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slideLayouts/slideLayout11.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1.xml" ContentType="application/vnd.openxmlformats-officedocument.drawingml.chart+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rts/chart2.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aveSubsetFonts="1" bookmarkIdSeed="2">
  <p:sldMasterIdLst>
    <p:sldMasterId id="2147483690" r:id="rId1"/>
    <p:sldMasterId id="2147483755" r:id="rId2"/>
    <p:sldMasterId id="2147483760" r:id="rId3"/>
  </p:sldMasterIdLst>
  <p:notesMasterIdLst>
    <p:notesMasterId r:id="rId12"/>
  </p:notesMasterIdLst>
  <p:handoutMasterIdLst>
    <p:handoutMasterId r:id="rId13"/>
  </p:handoutMasterIdLst>
  <p:sldIdLst>
    <p:sldId id="675" r:id="rId4"/>
    <p:sldId id="676" r:id="rId5"/>
    <p:sldId id="666" r:id="rId6"/>
    <p:sldId id="667" r:id="rId7"/>
    <p:sldId id="668" r:id="rId8"/>
    <p:sldId id="672" r:id="rId9"/>
    <p:sldId id="673" r:id="rId10"/>
    <p:sldId id="674" r:id="rId11"/>
  </p:sldIdLst>
  <p:sldSz cx="10693400" cy="7561263"/>
  <p:notesSz cx="7099300" cy="10234613"/>
  <p:defaultTextStyle>
    <a:defPPr>
      <a:defRPr lang="de-DE"/>
    </a:defPPr>
    <a:lvl1pPr algn="l" rtl="0" fontAlgn="base">
      <a:spcBef>
        <a:spcPct val="0"/>
      </a:spcBef>
      <a:spcAft>
        <a:spcPct val="0"/>
      </a:spcAft>
      <a:defRPr sz="1000" kern="1200">
        <a:solidFill>
          <a:schemeClr val="tx1"/>
        </a:solidFill>
        <a:latin typeface="Arial" charset="0"/>
        <a:ea typeface="+mn-ea"/>
        <a:cs typeface="Arial" charset="0"/>
      </a:defRPr>
    </a:lvl1pPr>
    <a:lvl2pPr marL="497845" algn="l" rtl="0" fontAlgn="base">
      <a:spcBef>
        <a:spcPct val="0"/>
      </a:spcBef>
      <a:spcAft>
        <a:spcPct val="0"/>
      </a:spcAft>
      <a:defRPr sz="1000" kern="1200">
        <a:solidFill>
          <a:schemeClr val="tx1"/>
        </a:solidFill>
        <a:latin typeface="Arial" charset="0"/>
        <a:ea typeface="+mn-ea"/>
        <a:cs typeface="Arial" charset="0"/>
      </a:defRPr>
    </a:lvl2pPr>
    <a:lvl3pPr marL="995690" algn="l" rtl="0" fontAlgn="base">
      <a:spcBef>
        <a:spcPct val="0"/>
      </a:spcBef>
      <a:spcAft>
        <a:spcPct val="0"/>
      </a:spcAft>
      <a:defRPr sz="1000" kern="1200">
        <a:solidFill>
          <a:schemeClr val="tx1"/>
        </a:solidFill>
        <a:latin typeface="Arial" charset="0"/>
        <a:ea typeface="+mn-ea"/>
        <a:cs typeface="Arial" charset="0"/>
      </a:defRPr>
    </a:lvl3pPr>
    <a:lvl4pPr marL="1493535" algn="l" rtl="0" fontAlgn="base">
      <a:spcBef>
        <a:spcPct val="0"/>
      </a:spcBef>
      <a:spcAft>
        <a:spcPct val="0"/>
      </a:spcAft>
      <a:defRPr sz="1000" kern="1200">
        <a:solidFill>
          <a:schemeClr val="tx1"/>
        </a:solidFill>
        <a:latin typeface="Arial" charset="0"/>
        <a:ea typeface="+mn-ea"/>
        <a:cs typeface="Arial" charset="0"/>
      </a:defRPr>
    </a:lvl4pPr>
    <a:lvl5pPr marL="1991380" algn="l" rtl="0" fontAlgn="base">
      <a:spcBef>
        <a:spcPct val="0"/>
      </a:spcBef>
      <a:spcAft>
        <a:spcPct val="0"/>
      </a:spcAft>
      <a:defRPr sz="1000" kern="1200">
        <a:solidFill>
          <a:schemeClr val="tx1"/>
        </a:solidFill>
        <a:latin typeface="Arial" charset="0"/>
        <a:ea typeface="+mn-ea"/>
        <a:cs typeface="Arial" charset="0"/>
      </a:defRPr>
    </a:lvl5pPr>
    <a:lvl6pPr marL="2489225" algn="l" defTabSz="995690" rtl="0" eaLnBrk="1" latinLnBrk="0" hangingPunct="1">
      <a:defRPr sz="1000" kern="1200">
        <a:solidFill>
          <a:schemeClr val="tx1"/>
        </a:solidFill>
        <a:latin typeface="Arial" charset="0"/>
        <a:ea typeface="+mn-ea"/>
        <a:cs typeface="Arial" charset="0"/>
      </a:defRPr>
    </a:lvl6pPr>
    <a:lvl7pPr marL="2987070" algn="l" defTabSz="995690" rtl="0" eaLnBrk="1" latinLnBrk="0" hangingPunct="1">
      <a:defRPr sz="1000" kern="1200">
        <a:solidFill>
          <a:schemeClr val="tx1"/>
        </a:solidFill>
        <a:latin typeface="Arial" charset="0"/>
        <a:ea typeface="+mn-ea"/>
        <a:cs typeface="Arial" charset="0"/>
      </a:defRPr>
    </a:lvl7pPr>
    <a:lvl8pPr marL="3484916" algn="l" defTabSz="995690" rtl="0" eaLnBrk="1" latinLnBrk="0" hangingPunct="1">
      <a:defRPr sz="1000" kern="1200">
        <a:solidFill>
          <a:schemeClr val="tx1"/>
        </a:solidFill>
        <a:latin typeface="Arial" charset="0"/>
        <a:ea typeface="+mn-ea"/>
        <a:cs typeface="Arial" charset="0"/>
      </a:defRPr>
    </a:lvl8pPr>
    <a:lvl9pPr marL="3982761" algn="l" defTabSz="995690" rtl="0" eaLnBrk="1" latinLnBrk="0" hangingPunct="1">
      <a:defRPr sz="1000" kern="1200">
        <a:solidFill>
          <a:schemeClr val="tx1"/>
        </a:solidFill>
        <a:latin typeface="Arial" charset="0"/>
        <a:ea typeface="+mn-ea"/>
        <a:cs typeface="Arial" charset="0"/>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Tical" initial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AEAEA"/>
    <a:srgbClr val="00AEEF"/>
    <a:srgbClr val="FF6565"/>
    <a:srgbClr val="808080"/>
    <a:srgbClr val="E6E6E6"/>
    <a:srgbClr val="DCDCDC"/>
    <a:srgbClr val="DAEDEF"/>
    <a:srgbClr val="FFFF8F"/>
    <a:srgbClr val="EAF1DD"/>
    <a:srgbClr val="FFC52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ittlere Formatvorlage 2 - Akz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73A0DAA-6AF3-43AB-8588-CEC1D06C72B9}" styleName="Mittlere Formatvorlag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D5ABB26-0587-4C30-8999-92F81FD0307C}" styleName="Keine Formatvorlage, kein Gitternetz">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horzBarState="maximized">
    <p:restoredLeft sz="34572" autoAdjust="0"/>
    <p:restoredTop sz="94530" autoAdjust="0"/>
  </p:normalViewPr>
  <p:slideViewPr>
    <p:cSldViewPr>
      <p:cViewPr>
        <p:scale>
          <a:sx n="100" d="100"/>
          <a:sy n="100" d="100"/>
        </p:scale>
        <p:origin x="-840" y="-192"/>
      </p:cViewPr>
      <p:guideLst>
        <p:guide orient="horz" pos="1791"/>
        <p:guide orient="horz" pos="4468"/>
        <p:guide orient="horz" pos="2562"/>
        <p:guide orient="horz" pos="3424"/>
        <p:guide pos="646"/>
        <p:guide pos="2437"/>
        <p:guide pos="6453"/>
        <p:guide pos="4592"/>
        <p:guide pos="2642"/>
        <p:guide pos="4397"/>
      </p:guideLst>
    </p:cSldViewPr>
  </p:slideViewPr>
  <p:outlineViewPr>
    <p:cViewPr>
      <p:scale>
        <a:sx n="33" d="100"/>
        <a:sy n="33" d="100"/>
      </p:scale>
      <p:origin x="246" y="0"/>
    </p:cViewPr>
  </p:outlineViewPr>
  <p:notesTextViewPr>
    <p:cViewPr>
      <p:scale>
        <a:sx n="300" d="100"/>
        <a:sy n="300" d="100"/>
      </p:scale>
      <p:origin x="0" y="0"/>
    </p:cViewPr>
  </p:notesTextViewPr>
  <p:sorterViewPr>
    <p:cViewPr>
      <p:scale>
        <a:sx n="66" d="100"/>
        <a:sy n="66" d="100"/>
      </p:scale>
      <p:origin x="0" y="0"/>
    </p:cViewPr>
  </p:sorterViewPr>
  <p:notesViewPr>
    <p:cSldViewPr>
      <p:cViewPr>
        <p:scale>
          <a:sx n="100" d="100"/>
          <a:sy n="100" d="100"/>
        </p:scale>
        <p:origin x="-2070" y="270"/>
      </p:cViewPr>
      <p:guideLst>
        <p:guide orient="horz" pos="3224"/>
        <p:guide pos="2236"/>
      </p:guideLst>
    </p:cSldViewPr>
  </p:notesViewPr>
  <p:gridSpacing cx="72010" cy="7201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handoutMaster" Target="handoutMasters/handoutMaster1.xml"/><Relationship Id="rId18" Type="http://schemas.openxmlformats.org/officeDocument/2006/relationships/tableStyles" Target="tableStyles.xml"/><Relationship Id="rId3" Type="http://schemas.openxmlformats.org/officeDocument/2006/relationships/slideMaster" Target="slideMasters/slideMaster3.xml"/><Relationship Id="rId7" Type="http://schemas.openxmlformats.org/officeDocument/2006/relationships/slide" Target="slides/slide4.xml"/><Relationship Id="rId12" Type="http://schemas.openxmlformats.org/officeDocument/2006/relationships/notesMaster" Target="notesMasters/notesMaster1.xml"/><Relationship Id="rId17"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presProps" Target="presProps.xml"/><Relationship Id="rId10" Type="http://schemas.openxmlformats.org/officeDocument/2006/relationships/slide" Target="slides/slide7.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commentAuthors" Target="commentAuthors.xml"/></Relationships>
</file>

<file path=ppt/charts/_rels/chart1.xml.rels><?xml version="1.0" encoding="UTF-8" standalone="yes"?>
<Relationships xmlns="http://schemas.openxmlformats.org/package/2006/relationships"><Relationship Id="rId1" Type="http://schemas.openxmlformats.org/officeDocument/2006/relationships/oleObject" Target="file:///\\HLW-SYN\produktion\mitarbei\IC-HC-YF\REF\Projektklassen\Grafiken%20Bauvertragswesen%2010-SEP-15.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HLW-SYN\produktion\mitarbei\IC-HC-YF\REF\Projektklassen\Grafiken%20Bauvertragswesen%2010-SEP-15.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de-AT"/>
  <c:roundedCorners val="0"/>
  <mc:AlternateContent xmlns:mc="http://schemas.openxmlformats.org/markup-compatibility/2006">
    <mc:Choice xmlns:c14="http://schemas.microsoft.com/office/drawing/2007/8/2/chart" Requires="c14">
      <c14:style val="101"/>
    </mc:Choice>
    <mc:Fallback>
      <c:style val="1"/>
    </mc:Fallback>
  </mc:AlternateContent>
  <c:chart>
    <c:autoTitleDeleted val="1"/>
    <c:plotArea>
      <c:layout/>
      <c:radarChart>
        <c:radarStyle val="filled"/>
        <c:varyColors val="0"/>
        <c:ser>
          <c:idx val="0"/>
          <c:order val="0"/>
          <c:spPr>
            <a:noFill/>
            <a:ln w="28575">
              <a:solidFill>
                <a:srgbClr val="FF6565"/>
              </a:solidFill>
            </a:ln>
          </c:spPr>
          <c:dLbls>
            <c:dLbl>
              <c:idx val="0"/>
              <c:layout>
                <c:manualLayout>
                  <c:x val="0"/>
                  <c:y val="5.1871880539467542E-2"/>
                </c:manualLayout>
              </c:layout>
              <c:showLegendKey val="0"/>
              <c:showVal val="1"/>
              <c:showCatName val="0"/>
              <c:showSerName val="0"/>
              <c:showPercent val="0"/>
              <c:showBubbleSize val="0"/>
            </c:dLbl>
            <c:dLbl>
              <c:idx val="1"/>
              <c:layout>
                <c:manualLayout>
                  <c:x val="-1.9019689531138105E-2"/>
                  <c:y val="4.4091098458547466E-2"/>
                </c:manualLayout>
              </c:layout>
              <c:showLegendKey val="0"/>
              <c:showVal val="1"/>
              <c:showCatName val="0"/>
              <c:showSerName val="0"/>
              <c:showPercent val="0"/>
              <c:showBubbleSize val="0"/>
            </c:dLbl>
            <c:dLbl>
              <c:idx val="2"/>
              <c:layout>
                <c:manualLayout>
                  <c:x val="-3.1123128323680544E-2"/>
                  <c:y val="3.1123128323680582E-2"/>
                </c:manualLayout>
              </c:layout>
              <c:showLegendKey val="0"/>
              <c:showVal val="1"/>
              <c:showCatName val="0"/>
              <c:showSerName val="0"/>
              <c:showPercent val="0"/>
              <c:showBubbleSize val="0"/>
            </c:dLbl>
            <c:dLbl>
              <c:idx val="3"/>
              <c:layout>
                <c:manualLayout>
                  <c:x val="-3.4581253692978382E-2"/>
                  <c:y val="0"/>
                </c:manualLayout>
              </c:layout>
              <c:showLegendKey val="0"/>
              <c:showVal val="1"/>
              <c:showCatName val="0"/>
              <c:showSerName val="0"/>
              <c:showPercent val="0"/>
              <c:showBubbleSize val="0"/>
            </c:dLbl>
            <c:dLbl>
              <c:idx val="4"/>
              <c:layout>
                <c:manualLayout>
                  <c:x val="-3.4581253692978382E-2"/>
                  <c:y val="-2.8529534296707137E-2"/>
                </c:manualLayout>
              </c:layout>
              <c:tx>
                <c:rich>
                  <a:bodyPr/>
                  <a:lstStyle/>
                  <a:p>
                    <a:r>
                      <a:rPr lang="en-US" dirty="0" smtClean="0"/>
                      <a:t>1</a:t>
                    </a:r>
                    <a:endParaRPr lang="en-US" dirty="0"/>
                  </a:p>
                </c:rich>
              </c:tx>
              <c:showLegendKey val="0"/>
              <c:showVal val="1"/>
              <c:showCatName val="0"/>
              <c:showSerName val="0"/>
              <c:showPercent val="0"/>
              <c:showBubbleSize val="0"/>
            </c:dLbl>
            <c:dLbl>
              <c:idx val="5"/>
              <c:layout>
                <c:manualLayout>
                  <c:x val="-1.7290626846489125E-2"/>
                  <c:y val="-4.1497504431574066E-2"/>
                </c:manualLayout>
              </c:layout>
              <c:showLegendKey val="0"/>
              <c:showVal val="1"/>
              <c:showCatName val="0"/>
              <c:showSerName val="0"/>
              <c:showPercent val="0"/>
              <c:showBubbleSize val="0"/>
            </c:dLbl>
            <c:dLbl>
              <c:idx val="6"/>
              <c:layout>
                <c:manualLayout>
                  <c:x val="0"/>
                  <c:y val="-5.1871880539467542E-2"/>
                </c:manualLayout>
              </c:layout>
              <c:showLegendKey val="0"/>
              <c:showVal val="1"/>
              <c:showCatName val="0"/>
              <c:showSerName val="0"/>
              <c:showPercent val="0"/>
              <c:showBubbleSize val="0"/>
            </c:dLbl>
            <c:dLbl>
              <c:idx val="7"/>
              <c:layout>
                <c:manualLayout>
                  <c:x val="1.5561564161840276E-2"/>
                  <c:y val="-4.6684692485520707E-2"/>
                </c:manualLayout>
              </c:layout>
              <c:showLegendKey val="0"/>
              <c:showVal val="1"/>
              <c:showCatName val="0"/>
              <c:showSerName val="0"/>
              <c:showPercent val="0"/>
              <c:showBubbleSize val="0"/>
            </c:dLbl>
            <c:dLbl>
              <c:idx val="8"/>
              <c:layout>
                <c:manualLayout>
                  <c:x val="3.2852191008329472E-2"/>
                  <c:y val="-3.1123128323680544E-2"/>
                </c:manualLayout>
              </c:layout>
              <c:showLegendKey val="0"/>
              <c:showVal val="1"/>
              <c:showCatName val="0"/>
              <c:showSerName val="0"/>
              <c:showPercent val="0"/>
              <c:showBubbleSize val="0"/>
            </c:dLbl>
            <c:dLbl>
              <c:idx val="9"/>
              <c:layout>
                <c:manualLayout>
                  <c:x val="3.9768441746925141E-2"/>
                  <c:y val="0"/>
                </c:manualLayout>
              </c:layout>
              <c:showLegendKey val="0"/>
              <c:showVal val="1"/>
              <c:showCatName val="0"/>
              <c:showSerName val="0"/>
              <c:showPercent val="0"/>
              <c:showBubbleSize val="0"/>
            </c:dLbl>
            <c:dLbl>
              <c:idx val="10"/>
              <c:layout>
                <c:manualLayout>
                  <c:x val="3.1123128323680544E-2"/>
                  <c:y val="3.1123128323680582E-2"/>
                </c:manualLayout>
              </c:layout>
              <c:showLegendKey val="0"/>
              <c:showVal val="1"/>
              <c:showCatName val="0"/>
              <c:showSerName val="0"/>
              <c:showPercent val="0"/>
              <c:showBubbleSize val="0"/>
            </c:dLbl>
            <c:dLbl>
              <c:idx val="11"/>
              <c:layout>
                <c:manualLayout>
                  <c:x val="1.7290626846489191E-2"/>
                  <c:y val="4.6684692485520797E-2"/>
                </c:manualLayout>
              </c:layout>
              <c:showLegendKey val="0"/>
              <c:showVal val="1"/>
              <c:showCatName val="0"/>
              <c:showSerName val="0"/>
              <c:showPercent val="0"/>
              <c:showBubbleSize val="0"/>
            </c:dLbl>
            <c:spPr>
              <a:solidFill>
                <a:schemeClr val="bg1"/>
              </a:solidFill>
            </c:spPr>
            <c:txPr>
              <a:bodyPr rot="0" vert="horz" anchor="b" anchorCtr="1"/>
              <a:lstStyle/>
              <a:p>
                <a:pPr>
                  <a:defRPr sz="800">
                    <a:latin typeface="Arial" panose="020B0604020202020204" pitchFamily="34" charset="0"/>
                    <a:cs typeface="Arial" panose="020B0604020202020204" pitchFamily="34" charset="0"/>
                  </a:defRPr>
                </a:pPr>
                <a:endParaRPr lang="de-DE"/>
              </a:p>
            </c:txPr>
            <c:showLegendKey val="0"/>
            <c:showVal val="1"/>
            <c:showCatName val="0"/>
            <c:showSerName val="0"/>
            <c:showPercent val="0"/>
            <c:showBubbleSize val="0"/>
            <c:showLeaderLines val="0"/>
          </c:dLbls>
          <c:cat>
            <c:strRef>
              <c:f>'"Spinnendiagramm"'!$A$1:$A$12</c:f>
              <c:strCache>
                <c:ptCount val="12"/>
                <c:pt idx="0">
                  <c:v>Anzahl Projektziele</c:v>
                </c:pt>
                <c:pt idx="1">
                  <c:v>Ressourcen AG </c:v>
                </c:pt>
                <c:pt idx="2">
                  <c:v>strategische Bedeutung</c:v>
                </c:pt>
                <c:pt idx="3">
                  <c:v>Neuartigkeit</c:v>
                </c:pt>
                <c:pt idx="4">
                  <c:v>Neubau / Umbau / in Betrieb</c:v>
                </c:pt>
                <c:pt idx="5">
                  <c:v>Risikoeinschätzung</c:v>
                </c:pt>
                <c:pt idx="6">
                  <c:v>Projekt - Dauer</c:v>
                </c:pt>
                <c:pt idx="7">
                  <c:v>Projekt - Kosten</c:v>
                </c:pt>
                <c:pt idx="8">
                  <c:v>Anzahl Planungsfelder, Fachbereiche</c:v>
                </c:pt>
                <c:pt idx="9">
                  <c:v>Anzahl ausf. Firmen 
und Gewerke</c:v>
                </c:pt>
                <c:pt idx="10">
                  <c:v>Verträge + Genehmigungen</c:v>
                </c:pt>
                <c:pt idx="11">
                  <c:v>Umfeld</c:v>
                </c:pt>
              </c:strCache>
            </c:strRef>
          </c:cat>
          <c:val>
            <c:numRef>
              <c:f>'"Spinnendiagramm"'!$B$1:$B$12</c:f>
              <c:numCache>
                <c:formatCode>General</c:formatCode>
                <c:ptCount val="12"/>
                <c:pt idx="0">
                  <c:v>4</c:v>
                </c:pt>
                <c:pt idx="1">
                  <c:v>3</c:v>
                </c:pt>
                <c:pt idx="2">
                  <c:v>3</c:v>
                </c:pt>
                <c:pt idx="3">
                  <c:v>2</c:v>
                </c:pt>
                <c:pt idx="4">
                  <c:v>1</c:v>
                </c:pt>
                <c:pt idx="5">
                  <c:v>2</c:v>
                </c:pt>
                <c:pt idx="6">
                  <c:v>3</c:v>
                </c:pt>
                <c:pt idx="7">
                  <c:v>4</c:v>
                </c:pt>
                <c:pt idx="8">
                  <c:v>5</c:v>
                </c:pt>
                <c:pt idx="9">
                  <c:v>5</c:v>
                </c:pt>
                <c:pt idx="10">
                  <c:v>4</c:v>
                </c:pt>
                <c:pt idx="11">
                  <c:v>4</c:v>
                </c:pt>
              </c:numCache>
            </c:numRef>
          </c:val>
        </c:ser>
        <c:dLbls>
          <c:showLegendKey val="0"/>
          <c:showVal val="0"/>
          <c:showCatName val="0"/>
          <c:showSerName val="0"/>
          <c:showPercent val="0"/>
          <c:showBubbleSize val="0"/>
        </c:dLbls>
        <c:axId val="140638464"/>
        <c:axId val="140906496"/>
      </c:radarChart>
      <c:catAx>
        <c:axId val="140638464"/>
        <c:scaling>
          <c:orientation val="minMax"/>
        </c:scaling>
        <c:delete val="0"/>
        <c:axPos val="b"/>
        <c:majorGridlines/>
        <c:majorTickMark val="none"/>
        <c:minorTickMark val="none"/>
        <c:tickLblPos val="nextTo"/>
        <c:spPr>
          <a:ln w="9525">
            <a:noFill/>
          </a:ln>
        </c:spPr>
        <c:txPr>
          <a:bodyPr anchor="b" anchorCtr="0"/>
          <a:lstStyle/>
          <a:p>
            <a:pPr>
              <a:defRPr sz="800" b="1" i="0">
                <a:latin typeface="Arial" panose="020B0604020202020204" pitchFamily="34" charset="0"/>
                <a:cs typeface="Arial" panose="020B0604020202020204" pitchFamily="34" charset="0"/>
              </a:defRPr>
            </a:pPr>
            <a:endParaRPr lang="de-DE"/>
          </a:p>
        </c:txPr>
        <c:crossAx val="140906496"/>
        <c:crosses val="autoZero"/>
        <c:auto val="1"/>
        <c:lblAlgn val="ctr"/>
        <c:lblOffset val="100"/>
        <c:noMultiLvlLbl val="0"/>
      </c:catAx>
      <c:valAx>
        <c:axId val="140906496"/>
        <c:scaling>
          <c:orientation val="minMax"/>
          <c:max val="7"/>
        </c:scaling>
        <c:delete val="0"/>
        <c:axPos val="l"/>
        <c:minorGridlines/>
        <c:numFmt formatCode="General" sourceLinked="1"/>
        <c:majorTickMark val="none"/>
        <c:minorTickMark val="none"/>
        <c:tickLblPos val="none"/>
        <c:spPr>
          <a:ln w="6350"/>
        </c:spPr>
        <c:txPr>
          <a:bodyPr/>
          <a:lstStyle/>
          <a:p>
            <a:pPr>
              <a:defRPr sz="800">
                <a:latin typeface="Arial" panose="020B0604020202020204" pitchFamily="34" charset="0"/>
                <a:cs typeface="Arial" panose="020B0604020202020204" pitchFamily="34" charset="0"/>
              </a:defRPr>
            </a:pPr>
            <a:endParaRPr lang="de-DE"/>
          </a:p>
        </c:txPr>
        <c:crossAx val="140638464"/>
        <c:crosses val="autoZero"/>
        <c:crossBetween val="between"/>
        <c:minorUnit val="1"/>
      </c:valAx>
      <c:spPr>
        <a:ln w="12700"/>
      </c:spPr>
    </c:plotArea>
    <c:plotVisOnly val="1"/>
    <c:dispBlanksAs val="gap"/>
    <c:showDLblsOverMax val="0"/>
  </c:chart>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de-AT"/>
  <c:roundedCorners val="0"/>
  <mc:AlternateContent xmlns:mc="http://schemas.openxmlformats.org/markup-compatibility/2006">
    <mc:Choice xmlns:c14="http://schemas.microsoft.com/office/drawing/2007/8/2/chart" Requires="c14">
      <c14:style val="101"/>
    </mc:Choice>
    <mc:Fallback>
      <c:style val="1"/>
    </mc:Fallback>
  </mc:AlternateContent>
  <c:chart>
    <c:autoTitleDeleted val="1"/>
    <c:plotArea>
      <c:layout/>
      <c:radarChart>
        <c:radarStyle val="filled"/>
        <c:varyColors val="0"/>
        <c:ser>
          <c:idx val="0"/>
          <c:order val="0"/>
          <c:spPr>
            <a:noFill/>
            <a:ln w="28575">
              <a:noFill/>
            </a:ln>
          </c:spPr>
          <c:cat>
            <c:strRef>
              <c:f>'"Spinnendiagramm"'!$A$1:$A$12</c:f>
              <c:strCache>
                <c:ptCount val="12"/>
                <c:pt idx="0">
                  <c:v>Anzahl Projektziele</c:v>
                </c:pt>
                <c:pt idx="1">
                  <c:v>Ressourcen AG </c:v>
                </c:pt>
                <c:pt idx="2">
                  <c:v>strategische Bedeutung</c:v>
                </c:pt>
                <c:pt idx="3">
                  <c:v>Neuartigkeit</c:v>
                </c:pt>
                <c:pt idx="4">
                  <c:v>Neubau / Umbau / in Betrieb</c:v>
                </c:pt>
                <c:pt idx="5">
                  <c:v>Risikoeinschätzung</c:v>
                </c:pt>
                <c:pt idx="6">
                  <c:v>Projekt - Dauer</c:v>
                </c:pt>
                <c:pt idx="7">
                  <c:v>Projekt - Kosten</c:v>
                </c:pt>
                <c:pt idx="8">
                  <c:v>Anzahl Planungsfelder, Fachbereiche</c:v>
                </c:pt>
                <c:pt idx="9">
                  <c:v>Anzahl ausf. Firmen 
und Gewerke</c:v>
                </c:pt>
                <c:pt idx="10">
                  <c:v>Verträge + Genehmigungen</c:v>
                </c:pt>
                <c:pt idx="11">
                  <c:v>Umfeld</c:v>
                </c:pt>
              </c:strCache>
            </c:strRef>
          </c:cat>
          <c:val>
            <c:numRef>
              <c:f>'"Spinnendiagramm"'!$B$1:$B$12</c:f>
              <c:numCache>
                <c:formatCode>General</c:formatCode>
                <c:ptCount val="12"/>
                <c:pt idx="0">
                  <c:v>4</c:v>
                </c:pt>
                <c:pt idx="1">
                  <c:v>3</c:v>
                </c:pt>
                <c:pt idx="2">
                  <c:v>3</c:v>
                </c:pt>
                <c:pt idx="3">
                  <c:v>2</c:v>
                </c:pt>
                <c:pt idx="4">
                  <c:v>1</c:v>
                </c:pt>
                <c:pt idx="5">
                  <c:v>2</c:v>
                </c:pt>
                <c:pt idx="6">
                  <c:v>3</c:v>
                </c:pt>
                <c:pt idx="7">
                  <c:v>4</c:v>
                </c:pt>
                <c:pt idx="8">
                  <c:v>5</c:v>
                </c:pt>
                <c:pt idx="9">
                  <c:v>5</c:v>
                </c:pt>
                <c:pt idx="10">
                  <c:v>4</c:v>
                </c:pt>
                <c:pt idx="11">
                  <c:v>4</c:v>
                </c:pt>
              </c:numCache>
            </c:numRef>
          </c:val>
        </c:ser>
        <c:dLbls>
          <c:showLegendKey val="0"/>
          <c:showVal val="0"/>
          <c:showCatName val="0"/>
          <c:showSerName val="0"/>
          <c:showPercent val="0"/>
          <c:showBubbleSize val="0"/>
        </c:dLbls>
        <c:axId val="140833152"/>
        <c:axId val="140834688"/>
      </c:radarChart>
      <c:catAx>
        <c:axId val="140833152"/>
        <c:scaling>
          <c:orientation val="minMax"/>
        </c:scaling>
        <c:delete val="0"/>
        <c:axPos val="b"/>
        <c:majorGridlines/>
        <c:majorTickMark val="none"/>
        <c:minorTickMark val="none"/>
        <c:tickLblPos val="nextTo"/>
        <c:spPr>
          <a:ln w="9525">
            <a:noFill/>
          </a:ln>
        </c:spPr>
        <c:txPr>
          <a:bodyPr anchor="b" anchorCtr="0"/>
          <a:lstStyle/>
          <a:p>
            <a:pPr>
              <a:defRPr sz="800" b="1" i="0">
                <a:latin typeface="Arial" panose="020B0604020202020204" pitchFamily="34" charset="0"/>
                <a:cs typeface="Arial" panose="020B0604020202020204" pitchFamily="34" charset="0"/>
              </a:defRPr>
            </a:pPr>
            <a:endParaRPr lang="de-DE"/>
          </a:p>
        </c:txPr>
        <c:crossAx val="140834688"/>
        <c:crosses val="autoZero"/>
        <c:auto val="1"/>
        <c:lblAlgn val="ctr"/>
        <c:lblOffset val="100"/>
        <c:noMultiLvlLbl val="0"/>
      </c:catAx>
      <c:valAx>
        <c:axId val="140834688"/>
        <c:scaling>
          <c:orientation val="minMax"/>
          <c:max val="7"/>
        </c:scaling>
        <c:delete val="0"/>
        <c:axPos val="l"/>
        <c:minorGridlines/>
        <c:numFmt formatCode="General" sourceLinked="1"/>
        <c:majorTickMark val="none"/>
        <c:minorTickMark val="none"/>
        <c:tickLblPos val="none"/>
        <c:spPr>
          <a:ln w="6350"/>
        </c:spPr>
        <c:txPr>
          <a:bodyPr/>
          <a:lstStyle/>
          <a:p>
            <a:pPr>
              <a:defRPr sz="800">
                <a:latin typeface="Arial" panose="020B0604020202020204" pitchFamily="34" charset="0"/>
                <a:cs typeface="Arial" panose="020B0604020202020204" pitchFamily="34" charset="0"/>
              </a:defRPr>
            </a:pPr>
            <a:endParaRPr lang="de-DE"/>
          </a:p>
        </c:txPr>
        <c:crossAx val="140833152"/>
        <c:crosses val="autoZero"/>
        <c:crossBetween val="between"/>
        <c:minorUnit val="1"/>
      </c:valAx>
      <c:spPr>
        <a:ln w="12700"/>
      </c:spPr>
    </c:plotArea>
    <c:plotVisOnly val="1"/>
    <c:dispBlanksAs val="gap"/>
    <c:showDLblsOverMax val="0"/>
  </c:chart>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93890" name="Rectangle 2"/>
          <p:cNvSpPr>
            <a:spLocks noGrp="1" noChangeArrowheads="1"/>
          </p:cNvSpPr>
          <p:nvPr>
            <p:ph type="hdr" sz="quarter"/>
          </p:nvPr>
        </p:nvSpPr>
        <p:spPr bwMode="auto">
          <a:xfrm>
            <a:off x="11" y="1"/>
            <a:ext cx="3079155" cy="5110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701" tIns="46355" rIns="92701" bIns="46355" numCol="1" anchor="t" anchorCtr="0" compatLnSpc="1">
            <a:prstTxWarp prst="textNoShape">
              <a:avLst/>
            </a:prstTxWarp>
          </a:bodyPr>
          <a:lstStyle>
            <a:lvl1pPr defTabSz="927825">
              <a:defRPr sz="1300"/>
            </a:lvl1pPr>
          </a:lstStyle>
          <a:p>
            <a:endParaRPr lang="de-DE"/>
          </a:p>
        </p:txBody>
      </p:sp>
      <p:sp>
        <p:nvSpPr>
          <p:cNvPr id="293891" name="Rectangle 3"/>
          <p:cNvSpPr>
            <a:spLocks noGrp="1" noChangeArrowheads="1"/>
          </p:cNvSpPr>
          <p:nvPr>
            <p:ph type="dt" sz="quarter" idx="1"/>
          </p:nvPr>
        </p:nvSpPr>
        <p:spPr bwMode="auto">
          <a:xfrm>
            <a:off x="4018481" y="1"/>
            <a:ext cx="3079155" cy="5110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701" tIns="46355" rIns="92701" bIns="46355" numCol="1" anchor="t" anchorCtr="0" compatLnSpc="1">
            <a:prstTxWarp prst="textNoShape">
              <a:avLst/>
            </a:prstTxWarp>
          </a:bodyPr>
          <a:lstStyle>
            <a:lvl1pPr algn="r" defTabSz="927825">
              <a:defRPr sz="1300"/>
            </a:lvl1pPr>
          </a:lstStyle>
          <a:p>
            <a:endParaRPr lang="de-DE"/>
          </a:p>
        </p:txBody>
      </p:sp>
      <p:sp>
        <p:nvSpPr>
          <p:cNvPr id="293892" name="Rectangle 4"/>
          <p:cNvSpPr>
            <a:spLocks noGrp="1" noChangeArrowheads="1"/>
          </p:cNvSpPr>
          <p:nvPr>
            <p:ph type="ftr" sz="quarter" idx="2"/>
          </p:nvPr>
        </p:nvSpPr>
        <p:spPr bwMode="auto">
          <a:xfrm>
            <a:off x="11" y="9720244"/>
            <a:ext cx="3079155" cy="5127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701" tIns="46355" rIns="92701" bIns="46355" numCol="1" anchor="b" anchorCtr="0" compatLnSpc="1">
            <a:prstTxWarp prst="textNoShape">
              <a:avLst/>
            </a:prstTxWarp>
          </a:bodyPr>
          <a:lstStyle>
            <a:lvl1pPr defTabSz="927825">
              <a:defRPr sz="1300"/>
            </a:lvl1pPr>
          </a:lstStyle>
          <a:p>
            <a:endParaRPr lang="de-DE"/>
          </a:p>
        </p:txBody>
      </p:sp>
      <p:sp>
        <p:nvSpPr>
          <p:cNvPr id="293893" name="Rectangle 5"/>
          <p:cNvSpPr>
            <a:spLocks noGrp="1" noChangeArrowheads="1"/>
          </p:cNvSpPr>
          <p:nvPr>
            <p:ph type="sldNum" sz="quarter" idx="3"/>
          </p:nvPr>
        </p:nvSpPr>
        <p:spPr bwMode="auto">
          <a:xfrm>
            <a:off x="4018481" y="9720244"/>
            <a:ext cx="3079155" cy="5127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701" tIns="46355" rIns="92701" bIns="46355" numCol="1" anchor="b" anchorCtr="0" compatLnSpc="1">
            <a:prstTxWarp prst="textNoShape">
              <a:avLst/>
            </a:prstTxWarp>
          </a:bodyPr>
          <a:lstStyle>
            <a:lvl1pPr algn="r" defTabSz="927825">
              <a:defRPr sz="1300"/>
            </a:lvl1pPr>
          </a:lstStyle>
          <a:p>
            <a:fld id="{50360B99-C287-4EE5-96F2-8E091D746F9F}" type="slidenum">
              <a:rPr lang="de-DE"/>
              <a:pPr/>
              <a:t>‹Nr.›</a:t>
            </a:fld>
            <a:endParaRPr lang="de-DE"/>
          </a:p>
        </p:txBody>
      </p:sp>
    </p:spTree>
    <p:extLst>
      <p:ext uri="{BB962C8B-B14F-4D97-AF65-F5344CB8AC3E}">
        <p14:creationId xmlns:p14="http://schemas.microsoft.com/office/powerpoint/2010/main" val="81805610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7826" name="Rectangle 2"/>
          <p:cNvSpPr>
            <a:spLocks noGrp="1" noChangeArrowheads="1"/>
          </p:cNvSpPr>
          <p:nvPr>
            <p:ph type="hdr" sz="quarter"/>
          </p:nvPr>
        </p:nvSpPr>
        <p:spPr bwMode="auto">
          <a:xfrm>
            <a:off x="11" y="1"/>
            <a:ext cx="3079155" cy="5110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9066" tIns="49531" rIns="99066" bIns="49531" numCol="1" anchor="t" anchorCtr="0" compatLnSpc="1">
            <a:prstTxWarp prst="textNoShape">
              <a:avLst/>
            </a:prstTxWarp>
          </a:bodyPr>
          <a:lstStyle>
            <a:lvl1pPr defTabSz="992444">
              <a:defRPr sz="1300"/>
            </a:lvl1pPr>
          </a:lstStyle>
          <a:p>
            <a:endParaRPr lang="de-DE"/>
          </a:p>
        </p:txBody>
      </p:sp>
      <p:sp>
        <p:nvSpPr>
          <p:cNvPr id="77827" name="Rectangle 3"/>
          <p:cNvSpPr>
            <a:spLocks noGrp="1" noChangeArrowheads="1"/>
          </p:cNvSpPr>
          <p:nvPr>
            <p:ph type="dt" idx="1"/>
          </p:nvPr>
        </p:nvSpPr>
        <p:spPr bwMode="auto">
          <a:xfrm>
            <a:off x="4018481" y="1"/>
            <a:ext cx="3079155" cy="5110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9066" tIns="49531" rIns="99066" bIns="49531" numCol="1" anchor="t" anchorCtr="0" compatLnSpc="1">
            <a:prstTxWarp prst="textNoShape">
              <a:avLst/>
            </a:prstTxWarp>
          </a:bodyPr>
          <a:lstStyle>
            <a:lvl1pPr algn="r" defTabSz="992444">
              <a:defRPr sz="1300"/>
            </a:lvl1pPr>
          </a:lstStyle>
          <a:p>
            <a:endParaRPr lang="de-DE"/>
          </a:p>
        </p:txBody>
      </p:sp>
      <p:sp>
        <p:nvSpPr>
          <p:cNvPr id="77828" name="Rectangle 4"/>
          <p:cNvSpPr>
            <a:spLocks noGrp="1" noRot="1" noChangeAspect="1" noChangeArrowheads="1" noTextEdit="1"/>
          </p:cNvSpPr>
          <p:nvPr>
            <p:ph type="sldImg" idx="2"/>
          </p:nvPr>
        </p:nvSpPr>
        <p:spPr bwMode="auto">
          <a:xfrm>
            <a:off x="838200" y="766763"/>
            <a:ext cx="5432425" cy="3840162"/>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77829" name="Rectangle 5"/>
          <p:cNvSpPr>
            <a:spLocks noGrp="1" noChangeArrowheads="1"/>
          </p:cNvSpPr>
          <p:nvPr>
            <p:ph type="body" sz="quarter" idx="3"/>
          </p:nvPr>
        </p:nvSpPr>
        <p:spPr bwMode="auto">
          <a:xfrm>
            <a:off x="709931" y="4860124"/>
            <a:ext cx="5679440" cy="46062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9066" tIns="49531" rIns="99066" bIns="49531" numCol="1" anchor="t" anchorCtr="0" compatLnSpc="1">
            <a:prstTxWarp prst="textNoShape">
              <a:avLst/>
            </a:prstTxWarp>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p>
        </p:txBody>
      </p:sp>
      <p:sp>
        <p:nvSpPr>
          <p:cNvPr id="77830" name="Rectangle 6"/>
          <p:cNvSpPr>
            <a:spLocks noGrp="1" noChangeArrowheads="1"/>
          </p:cNvSpPr>
          <p:nvPr>
            <p:ph type="ftr" sz="quarter" idx="4"/>
          </p:nvPr>
        </p:nvSpPr>
        <p:spPr bwMode="auto">
          <a:xfrm>
            <a:off x="11" y="9720244"/>
            <a:ext cx="3079155" cy="5127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9066" tIns="49531" rIns="99066" bIns="49531" numCol="1" anchor="b" anchorCtr="0" compatLnSpc="1">
            <a:prstTxWarp prst="textNoShape">
              <a:avLst/>
            </a:prstTxWarp>
          </a:bodyPr>
          <a:lstStyle>
            <a:lvl1pPr defTabSz="992444">
              <a:defRPr sz="1300"/>
            </a:lvl1pPr>
          </a:lstStyle>
          <a:p>
            <a:endParaRPr lang="de-DE"/>
          </a:p>
        </p:txBody>
      </p:sp>
      <p:sp>
        <p:nvSpPr>
          <p:cNvPr id="77831" name="Rectangle 7"/>
          <p:cNvSpPr>
            <a:spLocks noGrp="1" noChangeArrowheads="1"/>
          </p:cNvSpPr>
          <p:nvPr>
            <p:ph type="sldNum" sz="quarter" idx="5"/>
          </p:nvPr>
        </p:nvSpPr>
        <p:spPr bwMode="auto">
          <a:xfrm>
            <a:off x="4018481" y="9720244"/>
            <a:ext cx="3079155" cy="5127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9066" tIns="49531" rIns="99066" bIns="49531" numCol="1" anchor="b" anchorCtr="0" compatLnSpc="1">
            <a:prstTxWarp prst="textNoShape">
              <a:avLst/>
            </a:prstTxWarp>
          </a:bodyPr>
          <a:lstStyle>
            <a:lvl1pPr algn="r" defTabSz="992444">
              <a:defRPr sz="1300"/>
            </a:lvl1pPr>
          </a:lstStyle>
          <a:p>
            <a:fld id="{E41F2332-2E07-49A2-B493-298235FBDE09}" type="slidenum">
              <a:rPr lang="de-DE"/>
              <a:pPr/>
              <a:t>‹Nr.›</a:t>
            </a:fld>
            <a:endParaRPr lang="de-DE"/>
          </a:p>
        </p:txBody>
      </p:sp>
    </p:spTree>
    <p:extLst>
      <p:ext uri="{BB962C8B-B14F-4D97-AF65-F5344CB8AC3E}">
        <p14:creationId xmlns:p14="http://schemas.microsoft.com/office/powerpoint/2010/main" val="3512714493"/>
      </p:ext>
    </p:extLst>
  </p:cSld>
  <p:clrMap bg1="lt1" tx1="dk1" bg2="lt2" tx2="dk2" accent1="accent1" accent2="accent2" accent3="accent3" accent4="accent4" accent5="accent5" accent6="accent6" hlink="hlink" folHlink="folHlink"/>
  <p:notesStyle>
    <a:lvl1pPr algn="l" rtl="0" fontAlgn="base">
      <a:lnSpc>
        <a:spcPct val="110000"/>
      </a:lnSpc>
      <a:spcBef>
        <a:spcPct val="30000"/>
      </a:spcBef>
      <a:spcAft>
        <a:spcPct val="0"/>
      </a:spcAft>
      <a:defRPr sz="1100" kern="1200">
        <a:solidFill>
          <a:schemeClr val="tx1"/>
        </a:solidFill>
        <a:latin typeface="Arial" charset="0"/>
        <a:ea typeface="+mn-ea"/>
        <a:cs typeface="Arial" charset="0"/>
      </a:defRPr>
    </a:lvl1pPr>
    <a:lvl2pPr marL="497845" algn="l" rtl="0" fontAlgn="base">
      <a:lnSpc>
        <a:spcPct val="110000"/>
      </a:lnSpc>
      <a:spcBef>
        <a:spcPct val="30000"/>
      </a:spcBef>
      <a:spcAft>
        <a:spcPct val="0"/>
      </a:spcAft>
      <a:defRPr sz="1100" kern="1200">
        <a:solidFill>
          <a:schemeClr val="tx1"/>
        </a:solidFill>
        <a:latin typeface="Arial" charset="0"/>
        <a:ea typeface="+mn-ea"/>
        <a:cs typeface="Arial" charset="0"/>
      </a:defRPr>
    </a:lvl2pPr>
    <a:lvl3pPr marL="995690" algn="l" rtl="0" fontAlgn="base">
      <a:lnSpc>
        <a:spcPct val="110000"/>
      </a:lnSpc>
      <a:spcBef>
        <a:spcPct val="30000"/>
      </a:spcBef>
      <a:spcAft>
        <a:spcPct val="0"/>
      </a:spcAft>
      <a:defRPr sz="1100" kern="1200">
        <a:solidFill>
          <a:schemeClr val="tx1"/>
        </a:solidFill>
        <a:latin typeface="Arial" charset="0"/>
        <a:ea typeface="+mn-ea"/>
        <a:cs typeface="Arial" charset="0"/>
      </a:defRPr>
    </a:lvl3pPr>
    <a:lvl4pPr marL="1493535" algn="l" rtl="0" fontAlgn="base">
      <a:lnSpc>
        <a:spcPct val="110000"/>
      </a:lnSpc>
      <a:spcBef>
        <a:spcPct val="30000"/>
      </a:spcBef>
      <a:spcAft>
        <a:spcPct val="0"/>
      </a:spcAft>
      <a:defRPr sz="1100" kern="1200">
        <a:solidFill>
          <a:schemeClr val="tx1"/>
        </a:solidFill>
        <a:latin typeface="Arial" charset="0"/>
        <a:ea typeface="+mn-ea"/>
        <a:cs typeface="Arial" charset="0"/>
      </a:defRPr>
    </a:lvl4pPr>
    <a:lvl5pPr marL="1991380" algn="l" rtl="0" fontAlgn="base">
      <a:lnSpc>
        <a:spcPct val="110000"/>
      </a:lnSpc>
      <a:spcBef>
        <a:spcPct val="30000"/>
      </a:spcBef>
      <a:spcAft>
        <a:spcPct val="0"/>
      </a:spcAft>
      <a:defRPr sz="1100" kern="1200">
        <a:solidFill>
          <a:schemeClr val="tx1"/>
        </a:solidFill>
        <a:latin typeface="Arial" charset="0"/>
        <a:ea typeface="+mn-ea"/>
        <a:cs typeface="Arial" charset="0"/>
      </a:defRPr>
    </a:lvl5pPr>
    <a:lvl6pPr marL="2489225" algn="l" defTabSz="995690" rtl="0" eaLnBrk="1" latinLnBrk="0" hangingPunct="1">
      <a:defRPr sz="1300" kern="1200">
        <a:solidFill>
          <a:schemeClr val="tx1"/>
        </a:solidFill>
        <a:latin typeface="+mn-lt"/>
        <a:ea typeface="+mn-ea"/>
        <a:cs typeface="+mn-cs"/>
      </a:defRPr>
    </a:lvl6pPr>
    <a:lvl7pPr marL="2987070" algn="l" defTabSz="995690" rtl="0" eaLnBrk="1" latinLnBrk="0" hangingPunct="1">
      <a:defRPr sz="1300" kern="1200">
        <a:solidFill>
          <a:schemeClr val="tx1"/>
        </a:solidFill>
        <a:latin typeface="+mn-lt"/>
        <a:ea typeface="+mn-ea"/>
        <a:cs typeface="+mn-cs"/>
      </a:defRPr>
    </a:lvl7pPr>
    <a:lvl8pPr marL="3484916" algn="l" defTabSz="995690" rtl="0" eaLnBrk="1" latinLnBrk="0" hangingPunct="1">
      <a:defRPr sz="1300" kern="1200">
        <a:solidFill>
          <a:schemeClr val="tx1"/>
        </a:solidFill>
        <a:latin typeface="+mn-lt"/>
        <a:ea typeface="+mn-ea"/>
        <a:cs typeface="+mn-cs"/>
      </a:defRPr>
    </a:lvl8pPr>
    <a:lvl9pPr marL="3982761" algn="l" defTabSz="995690" rtl="0" eaLnBrk="1" latinLnBrk="0" hangingPunct="1">
      <a:defRPr sz="13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E41F2332-2E07-49A2-B493-298235FBDE09}" type="slidenum">
              <a:rPr lang="de-DE" smtClean="0"/>
              <a:pPr/>
              <a:t>0</a:t>
            </a:fld>
            <a:endParaRPr lang="de-DE"/>
          </a:p>
        </p:txBody>
      </p:sp>
    </p:spTree>
    <p:extLst>
      <p:ext uri="{BB962C8B-B14F-4D97-AF65-F5344CB8AC3E}">
        <p14:creationId xmlns:p14="http://schemas.microsoft.com/office/powerpoint/2010/main" val="237384690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Datumsplatzhalter 3"/>
          <p:cNvSpPr>
            <a:spLocks noGrp="1"/>
          </p:cNvSpPr>
          <p:nvPr>
            <p:ph type="dt" idx="10"/>
          </p:nvPr>
        </p:nvSpPr>
        <p:spPr/>
        <p:txBody>
          <a:bodyPr/>
          <a:lstStyle/>
          <a:p>
            <a:pPr>
              <a:defRPr/>
            </a:pPr>
            <a:r>
              <a:rPr lang="de-DE" smtClean="0"/>
              <a:t>Nov 2006</a:t>
            </a:r>
            <a:endParaRPr lang="de-DE"/>
          </a:p>
        </p:txBody>
      </p:sp>
      <p:sp>
        <p:nvSpPr>
          <p:cNvPr id="5" name="Foliennummernplatzhalter 4"/>
          <p:cNvSpPr>
            <a:spLocks noGrp="1"/>
          </p:cNvSpPr>
          <p:nvPr>
            <p:ph type="sldNum" sz="quarter" idx="11"/>
          </p:nvPr>
        </p:nvSpPr>
        <p:spPr/>
        <p:txBody>
          <a:bodyPr/>
          <a:lstStyle/>
          <a:p>
            <a:pPr>
              <a:defRPr/>
            </a:pPr>
            <a:fld id="{6E492A75-36F1-4755-9D4F-76A571419DB1}" type="slidenum">
              <a:rPr lang="de-DE" smtClean="0"/>
              <a:pPr>
                <a:defRPr/>
              </a:pPr>
              <a:t>1</a:t>
            </a:fld>
            <a:endParaRPr lang="de-DE"/>
          </a:p>
        </p:txBody>
      </p:sp>
    </p:spTree>
    <p:extLst>
      <p:ext uri="{BB962C8B-B14F-4D97-AF65-F5344CB8AC3E}">
        <p14:creationId xmlns:p14="http://schemas.microsoft.com/office/powerpoint/2010/main" val="301686466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Datumsplatzhalter 3"/>
          <p:cNvSpPr>
            <a:spLocks noGrp="1"/>
          </p:cNvSpPr>
          <p:nvPr>
            <p:ph type="dt" idx="10"/>
          </p:nvPr>
        </p:nvSpPr>
        <p:spPr/>
        <p:txBody>
          <a:bodyPr/>
          <a:lstStyle/>
          <a:p>
            <a:pPr>
              <a:defRPr/>
            </a:pPr>
            <a:r>
              <a:rPr lang="de-DE" smtClean="0"/>
              <a:t>Nov 2006</a:t>
            </a:r>
            <a:endParaRPr lang="de-DE"/>
          </a:p>
        </p:txBody>
      </p:sp>
      <p:sp>
        <p:nvSpPr>
          <p:cNvPr id="5" name="Foliennummernplatzhalter 4"/>
          <p:cNvSpPr>
            <a:spLocks noGrp="1"/>
          </p:cNvSpPr>
          <p:nvPr>
            <p:ph type="sldNum" sz="quarter" idx="11"/>
          </p:nvPr>
        </p:nvSpPr>
        <p:spPr/>
        <p:txBody>
          <a:bodyPr/>
          <a:lstStyle/>
          <a:p>
            <a:pPr>
              <a:defRPr/>
            </a:pPr>
            <a:fld id="{6E492A75-36F1-4755-9D4F-76A571419DB1}" type="slidenum">
              <a:rPr lang="de-DE" smtClean="0"/>
              <a:pPr>
                <a:defRPr/>
              </a:pPr>
              <a:t>2</a:t>
            </a:fld>
            <a:endParaRPr lang="de-DE"/>
          </a:p>
        </p:txBody>
      </p:sp>
    </p:spTree>
    <p:extLst>
      <p:ext uri="{BB962C8B-B14F-4D97-AF65-F5344CB8AC3E}">
        <p14:creationId xmlns:p14="http://schemas.microsoft.com/office/powerpoint/2010/main" val="301686466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E41F2332-2E07-49A2-B493-298235FBDE09}" type="slidenum">
              <a:rPr lang="de-DE" smtClean="0"/>
              <a:pPr/>
              <a:t>3</a:t>
            </a:fld>
            <a:endParaRPr lang="de-DE"/>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E41F2332-2E07-49A2-B493-298235FBDE09}" type="slidenum">
              <a:rPr lang="de-DE" smtClean="0"/>
              <a:pPr/>
              <a:t>4</a:t>
            </a:fld>
            <a:endParaRPr lang="de-DE"/>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E41F2332-2E07-49A2-B493-298235FBDE09}" type="slidenum">
              <a:rPr lang="de-DE" smtClean="0"/>
              <a:pPr/>
              <a:t>6</a:t>
            </a:fld>
            <a:endParaRPr lang="de-DE"/>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E41F2332-2E07-49A2-B493-298235FBDE09}" type="slidenum">
              <a:rPr lang="de-DE" smtClean="0"/>
              <a:pPr/>
              <a:t>7</a:t>
            </a:fld>
            <a:endParaRPr lang="de-DE"/>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_6">
    <p:spTree>
      <p:nvGrpSpPr>
        <p:cNvPr id="1" name=""/>
        <p:cNvGrpSpPr/>
        <p:nvPr/>
      </p:nvGrpSpPr>
      <p:grpSpPr>
        <a:xfrm>
          <a:off x="0" y="0"/>
          <a:ext cx="0" cy="0"/>
          <a:chOff x="0" y="0"/>
          <a:chExt cx="0" cy="0"/>
        </a:xfrm>
      </p:grpSpPr>
      <p:sp>
        <p:nvSpPr>
          <p:cNvPr id="10" name="Rectangle 2"/>
          <p:cNvSpPr txBox="1">
            <a:spLocks noChangeArrowheads="1"/>
          </p:cNvSpPr>
          <p:nvPr userDrawn="1"/>
        </p:nvSpPr>
        <p:spPr bwMode="auto">
          <a:xfrm>
            <a:off x="180700" y="180151"/>
            <a:ext cx="10332000" cy="144000"/>
          </a:xfrm>
          <a:prstGeom prst="rect">
            <a:avLst/>
          </a:prstGeom>
          <a:solidFill>
            <a:schemeClr val="bg1">
              <a:lumMod val="85000"/>
            </a:schemeClr>
          </a:solidFill>
          <a:ln w="9525">
            <a:noFill/>
            <a:miter lim="800000"/>
            <a:headEnd/>
            <a:tailEnd/>
          </a:ln>
        </p:spPr>
        <p:txBody>
          <a:bodyPr vert="horz" wrap="square" lIns="35998" tIns="0" rIns="35998" bIns="0" numCol="1" anchor="ctr" anchorCtr="0" compatLnSpc="1">
            <a:prstTxWarp prst="textNoShape">
              <a:avLst/>
            </a:prstTxWarp>
          </a:bodyPr>
          <a:lstStyle>
            <a:lvl1pPr marL="398463" indent="-398463">
              <a:buFont typeface="+mj-lt"/>
              <a:buAutoNum type="arabicPeriod"/>
              <a:defRPr sz="1400"/>
            </a:lvl1pPr>
          </a:lstStyle>
          <a:p>
            <a:pPr marL="0" indent="0" eaLnBrk="0" hangingPunct="0">
              <a:spcBef>
                <a:spcPct val="50000"/>
              </a:spcBef>
              <a:buNone/>
              <a:defRPr/>
            </a:pPr>
            <a:r>
              <a:rPr lang="de-DE" sz="1000" b="1" dirty="0" smtClean="0"/>
              <a:t>Anzahl und Unterschiedlichkeit, Änderungspotenziale je Zeile </a:t>
            </a:r>
            <a:endParaRPr lang="de-DE" sz="1000" b="1" dirty="0"/>
          </a:p>
        </p:txBody>
      </p:sp>
      <p:sp>
        <p:nvSpPr>
          <p:cNvPr id="7" name="Rectangle 7"/>
          <p:cNvSpPr>
            <a:spLocks noChangeArrowheads="1"/>
          </p:cNvSpPr>
          <p:nvPr userDrawn="1"/>
        </p:nvSpPr>
        <p:spPr bwMode="auto">
          <a:xfrm>
            <a:off x="4021139" y="1012826"/>
            <a:ext cx="3059112" cy="6011863"/>
          </a:xfrm>
          <a:prstGeom prst="rect">
            <a:avLst/>
          </a:prstGeom>
          <a:noFill/>
          <a:ln w="3175">
            <a:noFill/>
            <a:miter lim="800000"/>
            <a:headEnd/>
            <a:tailEnd/>
          </a:ln>
          <a:effectLst/>
        </p:spPr>
        <p:txBody>
          <a:bodyPr lIns="0" tIns="0" rIns="0" bIns="0"/>
          <a:lstStyle/>
          <a:p>
            <a:pPr algn="just" defTabSz="995300">
              <a:lnSpc>
                <a:spcPct val="110000"/>
              </a:lnSpc>
              <a:spcBef>
                <a:spcPct val="20000"/>
              </a:spcBef>
              <a:tabLst>
                <a:tab pos="1566764" algn="r"/>
              </a:tabLst>
              <a:defRPr/>
            </a:pPr>
            <a:endParaRPr lang="de-DE" sz="300">
              <a:latin typeface="Arial" charset="0"/>
            </a:endParaRPr>
          </a:p>
        </p:txBody>
      </p:sp>
      <p:sp>
        <p:nvSpPr>
          <p:cNvPr id="8" name="Rectangle 9"/>
          <p:cNvSpPr>
            <a:spLocks noChangeArrowheads="1"/>
          </p:cNvSpPr>
          <p:nvPr userDrawn="1"/>
        </p:nvSpPr>
        <p:spPr bwMode="auto">
          <a:xfrm>
            <a:off x="774701" y="1025526"/>
            <a:ext cx="3059113" cy="6011863"/>
          </a:xfrm>
          <a:prstGeom prst="rect">
            <a:avLst/>
          </a:prstGeom>
          <a:noFill/>
          <a:ln w="3175">
            <a:noFill/>
            <a:miter lim="800000"/>
            <a:headEnd/>
            <a:tailEnd/>
          </a:ln>
          <a:effectLst/>
        </p:spPr>
        <p:txBody>
          <a:bodyPr lIns="0" tIns="0" rIns="0" bIns="0"/>
          <a:lstStyle/>
          <a:p>
            <a:pPr algn="just" defTabSz="995300">
              <a:lnSpc>
                <a:spcPct val="110000"/>
              </a:lnSpc>
              <a:spcBef>
                <a:spcPct val="20000"/>
              </a:spcBef>
              <a:tabLst>
                <a:tab pos="196837" algn="l"/>
              </a:tabLst>
              <a:defRPr/>
            </a:pPr>
            <a:endParaRPr lang="de-DE" sz="300">
              <a:latin typeface="Arial" charset="0"/>
            </a:endParaRPr>
          </a:p>
        </p:txBody>
      </p:sp>
      <p:sp>
        <p:nvSpPr>
          <p:cNvPr id="9" name="Rectangle 10"/>
          <p:cNvSpPr>
            <a:spLocks noChangeArrowheads="1"/>
          </p:cNvSpPr>
          <p:nvPr userDrawn="1"/>
        </p:nvSpPr>
        <p:spPr bwMode="auto">
          <a:xfrm>
            <a:off x="7267575" y="1012826"/>
            <a:ext cx="3059113" cy="6011863"/>
          </a:xfrm>
          <a:prstGeom prst="rect">
            <a:avLst/>
          </a:prstGeom>
          <a:noFill/>
          <a:ln w="3175">
            <a:noFill/>
            <a:miter lim="800000"/>
            <a:headEnd/>
            <a:tailEnd/>
          </a:ln>
          <a:effectLst/>
        </p:spPr>
        <p:txBody>
          <a:bodyPr lIns="0" tIns="0" rIns="0" bIns="0"/>
          <a:lstStyle/>
          <a:p>
            <a:pPr algn="just" defTabSz="995300">
              <a:spcBef>
                <a:spcPct val="90000"/>
              </a:spcBef>
              <a:tabLst>
                <a:tab pos="196837" algn="l"/>
              </a:tabLst>
              <a:defRPr/>
            </a:pPr>
            <a:endParaRPr lang="de-AT" sz="300">
              <a:latin typeface="Arial" charset="0"/>
            </a:endParaRPr>
          </a:p>
        </p:txBody>
      </p:sp>
      <p:sp>
        <p:nvSpPr>
          <p:cNvPr id="11" name="Text Box 4"/>
          <p:cNvSpPr txBox="1">
            <a:spLocks noChangeArrowheads="1"/>
          </p:cNvSpPr>
          <p:nvPr userDrawn="1"/>
        </p:nvSpPr>
        <p:spPr bwMode="auto">
          <a:xfrm>
            <a:off x="6210820" y="157944"/>
            <a:ext cx="4176000" cy="181596"/>
          </a:xfrm>
          <a:prstGeom prst="rect">
            <a:avLst/>
          </a:prstGeom>
          <a:noFill/>
          <a:ln w="9525">
            <a:noFill/>
            <a:miter lim="800000"/>
            <a:headEnd/>
            <a:tailEnd/>
          </a:ln>
        </p:spPr>
        <p:txBody>
          <a:bodyPr lIns="39200" tIns="19600" rIns="39200" bIns="7840" anchor="ctr" anchorCtr="0">
            <a:spAutoFit/>
          </a:bodyPr>
          <a:lstStyle/>
          <a:p>
            <a:pPr algn="l" eaLnBrk="0" hangingPunct="0">
              <a:spcBef>
                <a:spcPct val="50000"/>
              </a:spcBef>
              <a:tabLst>
                <a:tab pos="990600" algn="l"/>
                <a:tab pos="4038600" algn="r"/>
              </a:tabLst>
              <a:defRPr/>
            </a:pPr>
            <a:r>
              <a:rPr lang="de-DE" sz="1000" b="1" dirty="0" smtClean="0"/>
              <a:t>	Bewertungsmatrix (B)</a:t>
            </a:r>
            <a:r>
              <a:rPr lang="de-DE" sz="1000" b="1" baseline="0" dirty="0" smtClean="0"/>
              <a:t>	Projektklassen</a:t>
            </a:r>
            <a:endParaRPr lang="de-DE" sz="1000" b="1" dirty="0"/>
          </a:p>
        </p:txBody>
      </p:sp>
    </p:spTree>
    <p:extLst>
      <p:ext uri="{BB962C8B-B14F-4D97-AF65-F5344CB8AC3E}">
        <p14:creationId xmlns:p14="http://schemas.microsoft.com/office/powerpoint/2010/main" val="1806617424"/>
      </p:ext>
    </p:extLst>
  </p:cSld>
  <p:clrMapOvr>
    <a:masterClrMapping/>
  </p:clrMapOvr>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Rechteck 4"/>
          <p:cNvSpPr/>
          <p:nvPr userDrawn="1"/>
        </p:nvSpPr>
        <p:spPr>
          <a:xfrm>
            <a:off x="9883330" y="396161"/>
            <a:ext cx="648090" cy="288040"/>
          </a:xfrm>
          <a:prstGeom prst="rect">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3" name="Rectangle 2"/>
          <p:cNvSpPr txBox="1">
            <a:spLocks noChangeArrowheads="1"/>
          </p:cNvSpPr>
          <p:nvPr userDrawn="1"/>
        </p:nvSpPr>
        <p:spPr bwMode="auto">
          <a:xfrm>
            <a:off x="180700" y="180151"/>
            <a:ext cx="10332000" cy="144000"/>
          </a:xfrm>
          <a:prstGeom prst="rect">
            <a:avLst/>
          </a:prstGeom>
          <a:solidFill>
            <a:schemeClr val="bg1">
              <a:lumMod val="85000"/>
            </a:schemeClr>
          </a:solidFill>
          <a:ln w="9525">
            <a:noFill/>
            <a:miter lim="800000"/>
            <a:headEnd/>
            <a:tailEnd/>
          </a:ln>
        </p:spPr>
        <p:txBody>
          <a:bodyPr vert="horz" wrap="square" lIns="35998" tIns="0" rIns="35998" bIns="0" numCol="1" anchor="ctr" anchorCtr="0" compatLnSpc="1">
            <a:prstTxWarp prst="textNoShape">
              <a:avLst/>
            </a:prstTxWarp>
          </a:bodyPr>
          <a:lstStyle>
            <a:lvl1pPr marL="398463" indent="-398463">
              <a:buFont typeface="+mj-lt"/>
              <a:buAutoNum type="arabicPeriod"/>
              <a:defRPr sz="1400"/>
            </a:lvl1pPr>
          </a:lstStyle>
          <a:p>
            <a:pPr marL="0" indent="0" eaLnBrk="0" hangingPunct="0">
              <a:spcBef>
                <a:spcPct val="50000"/>
              </a:spcBef>
              <a:buNone/>
              <a:defRPr/>
            </a:pPr>
            <a:r>
              <a:rPr lang="de-DE" sz="1000" b="1" dirty="0" smtClean="0"/>
              <a:t>...</a:t>
            </a:r>
            <a:r>
              <a:rPr lang="de-DE" sz="1000" b="1" baseline="0" dirty="0" smtClean="0"/>
              <a:t>    PROJEKT   PROJEKTNAME</a:t>
            </a:r>
            <a:endParaRPr lang="de-DE" sz="1000" b="1" dirty="0"/>
          </a:p>
        </p:txBody>
      </p:sp>
    </p:spTree>
    <p:extLst>
      <p:ext uri="{BB962C8B-B14F-4D97-AF65-F5344CB8AC3E}">
        <p14:creationId xmlns:p14="http://schemas.microsoft.com/office/powerpoint/2010/main" val="3121890490"/>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1_Leer">
    <p:spTree>
      <p:nvGrpSpPr>
        <p:cNvPr id="1" name=""/>
        <p:cNvGrpSpPr/>
        <p:nvPr/>
      </p:nvGrpSpPr>
      <p:grpSpPr>
        <a:xfrm>
          <a:off x="0" y="0"/>
          <a:ext cx="0" cy="0"/>
          <a:chOff x="0" y="0"/>
          <a:chExt cx="0" cy="0"/>
        </a:xfrm>
      </p:grpSpPr>
      <p:sp>
        <p:nvSpPr>
          <p:cNvPr id="5" name="Rechteck 4"/>
          <p:cNvSpPr/>
          <p:nvPr userDrawn="1"/>
        </p:nvSpPr>
        <p:spPr>
          <a:xfrm>
            <a:off x="9883330" y="396161"/>
            <a:ext cx="648090" cy="288040"/>
          </a:xfrm>
          <a:prstGeom prst="rect">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Tree>
    <p:extLst>
      <p:ext uri="{BB962C8B-B14F-4D97-AF65-F5344CB8AC3E}">
        <p14:creationId xmlns:p14="http://schemas.microsoft.com/office/powerpoint/2010/main" val="1777946977"/>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_6">
    <p:spTree>
      <p:nvGrpSpPr>
        <p:cNvPr id="1" name=""/>
        <p:cNvGrpSpPr/>
        <p:nvPr/>
      </p:nvGrpSpPr>
      <p:grpSpPr>
        <a:xfrm>
          <a:off x="0" y="0"/>
          <a:ext cx="0" cy="0"/>
          <a:chOff x="0" y="0"/>
          <a:chExt cx="0" cy="0"/>
        </a:xfrm>
      </p:grpSpPr>
      <p:sp>
        <p:nvSpPr>
          <p:cNvPr id="10" name="Rectangle 2"/>
          <p:cNvSpPr txBox="1">
            <a:spLocks noChangeArrowheads="1"/>
          </p:cNvSpPr>
          <p:nvPr userDrawn="1"/>
        </p:nvSpPr>
        <p:spPr bwMode="auto">
          <a:xfrm>
            <a:off x="180700" y="180151"/>
            <a:ext cx="10332000" cy="144000"/>
          </a:xfrm>
          <a:prstGeom prst="rect">
            <a:avLst/>
          </a:prstGeom>
          <a:solidFill>
            <a:schemeClr val="bg1">
              <a:lumMod val="85000"/>
            </a:schemeClr>
          </a:solidFill>
          <a:ln w="9525">
            <a:noFill/>
            <a:miter lim="800000"/>
            <a:headEnd/>
            <a:tailEnd/>
          </a:ln>
        </p:spPr>
        <p:txBody>
          <a:bodyPr vert="horz" wrap="square" lIns="35998" tIns="0" rIns="35998" bIns="0" numCol="1" anchor="ctr" anchorCtr="0" compatLnSpc="1">
            <a:prstTxWarp prst="textNoShape">
              <a:avLst/>
            </a:prstTxWarp>
          </a:bodyPr>
          <a:lstStyle>
            <a:lvl1pPr marL="398463" indent="-398463">
              <a:buFont typeface="+mj-lt"/>
              <a:buAutoNum type="arabicPeriod"/>
              <a:defRPr sz="1400"/>
            </a:lvl1pPr>
          </a:lstStyle>
          <a:p>
            <a:pPr marL="0" indent="0" eaLnBrk="0" hangingPunct="0">
              <a:spcBef>
                <a:spcPct val="50000"/>
              </a:spcBef>
              <a:buNone/>
              <a:defRPr/>
            </a:pPr>
            <a:r>
              <a:rPr lang="de-DE" sz="1000" b="1" dirty="0" smtClean="0"/>
              <a:t>Anzahl und Unterschiedlichkeit, Änderungspotenziale je Zeile </a:t>
            </a:r>
            <a:endParaRPr lang="de-DE" sz="1000" b="1" dirty="0"/>
          </a:p>
        </p:txBody>
      </p:sp>
      <p:sp>
        <p:nvSpPr>
          <p:cNvPr id="7" name="Rectangle 7"/>
          <p:cNvSpPr>
            <a:spLocks noChangeArrowheads="1"/>
          </p:cNvSpPr>
          <p:nvPr userDrawn="1"/>
        </p:nvSpPr>
        <p:spPr bwMode="auto">
          <a:xfrm>
            <a:off x="4021139" y="1012826"/>
            <a:ext cx="3059112" cy="6011863"/>
          </a:xfrm>
          <a:prstGeom prst="rect">
            <a:avLst/>
          </a:prstGeom>
          <a:noFill/>
          <a:ln w="3175">
            <a:noFill/>
            <a:miter lim="800000"/>
            <a:headEnd/>
            <a:tailEnd/>
          </a:ln>
          <a:effectLst/>
        </p:spPr>
        <p:txBody>
          <a:bodyPr lIns="0" tIns="0" rIns="0" bIns="0"/>
          <a:lstStyle/>
          <a:p>
            <a:pPr algn="just" defTabSz="995300">
              <a:lnSpc>
                <a:spcPct val="110000"/>
              </a:lnSpc>
              <a:spcBef>
                <a:spcPct val="20000"/>
              </a:spcBef>
              <a:tabLst>
                <a:tab pos="1566764" algn="r"/>
              </a:tabLst>
              <a:defRPr/>
            </a:pPr>
            <a:endParaRPr lang="de-DE" sz="300">
              <a:latin typeface="Arial" charset="0"/>
            </a:endParaRPr>
          </a:p>
        </p:txBody>
      </p:sp>
      <p:sp>
        <p:nvSpPr>
          <p:cNvPr id="8" name="Rectangle 9"/>
          <p:cNvSpPr>
            <a:spLocks noChangeArrowheads="1"/>
          </p:cNvSpPr>
          <p:nvPr userDrawn="1"/>
        </p:nvSpPr>
        <p:spPr bwMode="auto">
          <a:xfrm>
            <a:off x="774701" y="1025526"/>
            <a:ext cx="3059113" cy="6011863"/>
          </a:xfrm>
          <a:prstGeom prst="rect">
            <a:avLst/>
          </a:prstGeom>
          <a:noFill/>
          <a:ln w="3175">
            <a:noFill/>
            <a:miter lim="800000"/>
            <a:headEnd/>
            <a:tailEnd/>
          </a:ln>
          <a:effectLst/>
        </p:spPr>
        <p:txBody>
          <a:bodyPr lIns="0" tIns="0" rIns="0" bIns="0"/>
          <a:lstStyle/>
          <a:p>
            <a:pPr algn="just" defTabSz="995300">
              <a:lnSpc>
                <a:spcPct val="110000"/>
              </a:lnSpc>
              <a:spcBef>
                <a:spcPct val="20000"/>
              </a:spcBef>
              <a:tabLst>
                <a:tab pos="196837" algn="l"/>
              </a:tabLst>
              <a:defRPr/>
            </a:pPr>
            <a:endParaRPr lang="de-DE" sz="300">
              <a:latin typeface="Arial" charset="0"/>
            </a:endParaRPr>
          </a:p>
        </p:txBody>
      </p:sp>
      <p:sp>
        <p:nvSpPr>
          <p:cNvPr id="9" name="Rectangle 10"/>
          <p:cNvSpPr>
            <a:spLocks noChangeArrowheads="1"/>
          </p:cNvSpPr>
          <p:nvPr userDrawn="1"/>
        </p:nvSpPr>
        <p:spPr bwMode="auto">
          <a:xfrm>
            <a:off x="7267575" y="1012826"/>
            <a:ext cx="3059113" cy="6011863"/>
          </a:xfrm>
          <a:prstGeom prst="rect">
            <a:avLst/>
          </a:prstGeom>
          <a:noFill/>
          <a:ln w="3175">
            <a:noFill/>
            <a:miter lim="800000"/>
            <a:headEnd/>
            <a:tailEnd/>
          </a:ln>
          <a:effectLst/>
        </p:spPr>
        <p:txBody>
          <a:bodyPr lIns="0" tIns="0" rIns="0" bIns="0"/>
          <a:lstStyle/>
          <a:p>
            <a:pPr algn="just" defTabSz="995300">
              <a:spcBef>
                <a:spcPct val="90000"/>
              </a:spcBef>
              <a:tabLst>
                <a:tab pos="196837" algn="l"/>
              </a:tabLst>
              <a:defRPr/>
            </a:pPr>
            <a:endParaRPr lang="de-AT" sz="300">
              <a:latin typeface="Arial" charset="0"/>
            </a:endParaRPr>
          </a:p>
        </p:txBody>
      </p:sp>
      <p:sp>
        <p:nvSpPr>
          <p:cNvPr id="13" name="Text Box 4"/>
          <p:cNvSpPr txBox="1">
            <a:spLocks noChangeArrowheads="1"/>
          </p:cNvSpPr>
          <p:nvPr userDrawn="1"/>
        </p:nvSpPr>
        <p:spPr bwMode="auto">
          <a:xfrm>
            <a:off x="6210820" y="157944"/>
            <a:ext cx="4176000" cy="181596"/>
          </a:xfrm>
          <a:prstGeom prst="rect">
            <a:avLst/>
          </a:prstGeom>
          <a:noFill/>
          <a:ln w="9525">
            <a:noFill/>
            <a:miter lim="800000"/>
            <a:headEnd/>
            <a:tailEnd/>
          </a:ln>
        </p:spPr>
        <p:txBody>
          <a:bodyPr lIns="39200" tIns="19600" rIns="39200" bIns="7840" anchor="ctr" anchorCtr="0">
            <a:spAutoFit/>
          </a:bodyPr>
          <a:lstStyle/>
          <a:p>
            <a:pPr algn="l" eaLnBrk="0" hangingPunct="0">
              <a:spcBef>
                <a:spcPct val="50000"/>
              </a:spcBef>
              <a:tabLst>
                <a:tab pos="990600" algn="l"/>
                <a:tab pos="4038600" algn="r"/>
              </a:tabLst>
              <a:defRPr/>
            </a:pPr>
            <a:r>
              <a:rPr lang="de-DE" sz="1000" b="1" dirty="0" smtClean="0"/>
              <a:t>	Beurteilungsmatrix (A)</a:t>
            </a:r>
            <a:r>
              <a:rPr lang="de-DE" sz="1000" b="1" baseline="0" dirty="0" smtClean="0"/>
              <a:t>	Projektklassen</a:t>
            </a:r>
            <a:endParaRPr lang="de-DE" sz="1000" b="1" dirty="0"/>
          </a:p>
        </p:txBody>
      </p:sp>
    </p:spTree>
    <p:extLst>
      <p:ext uri="{BB962C8B-B14F-4D97-AF65-F5344CB8AC3E}">
        <p14:creationId xmlns:p14="http://schemas.microsoft.com/office/powerpoint/2010/main" val="259402958"/>
      </p:ext>
    </p:extLst>
  </p:cSld>
  <p:clrMapOvr>
    <a:masterClrMapping/>
  </p:clrMapOvr>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cSld name="Leer">
    <p:spTree>
      <p:nvGrpSpPr>
        <p:cNvPr id="1" name=""/>
        <p:cNvGrpSpPr/>
        <p:nvPr/>
      </p:nvGrpSpPr>
      <p:grpSpPr>
        <a:xfrm>
          <a:off x="0" y="0"/>
          <a:ext cx="0" cy="0"/>
          <a:chOff x="0" y="0"/>
          <a:chExt cx="0" cy="0"/>
        </a:xfrm>
      </p:grpSpPr>
      <p:sp>
        <p:nvSpPr>
          <p:cNvPr id="5" name="Rechteck 4"/>
          <p:cNvSpPr/>
          <p:nvPr userDrawn="1"/>
        </p:nvSpPr>
        <p:spPr>
          <a:xfrm>
            <a:off x="9883330" y="396161"/>
            <a:ext cx="648090" cy="288040"/>
          </a:xfrm>
          <a:prstGeom prst="rect">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3" name="Rectangle 2"/>
          <p:cNvSpPr txBox="1">
            <a:spLocks noChangeArrowheads="1"/>
          </p:cNvSpPr>
          <p:nvPr userDrawn="1"/>
        </p:nvSpPr>
        <p:spPr bwMode="auto">
          <a:xfrm>
            <a:off x="180700" y="180151"/>
            <a:ext cx="10332000" cy="144000"/>
          </a:xfrm>
          <a:prstGeom prst="rect">
            <a:avLst/>
          </a:prstGeom>
          <a:solidFill>
            <a:schemeClr val="bg1">
              <a:lumMod val="85000"/>
            </a:schemeClr>
          </a:solidFill>
          <a:ln w="9525">
            <a:noFill/>
            <a:miter lim="800000"/>
            <a:headEnd/>
            <a:tailEnd/>
          </a:ln>
        </p:spPr>
        <p:txBody>
          <a:bodyPr vert="horz" wrap="square" lIns="35998" tIns="0" rIns="35998" bIns="0" numCol="1" anchor="ctr" anchorCtr="0" compatLnSpc="1">
            <a:prstTxWarp prst="textNoShape">
              <a:avLst/>
            </a:prstTxWarp>
          </a:bodyPr>
          <a:lstStyle>
            <a:lvl1pPr marL="398463" indent="-398463">
              <a:buFont typeface="+mj-lt"/>
              <a:buAutoNum type="arabicPeriod"/>
              <a:defRPr sz="1400"/>
            </a:lvl1pPr>
          </a:lstStyle>
          <a:p>
            <a:pPr marL="0" indent="0" eaLnBrk="0" hangingPunct="0">
              <a:spcBef>
                <a:spcPct val="50000"/>
              </a:spcBef>
              <a:buNone/>
              <a:defRPr/>
            </a:pPr>
            <a:r>
              <a:rPr lang="de-DE" sz="1000" b="1" dirty="0" smtClean="0"/>
              <a:t>...</a:t>
            </a:r>
            <a:r>
              <a:rPr lang="de-DE" sz="1000" b="1" baseline="0" dirty="0" smtClean="0"/>
              <a:t>    PROJEKT   PROJEKTNAME</a:t>
            </a:r>
            <a:endParaRPr lang="de-DE" sz="1000" b="1" dirty="0"/>
          </a:p>
        </p:txBody>
      </p:sp>
    </p:spTree>
    <p:extLst>
      <p:ext uri="{BB962C8B-B14F-4D97-AF65-F5344CB8AC3E}">
        <p14:creationId xmlns:p14="http://schemas.microsoft.com/office/powerpoint/2010/main" val="3335225957"/>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1_Leer">
    <p:spTree>
      <p:nvGrpSpPr>
        <p:cNvPr id="1" name=""/>
        <p:cNvGrpSpPr/>
        <p:nvPr/>
      </p:nvGrpSpPr>
      <p:grpSpPr>
        <a:xfrm>
          <a:off x="0" y="0"/>
          <a:ext cx="0" cy="0"/>
          <a:chOff x="0" y="0"/>
          <a:chExt cx="0" cy="0"/>
        </a:xfrm>
      </p:grpSpPr>
      <p:sp>
        <p:nvSpPr>
          <p:cNvPr id="5" name="Rechteck 4"/>
          <p:cNvSpPr/>
          <p:nvPr userDrawn="1"/>
        </p:nvSpPr>
        <p:spPr>
          <a:xfrm>
            <a:off x="9883330" y="396161"/>
            <a:ext cx="648090" cy="288040"/>
          </a:xfrm>
          <a:prstGeom prst="rect">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Tree>
    <p:extLst>
      <p:ext uri="{BB962C8B-B14F-4D97-AF65-F5344CB8AC3E}">
        <p14:creationId xmlns:p14="http://schemas.microsoft.com/office/powerpoint/2010/main" val="928090574"/>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D_7 Kapitel 1">
    <p:spTree>
      <p:nvGrpSpPr>
        <p:cNvPr id="1" name=""/>
        <p:cNvGrpSpPr/>
        <p:nvPr/>
      </p:nvGrpSpPr>
      <p:grpSpPr>
        <a:xfrm>
          <a:off x="0" y="0"/>
          <a:ext cx="0" cy="0"/>
          <a:chOff x="0" y="0"/>
          <a:chExt cx="0" cy="0"/>
        </a:xfrm>
      </p:grpSpPr>
      <p:sp>
        <p:nvSpPr>
          <p:cNvPr id="3" name="Inhaltsplatzhalter 2"/>
          <p:cNvSpPr>
            <a:spLocks noGrp="1"/>
          </p:cNvSpPr>
          <p:nvPr>
            <p:ph idx="1"/>
          </p:nvPr>
        </p:nvSpPr>
        <p:spPr>
          <a:xfrm>
            <a:off x="774000" y="1116000"/>
            <a:ext cx="3060000" cy="5760000"/>
          </a:xfrm>
          <a:prstGeom prst="rect">
            <a:avLst/>
          </a:prstGeom>
          <a:ln>
            <a:noFill/>
          </a:ln>
        </p:spPr>
        <p:txBody>
          <a:bodyPr lIns="0" rIns="36000"/>
          <a:lstStyle>
            <a:lvl1pPr marL="179388" indent="-179388">
              <a:lnSpc>
                <a:spcPct val="100000"/>
              </a:lnSpc>
              <a:spcBef>
                <a:spcPts val="600"/>
              </a:spcBef>
              <a:defRPr sz="1000"/>
            </a:lvl1pPr>
            <a:lvl2pPr marL="355600" indent="-177800">
              <a:lnSpc>
                <a:spcPct val="100000"/>
              </a:lnSpc>
              <a:defRPr lang="de-DE" sz="1000" dirty="0" smtClean="0">
                <a:solidFill>
                  <a:schemeClr val="tx1"/>
                </a:solidFill>
                <a:latin typeface="+mn-lt"/>
              </a:defRPr>
            </a:lvl2pPr>
            <a:lvl3pPr marL="542925" indent="-180975">
              <a:lnSpc>
                <a:spcPct val="100000"/>
              </a:lnSpc>
              <a:buSzPct val="120000"/>
              <a:defRPr lang="de-DE" sz="1000" dirty="0" smtClean="0">
                <a:solidFill>
                  <a:schemeClr val="tx1"/>
                </a:solidFill>
                <a:latin typeface="+mn-lt"/>
              </a:defRPr>
            </a:lvl3pPr>
          </a:lstStyle>
          <a:p>
            <a:pPr lvl="0"/>
            <a:r>
              <a:rPr lang="de-DE" dirty="0" smtClean="0"/>
              <a:t>Textmasterformate durch Klicken bearbeiten</a:t>
            </a:r>
          </a:p>
          <a:p>
            <a:pPr marL="324000" lvl="1" indent="-144000" algn="l" rtl="0" eaLnBrk="0" fontAlgn="base" hangingPunct="0">
              <a:lnSpc>
                <a:spcPct val="100000"/>
              </a:lnSpc>
              <a:spcBef>
                <a:spcPct val="20000"/>
              </a:spcBef>
              <a:spcAft>
                <a:spcPct val="0"/>
              </a:spcAft>
              <a:buFont typeface="Arial" pitchFamily="34" charset="0"/>
              <a:buChar char="-"/>
            </a:pPr>
            <a:r>
              <a:rPr lang="de-DE" dirty="0" smtClean="0"/>
              <a:t>Zweite Ebene</a:t>
            </a:r>
          </a:p>
          <a:p>
            <a:pPr marL="468000" lvl="2" indent="-144000" algn="l" rtl="0" eaLnBrk="0" fontAlgn="base" hangingPunct="0">
              <a:lnSpc>
                <a:spcPct val="100000"/>
              </a:lnSpc>
              <a:spcBef>
                <a:spcPts val="0"/>
              </a:spcBef>
              <a:spcAft>
                <a:spcPct val="0"/>
              </a:spcAft>
              <a:buSzPct val="120000"/>
              <a:buChar char="•"/>
            </a:pPr>
            <a:r>
              <a:rPr lang="de-DE" dirty="0" smtClean="0"/>
              <a:t>Dritte Ebene</a:t>
            </a:r>
          </a:p>
        </p:txBody>
      </p:sp>
      <p:sp>
        <p:nvSpPr>
          <p:cNvPr id="16" name="Inhaltsplatzhalter 2"/>
          <p:cNvSpPr>
            <a:spLocks noGrp="1"/>
          </p:cNvSpPr>
          <p:nvPr>
            <p:ph idx="10"/>
          </p:nvPr>
        </p:nvSpPr>
        <p:spPr>
          <a:xfrm>
            <a:off x="4021200" y="1116000"/>
            <a:ext cx="3060000" cy="5760000"/>
          </a:xfrm>
          <a:prstGeom prst="rect">
            <a:avLst/>
          </a:prstGeom>
        </p:spPr>
        <p:txBody>
          <a:bodyPr lIns="0" rIns="36000"/>
          <a:lstStyle>
            <a:lvl1pPr marL="180000" indent="-180000">
              <a:lnSpc>
                <a:spcPct val="100000"/>
              </a:lnSpc>
              <a:spcBef>
                <a:spcPts val="600"/>
              </a:spcBef>
              <a:defRPr sz="1000"/>
            </a:lvl1pPr>
            <a:lvl2pPr marL="360000" indent="-180000">
              <a:lnSpc>
                <a:spcPct val="100000"/>
              </a:lnSpc>
              <a:spcBef>
                <a:spcPts val="300"/>
              </a:spcBef>
              <a:defRPr lang="de-DE" sz="1000" dirty="0" smtClean="0">
                <a:solidFill>
                  <a:schemeClr val="tx1"/>
                </a:solidFill>
                <a:latin typeface="+mn-lt"/>
              </a:defRPr>
            </a:lvl2pPr>
            <a:lvl3pPr marL="542925" indent="-180975">
              <a:lnSpc>
                <a:spcPct val="100000"/>
              </a:lnSpc>
              <a:defRPr lang="de-DE" sz="1000" dirty="0" smtClean="0">
                <a:solidFill>
                  <a:schemeClr val="tx1"/>
                </a:solidFill>
                <a:latin typeface="+mn-lt"/>
              </a:defRPr>
            </a:lvl3pPr>
          </a:lstStyle>
          <a:p>
            <a:pPr lvl="0"/>
            <a:r>
              <a:rPr lang="de-DE" dirty="0" smtClean="0"/>
              <a:t>Textmasterformate durch Klicken bearbeiten</a:t>
            </a:r>
          </a:p>
          <a:p>
            <a:pPr marL="324000" lvl="1" indent="-144000" algn="l" rtl="0" eaLnBrk="0" fontAlgn="base" hangingPunct="0">
              <a:lnSpc>
                <a:spcPct val="100000"/>
              </a:lnSpc>
              <a:spcBef>
                <a:spcPct val="20000"/>
              </a:spcBef>
              <a:spcAft>
                <a:spcPct val="0"/>
              </a:spcAft>
              <a:buFont typeface="Arial" pitchFamily="34" charset="0"/>
              <a:buChar char="-"/>
            </a:pPr>
            <a:r>
              <a:rPr lang="de-DE" dirty="0" smtClean="0"/>
              <a:t>Zweite Ebene</a:t>
            </a:r>
          </a:p>
          <a:p>
            <a:pPr marL="468000" lvl="2" indent="-144000" algn="l" rtl="0" eaLnBrk="0" fontAlgn="base" hangingPunct="0">
              <a:lnSpc>
                <a:spcPct val="100000"/>
              </a:lnSpc>
              <a:spcBef>
                <a:spcPts val="0"/>
              </a:spcBef>
              <a:spcAft>
                <a:spcPct val="0"/>
              </a:spcAft>
              <a:buSzPct val="120000"/>
              <a:buChar char="•"/>
            </a:pPr>
            <a:r>
              <a:rPr lang="de-DE" dirty="0" smtClean="0"/>
              <a:t>Dritte Ebene</a:t>
            </a:r>
          </a:p>
        </p:txBody>
      </p:sp>
      <p:sp>
        <p:nvSpPr>
          <p:cNvPr id="17" name="Inhaltsplatzhalter 2"/>
          <p:cNvSpPr>
            <a:spLocks noGrp="1"/>
          </p:cNvSpPr>
          <p:nvPr>
            <p:ph idx="11"/>
          </p:nvPr>
        </p:nvSpPr>
        <p:spPr>
          <a:xfrm>
            <a:off x="7267904" y="1116000"/>
            <a:ext cx="3060000" cy="5760000"/>
          </a:xfrm>
          <a:prstGeom prst="rect">
            <a:avLst/>
          </a:prstGeom>
        </p:spPr>
        <p:txBody>
          <a:bodyPr lIns="0" rIns="36000"/>
          <a:lstStyle>
            <a:lvl1pPr marL="180000" indent="-180000">
              <a:lnSpc>
                <a:spcPct val="100000"/>
              </a:lnSpc>
              <a:spcBef>
                <a:spcPts val="600"/>
              </a:spcBef>
              <a:defRPr sz="1000"/>
            </a:lvl1pPr>
            <a:lvl2pPr marL="360000" indent="-144000">
              <a:lnSpc>
                <a:spcPct val="100000"/>
              </a:lnSpc>
              <a:spcBef>
                <a:spcPts val="300"/>
              </a:spcBef>
              <a:defRPr lang="de-DE" sz="1000" dirty="0" smtClean="0">
                <a:solidFill>
                  <a:schemeClr val="tx1"/>
                </a:solidFill>
                <a:latin typeface="+mn-lt"/>
              </a:defRPr>
            </a:lvl2pPr>
            <a:lvl3pPr marL="540000" indent="-144000">
              <a:lnSpc>
                <a:spcPct val="100000"/>
              </a:lnSpc>
              <a:spcBef>
                <a:spcPts val="0"/>
              </a:spcBef>
              <a:defRPr lang="de-DE" sz="1000" dirty="0" smtClean="0">
                <a:solidFill>
                  <a:schemeClr val="tx1"/>
                </a:solidFill>
                <a:latin typeface="+mn-lt"/>
              </a:defRPr>
            </a:lvl3pPr>
          </a:lstStyle>
          <a:p>
            <a:pPr lvl="0"/>
            <a:r>
              <a:rPr lang="de-DE" dirty="0" smtClean="0"/>
              <a:t>Textmasterformate durch Klicken bearbeiten</a:t>
            </a:r>
          </a:p>
          <a:p>
            <a:pPr marL="324000" lvl="1" indent="-144000" algn="l" rtl="0" eaLnBrk="0" fontAlgn="base" hangingPunct="0">
              <a:lnSpc>
                <a:spcPct val="100000"/>
              </a:lnSpc>
              <a:spcBef>
                <a:spcPct val="20000"/>
              </a:spcBef>
              <a:spcAft>
                <a:spcPct val="0"/>
              </a:spcAft>
              <a:buFont typeface="Arial" pitchFamily="34" charset="0"/>
              <a:buChar char="-"/>
            </a:pPr>
            <a:r>
              <a:rPr lang="de-DE" dirty="0" smtClean="0"/>
              <a:t>Zweite Ebene</a:t>
            </a:r>
          </a:p>
          <a:p>
            <a:pPr marL="468000" lvl="2" indent="-144000" algn="l" rtl="0" eaLnBrk="0" fontAlgn="base" hangingPunct="0">
              <a:lnSpc>
                <a:spcPct val="100000"/>
              </a:lnSpc>
              <a:spcBef>
                <a:spcPts val="0"/>
              </a:spcBef>
              <a:spcAft>
                <a:spcPct val="0"/>
              </a:spcAft>
              <a:buSzPct val="120000"/>
              <a:buChar char="•"/>
            </a:pPr>
            <a:r>
              <a:rPr lang="de-DE" dirty="0" smtClean="0"/>
              <a:t>Dritte Ebene</a:t>
            </a:r>
          </a:p>
        </p:txBody>
      </p:sp>
      <p:sp>
        <p:nvSpPr>
          <p:cNvPr id="9" name="Rectangle 2"/>
          <p:cNvSpPr txBox="1">
            <a:spLocks noChangeArrowheads="1"/>
          </p:cNvSpPr>
          <p:nvPr userDrawn="1"/>
        </p:nvSpPr>
        <p:spPr bwMode="auto">
          <a:xfrm>
            <a:off x="774668" y="494483"/>
            <a:ext cx="9558000" cy="180000"/>
          </a:xfrm>
          <a:prstGeom prst="rect">
            <a:avLst/>
          </a:prstGeom>
          <a:solidFill>
            <a:schemeClr val="bg1">
              <a:lumMod val="85000"/>
            </a:schemeClr>
          </a:solidFill>
          <a:ln w="9525">
            <a:noFill/>
            <a:miter lim="800000"/>
            <a:headEnd/>
            <a:tailEnd/>
          </a:ln>
        </p:spPr>
        <p:txBody>
          <a:bodyPr vert="horz" wrap="square" lIns="36000" tIns="0" rIns="36000" bIns="0" numCol="1" anchor="ctr" anchorCtr="0" compatLnSpc="1">
            <a:prstTxWarp prst="textNoShape">
              <a:avLst/>
            </a:prstTxWarp>
          </a:bodyPr>
          <a:lstStyle>
            <a:lvl1pPr marL="398463" indent="-398463">
              <a:buFont typeface="+mj-lt"/>
              <a:buAutoNum type="arabicPeriod"/>
              <a:defRPr sz="1400"/>
            </a:lvl1pPr>
          </a:lstStyle>
          <a:p>
            <a:pPr marL="0" marR="0" lvl="0" indent="0" algn="l" defTabSz="914400" rtl="0" eaLnBrk="0" fontAlgn="base" latinLnBrk="0" hangingPunct="0">
              <a:lnSpc>
                <a:spcPct val="100000"/>
              </a:lnSpc>
              <a:spcBef>
                <a:spcPct val="0"/>
              </a:spcBef>
              <a:spcAft>
                <a:spcPct val="0"/>
              </a:spcAft>
              <a:buClrTx/>
              <a:buSzTx/>
              <a:buFont typeface="+mj-lt"/>
              <a:buNone/>
              <a:tabLst>
                <a:tab pos="2962275" algn="l"/>
                <a:tab pos="3227388" algn="l"/>
              </a:tabLst>
              <a:defRPr/>
            </a:pPr>
            <a:r>
              <a:rPr lang="de-DE" sz="1200" b="1" dirty="0" smtClean="0"/>
              <a:t>Anzahl und Unterschiedlichkeit, Änderungspotenziale der Parameter A1-A12 </a:t>
            </a:r>
            <a:r>
              <a:rPr kumimoji="0" lang="de-DE" sz="1150" b="0" i="0" u="none" strike="noStrike" kern="0" cap="none" spc="0" normalizeH="0" baseline="0" noProof="0" dirty="0" smtClean="0">
                <a:ln>
                  <a:noFill/>
                </a:ln>
                <a:solidFill>
                  <a:schemeClr val="tx2"/>
                </a:solidFill>
                <a:effectLst/>
                <a:uLnTx/>
                <a:uFillTx/>
                <a:latin typeface="+mj-lt"/>
                <a:ea typeface="+mj-ea"/>
                <a:cs typeface="+mj-cs"/>
              </a:rPr>
              <a:t>	</a:t>
            </a:r>
            <a:endParaRPr kumimoji="0" lang="de-DE" sz="1150" b="0" i="0" u="none" strike="noStrike" kern="0" cap="none" spc="0" normalizeH="0" baseline="0" noProof="0" dirty="0" smtClean="0">
              <a:ln>
                <a:noFill/>
              </a:ln>
              <a:solidFill>
                <a:schemeClr val="tx1">
                  <a:lumMod val="50000"/>
                  <a:lumOff val="50000"/>
                </a:schemeClr>
              </a:solidFill>
              <a:effectLst/>
              <a:uLnTx/>
              <a:uFillTx/>
              <a:latin typeface="Arial" pitchFamily="34" charset="0"/>
              <a:ea typeface="+mn-ea"/>
              <a:cs typeface="+mn-cs"/>
            </a:endParaRPr>
          </a:p>
        </p:txBody>
      </p:sp>
      <p:sp>
        <p:nvSpPr>
          <p:cNvPr id="8" name="Text Box 4"/>
          <p:cNvSpPr txBox="1">
            <a:spLocks noChangeArrowheads="1"/>
          </p:cNvSpPr>
          <p:nvPr userDrawn="1"/>
        </p:nvSpPr>
        <p:spPr bwMode="auto">
          <a:xfrm>
            <a:off x="6210820" y="468171"/>
            <a:ext cx="4176000" cy="212374"/>
          </a:xfrm>
          <a:prstGeom prst="rect">
            <a:avLst/>
          </a:prstGeom>
          <a:noFill/>
          <a:ln w="9525">
            <a:noFill/>
            <a:miter lim="800000"/>
            <a:headEnd/>
            <a:tailEnd/>
          </a:ln>
        </p:spPr>
        <p:txBody>
          <a:bodyPr lIns="39200" tIns="19600" rIns="39200" bIns="7840" anchor="ctr" anchorCtr="0">
            <a:spAutoFit/>
          </a:bodyPr>
          <a:lstStyle/>
          <a:p>
            <a:pPr algn="l" eaLnBrk="0" hangingPunct="0">
              <a:spcBef>
                <a:spcPct val="50000"/>
              </a:spcBef>
              <a:tabLst>
                <a:tab pos="4038600" algn="r"/>
              </a:tabLst>
              <a:defRPr/>
            </a:pPr>
            <a:r>
              <a:rPr lang="de-DE" sz="1200" b="1" dirty="0" smtClean="0"/>
              <a:t>	 Bewertungsaspekte für P</a:t>
            </a:r>
            <a:r>
              <a:rPr lang="de-DE" sz="1200" b="1" baseline="0" dirty="0" smtClean="0"/>
              <a:t>rojektklassen</a:t>
            </a:r>
            <a:endParaRPr lang="de-DE" sz="1200" b="1" dirty="0"/>
          </a:p>
        </p:txBody>
      </p:sp>
    </p:spTree>
    <p:extLst>
      <p:ext uri="{BB962C8B-B14F-4D97-AF65-F5344CB8AC3E}">
        <p14:creationId xmlns:p14="http://schemas.microsoft.com/office/powerpoint/2010/main" val="22528565"/>
      </p:ext>
    </p:extLst>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a4-12">
    <p:spTree>
      <p:nvGrpSpPr>
        <p:cNvPr id="1" name=""/>
        <p:cNvGrpSpPr/>
        <p:nvPr/>
      </p:nvGrpSpPr>
      <p:grpSpPr>
        <a:xfrm>
          <a:off x="0" y="0"/>
          <a:ext cx="0" cy="0"/>
          <a:chOff x="0" y="0"/>
          <a:chExt cx="0" cy="0"/>
        </a:xfrm>
      </p:grpSpPr>
      <p:sp>
        <p:nvSpPr>
          <p:cNvPr id="3" name="Inhaltsplatzhalter 2"/>
          <p:cNvSpPr>
            <a:spLocks noGrp="1"/>
          </p:cNvSpPr>
          <p:nvPr>
            <p:ph idx="1"/>
          </p:nvPr>
        </p:nvSpPr>
        <p:spPr>
          <a:xfrm>
            <a:off x="774000" y="1116000"/>
            <a:ext cx="3060000" cy="5760000"/>
          </a:xfrm>
          <a:prstGeom prst="rect">
            <a:avLst/>
          </a:prstGeom>
          <a:ln>
            <a:noFill/>
          </a:ln>
        </p:spPr>
        <p:txBody>
          <a:bodyPr lIns="0" rIns="36000"/>
          <a:lstStyle>
            <a:lvl1pPr marL="179388" indent="-179388">
              <a:lnSpc>
                <a:spcPct val="100000"/>
              </a:lnSpc>
              <a:spcBef>
                <a:spcPts val="600"/>
              </a:spcBef>
              <a:defRPr sz="1000"/>
            </a:lvl1pPr>
            <a:lvl2pPr marL="355600" indent="-177800">
              <a:lnSpc>
                <a:spcPct val="100000"/>
              </a:lnSpc>
              <a:defRPr lang="de-DE" sz="1000" dirty="0" smtClean="0">
                <a:solidFill>
                  <a:schemeClr val="tx1"/>
                </a:solidFill>
                <a:latin typeface="+mn-lt"/>
              </a:defRPr>
            </a:lvl2pPr>
            <a:lvl3pPr marL="542925" indent="-180975">
              <a:lnSpc>
                <a:spcPct val="100000"/>
              </a:lnSpc>
              <a:buSzPct val="120000"/>
              <a:defRPr lang="de-DE" sz="1000" dirty="0" smtClean="0">
                <a:solidFill>
                  <a:schemeClr val="tx1"/>
                </a:solidFill>
                <a:latin typeface="+mn-lt"/>
              </a:defRPr>
            </a:lvl3pPr>
          </a:lstStyle>
          <a:p>
            <a:pPr lvl="0"/>
            <a:r>
              <a:rPr lang="de-DE" dirty="0" smtClean="0"/>
              <a:t>Textmasterformate durch Klicken bearbeiten</a:t>
            </a:r>
          </a:p>
          <a:p>
            <a:pPr marL="324000" lvl="1" indent="-144000" algn="l" rtl="0" eaLnBrk="0" fontAlgn="base" hangingPunct="0">
              <a:lnSpc>
                <a:spcPct val="100000"/>
              </a:lnSpc>
              <a:spcBef>
                <a:spcPct val="20000"/>
              </a:spcBef>
              <a:spcAft>
                <a:spcPct val="0"/>
              </a:spcAft>
              <a:buFont typeface="Arial" pitchFamily="34" charset="0"/>
              <a:buChar char="-"/>
            </a:pPr>
            <a:r>
              <a:rPr lang="de-DE" dirty="0" smtClean="0"/>
              <a:t>Zweite Ebene</a:t>
            </a:r>
          </a:p>
          <a:p>
            <a:pPr marL="468000" lvl="2" indent="-144000" algn="l" rtl="0" eaLnBrk="0" fontAlgn="base" hangingPunct="0">
              <a:lnSpc>
                <a:spcPct val="100000"/>
              </a:lnSpc>
              <a:spcBef>
                <a:spcPts val="0"/>
              </a:spcBef>
              <a:spcAft>
                <a:spcPct val="0"/>
              </a:spcAft>
              <a:buSzPct val="120000"/>
              <a:buChar char="•"/>
            </a:pPr>
            <a:r>
              <a:rPr lang="de-DE" dirty="0" smtClean="0"/>
              <a:t>Dritte Ebene</a:t>
            </a:r>
          </a:p>
        </p:txBody>
      </p:sp>
      <p:sp>
        <p:nvSpPr>
          <p:cNvPr id="16" name="Inhaltsplatzhalter 2"/>
          <p:cNvSpPr>
            <a:spLocks noGrp="1"/>
          </p:cNvSpPr>
          <p:nvPr>
            <p:ph idx="10"/>
          </p:nvPr>
        </p:nvSpPr>
        <p:spPr>
          <a:xfrm>
            <a:off x="4021200" y="1116000"/>
            <a:ext cx="3060000" cy="5760000"/>
          </a:xfrm>
          <a:prstGeom prst="rect">
            <a:avLst/>
          </a:prstGeom>
        </p:spPr>
        <p:txBody>
          <a:bodyPr lIns="0" rIns="36000"/>
          <a:lstStyle>
            <a:lvl1pPr marL="180000" indent="-180000">
              <a:lnSpc>
                <a:spcPct val="100000"/>
              </a:lnSpc>
              <a:spcBef>
                <a:spcPts val="600"/>
              </a:spcBef>
              <a:defRPr sz="1000"/>
            </a:lvl1pPr>
            <a:lvl2pPr marL="360000" indent="-180000">
              <a:lnSpc>
                <a:spcPct val="100000"/>
              </a:lnSpc>
              <a:spcBef>
                <a:spcPts val="300"/>
              </a:spcBef>
              <a:defRPr lang="de-DE" sz="1000" dirty="0" smtClean="0">
                <a:solidFill>
                  <a:schemeClr val="tx1"/>
                </a:solidFill>
                <a:latin typeface="+mn-lt"/>
              </a:defRPr>
            </a:lvl2pPr>
            <a:lvl3pPr marL="542925" indent="-180975">
              <a:lnSpc>
                <a:spcPct val="100000"/>
              </a:lnSpc>
              <a:defRPr lang="de-DE" sz="1000" dirty="0" smtClean="0">
                <a:solidFill>
                  <a:schemeClr val="tx1"/>
                </a:solidFill>
                <a:latin typeface="+mn-lt"/>
              </a:defRPr>
            </a:lvl3pPr>
          </a:lstStyle>
          <a:p>
            <a:pPr lvl="0"/>
            <a:r>
              <a:rPr lang="de-DE" dirty="0" smtClean="0"/>
              <a:t>Textmasterformate durch Klicken bearbeiten</a:t>
            </a:r>
          </a:p>
          <a:p>
            <a:pPr marL="324000" lvl="1" indent="-144000" algn="l" rtl="0" eaLnBrk="0" fontAlgn="base" hangingPunct="0">
              <a:lnSpc>
                <a:spcPct val="100000"/>
              </a:lnSpc>
              <a:spcBef>
                <a:spcPct val="20000"/>
              </a:spcBef>
              <a:spcAft>
                <a:spcPct val="0"/>
              </a:spcAft>
              <a:buFont typeface="Arial" pitchFamily="34" charset="0"/>
              <a:buChar char="-"/>
            </a:pPr>
            <a:r>
              <a:rPr lang="de-DE" dirty="0" smtClean="0"/>
              <a:t>Zweite Ebene</a:t>
            </a:r>
          </a:p>
          <a:p>
            <a:pPr marL="468000" lvl="2" indent="-144000" algn="l" rtl="0" eaLnBrk="0" fontAlgn="base" hangingPunct="0">
              <a:lnSpc>
                <a:spcPct val="100000"/>
              </a:lnSpc>
              <a:spcBef>
                <a:spcPts val="0"/>
              </a:spcBef>
              <a:spcAft>
                <a:spcPct val="0"/>
              </a:spcAft>
              <a:buSzPct val="120000"/>
              <a:buChar char="•"/>
            </a:pPr>
            <a:r>
              <a:rPr lang="de-DE" dirty="0" smtClean="0"/>
              <a:t>Dritte Ebene</a:t>
            </a:r>
          </a:p>
        </p:txBody>
      </p:sp>
      <p:sp>
        <p:nvSpPr>
          <p:cNvPr id="17" name="Inhaltsplatzhalter 2"/>
          <p:cNvSpPr>
            <a:spLocks noGrp="1"/>
          </p:cNvSpPr>
          <p:nvPr>
            <p:ph idx="11"/>
          </p:nvPr>
        </p:nvSpPr>
        <p:spPr>
          <a:xfrm>
            <a:off x="7267904" y="1116000"/>
            <a:ext cx="3060000" cy="5760000"/>
          </a:xfrm>
          <a:prstGeom prst="rect">
            <a:avLst/>
          </a:prstGeom>
        </p:spPr>
        <p:txBody>
          <a:bodyPr lIns="0" rIns="36000"/>
          <a:lstStyle>
            <a:lvl1pPr marL="180000" indent="-180000">
              <a:lnSpc>
                <a:spcPct val="100000"/>
              </a:lnSpc>
              <a:spcBef>
                <a:spcPts val="600"/>
              </a:spcBef>
              <a:defRPr sz="1000"/>
            </a:lvl1pPr>
            <a:lvl2pPr marL="360000" indent="-144000">
              <a:lnSpc>
                <a:spcPct val="100000"/>
              </a:lnSpc>
              <a:spcBef>
                <a:spcPts val="300"/>
              </a:spcBef>
              <a:defRPr lang="de-DE" sz="1000" dirty="0" smtClean="0">
                <a:solidFill>
                  <a:schemeClr val="tx1"/>
                </a:solidFill>
                <a:latin typeface="+mn-lt"/>
              </a:defRPr>
            </a:lvl2pPr>
            <a:lvl3pPr marL="540000" indent="-144000">
              <a:lnSpc>
                <a:spcPct val="100000"/>
              </a:lnSpc>
              <a:spcBef>
                <a:spcPts val="0"/>
              </a:spcBef>
              <a:defRPr lang="de-DE" sz="1000" dirty="0" smtClean="0">
                <a:solidFill>
                  <a:schemeClr val="tx1"/>
                </a:solidFill>
                <a:latin typeface="+mn-lt"/>
              </a:defRPr>
            </a:lvl3pPr>
          </a:lstStyle>
          <a:p>
            <a:pPr lvl="0"/>
            <a:r>
              <a:rPr lang="de-DE" dirty="0" smtClean="0"/>
              <a:t>Textmasterformate durch Klicken bearbeiten</a:t>
            </a:r>
          </a:p>
          <a:p>
            <a:pPr marL="324000" lvl="1" indent="-144000" algn="l" rtl="0" eaLnBrk="0" fontAlgn="base" hangingPunct="0">
              <a:lnSpc>
                <a:spcPct val="100000"/>
              </a:lnSpc>
              <a:spcBef>
                <a:spcPct val="20000"/>
              </a:spcBef>
              <a:spcAft>
                <a:spcPct val="0"/>
              </a:spcAft>
              <a:buFont typeface="Arial" pitchFamily="34" charset="0"/>
              <a:buChar char="-"/>
            </a:pPr>
            <a:r>
              <a:rPr lang="de-DE" dirty="0" smtClean="0"/>
              <a:t>Zweite Ebene</a:t>
            </a:r>
          </a:p>
          <a:p>
            <a:pPr marL="468000" lvl="2" indent="-144000" algn="l" rtl="0" eaLnBrk="0" fontAlgn="base" hangingPunct="0">
              <a:lnSpc>
                <a:spcPct val="100000"/>
              </a:lnSpc>
              <a:spcBef>
                <a:spcPts val="0"/>
              </a:spcBef>
              <a:spcAft>
                <a:spcPct val="0"/>
              </a:spcAft>
              <a:buSzPct val="120000"/>
              <a:buChar char="•"/>
            </a:pPr>
            <a:r>
              <a:rPr lang="de-DE" dirty="0" smtClean="0"/>
              <a:t>Dritte Ebene</a:t>
            </a:r>
          </a:p>
        </p:txBody>
      </p:sp>
      <p:sp>
        <p:nvSpPr>
          <p:cNvPr id="9" name="Rectangle 2"/>
          <p:cNvSpPr txBox="1">
            <a:spLocks noChangeArrowheads="1"/>
          </p:cNvSpPr>
          <p:nvPr userDrawn="1"/>
        </p:nvSpPr>
        <p:spPr bwMode="auto">
          <a:xfrm>
            <a:off x="774668" y="494483"/>
            <a:ext cx="9558000" cy="180000"/>
          </a:xfrm>
          <a:prstGeom prst="rect">
            <a:avLst/>
          </a:prstGeom>
          <a:solidFill>
            <a:schemeClr val="bg1">
              <a:lumMod val="85000"/>
            </a:schemeClr>
          </a:solidFill>
          <a:ln w="9525">
            <a:noFill/>
            <a:miter lim="800000"/>
            <a:headEnd/>
            <a:tailEnd/>
          </a:ln>
        </p:spPr>
        <p:txBody>
          <a:bodyPr vert="horz" wrap="square" lIns="36000" tIns="0" rIns="36000" bIns="0" numCol="1" anchor="ctr" anchorCtr="0" compatLnSpc="1">
            <a:prstTxWarp prst="textNoShape">
              <a:avLst/>
            </a:prstTxWarp>
          </a:bodyPr>
          <a:lstStyle>
            <a:lvl1pPr marL="398463" indent="-398463">
              <a:buFont typeface="+mj-lt"/>
              <a:buAutoNum type="arabicPeriod"/>
              <a:defRPr sz="1400"/>
            </a:lvl1pPr>
          </a:lstStyle>
          <a:p>
            <a:pPr marL="0" marR="0" lvl="0" indent="0" algn="l" defTabSz="914400" rtl="0" eaLnBrk="0" fontAlgn="base" latinLnBrk="0" hangingPunct="0">
              <a:lnSpc>
                <a:spcPct val="100000"/>
              </a:lnSpc>
              <a:spcBef>
                <a:spcPct val="0"/>
              </a:spcBef>
              <a:spcAft>
                <a:spcPct val="0"/>
              </a:spcAft>
              <a:buClrTx/>
              <a:buSzTx/>
              <a:buFont typeface="+mj-lt"/>
              <a:buNone/>
              <a:tabLst>
                <a:tab pos="2962275" algn="l"/>
                <a:tab pos="3227388" algn="l"/>
              </a:tabLst>
              <a:defRPr/>
            </a:pPr>
            <a:r>
              <a:rPr lang="de-DE" sz="1200" b="1" dirty="0" smtClean="0"/>
              <a:t>Anzahl und Unterschiedlichkeit, Änderungspotenziale der Parameter A1-A12 </a:t>
            </a:r>
            <a:r>
              <a:rPr kumimoji="0" lang="de-DE" sz="1150" b="0" i="0" u="none" strike="noStrike" kern="0" cap="none" spc="0" normalizeH="0" baseline="0" noProof="0" dirty="0" smtClean="0">
                <a:ln>
                  <a:noFill/>
                </a:ln>
                <a:solidFill>
                  <a:schemeClr val="tx2"/>
                </a:solidFill>
                <a:effectLst/>
                <a:uLnTx/>
                <a:uFillTx/>
                <a:latin typeface="+mj-lt"/>
                <a:ea typeface="+mj-ea"/>
                <a:cs typeface="+mj-cs"/>
              </a:rPr>
              <a:t>	</a:t>
            </a:r>
            <a:endParaRPr kumimoji="0" lang="de-DE" sz="1150" b="0" i="0" u="none" strike="noStrike" kern="0" cap="none" spc="0" normalizeH="0" baseline="0" noProof="0" dirty="0" smtClean="0">
              <a:ln>
                <a:noFill/>
              </a:ln>
              <a:solidFill>
                <a:schemeClr val="tx1">
                  <a:lumMod val="50000"/>
                  <a:lumOff val="50000"/>
                </a:schemeClr>
              </a:solidFill>
              <a:effectLst/>
              <a:uLnTx/>
              <a:uFillTx/>
              <a:latin typeface="Arial" pitchFamily="34" charset="0"/>
              <a:ea typeface="+mn-ea"/>
              <a:cs typeface="+mn-cs"/>
            </a:endParaRPr>
          </a:p>
        </p:txBody>
      </p:sp>
      <p:sp>
        <p:nvSpPr>
          <p:cNvPr id="8" name="Text Box 4"/>
          <p:cNvSpPr txBox="1">
            <a:spLocks noChangeArrowheads="1"/>
          </p:cNvSpPr>
          <p:nvPr userDrawn="1"/>
        </p:nvSpPr>
        <p:spPr bwMode="auto">
          <a:xfrm>
            <a:off x="6210820" y="468171"/>
            <a:ext cx="4176000" cy="212374"/>
          </a:xfrm>
          <a:prstGeom prst="rect">
            <a:avLst/>
          </a:prstGeom>
          <a:noFill/>
          <a:ln w="9525">
            <a:noFill/>
            <a:miter lim="800000"/>
            <a:headEnd/>
            <a:tailEnd/>
          </a:ln>
        </p:spPr>
        <p:txBody>
          <a:bodyPr lIns="39200" tIns="19600" rIns="39200" bIns="7840" anchor="ctr" anchorCtr="0">
            <a:spAutoFit/>
          </a:bodyPr>
          <a:lstStyle/>
          <a:p>
            <a:pPr algn="l" eaLnBrk="0" hangingPunct="0">
              <a:spcBef>
                <a:spcPct val="50000"/>
              </a:spcBef>
              <a:tabLst>
                <a:tab pos="4038600" algn="r"/>
              </a:tabLst>
              <a:defRPr/>
            </a:pPr>
            <a:r>
              <a:rPr lang="de-DE" sz="1200" b="1" dirty="0" smtClean="0"/>
              <a:t>	 Bewertungsaspekte für P</a:t>
            </a:r>
            <a:r>
              <a:rPr lang="de-DE" sz="1200" b="1" baseline="0" dirty="0" smtClean="0"/>
              <a:t>rojektklassen</a:t>
            </a:r>
            <a:endParaRPr lang="de-DE" sz="1200" b="1" dirty="0"/>
          </a:p>
        </p:txBody>
      </p:sp>
    </p:spTree>
    <p:extLst>
      <p:ext uri="{BB962C8B-B14F-4D97-AF65-F5344CB8AC3E}">
        <p14:creationId xmlns:p14="http://schemas.microsoft.com/office/powerpoint/2010/main" val="3797783361"/>
      </p:ext>
    </p:extLst>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D_7 Kapitel 1">
    <p:spTree>
      <p:nvGrpSpPr>
        <p:cNvPr id="1" name=""/>
        <p:cNvGrpSpPr/>
        <p:nvPr/>
      </p:nvGrpSpPr>
      <p:grpSpPr>
        <a:xfrm>
          <a:off x="0" y="0"/>
          <a:ext cx="0" cy="0"/>
          <a:chOff x="0" y="0"/>
          <a:chExt cx="0" cy="0"/>
        </a:xfrm>
      </p:grpSpPr>
      <p:sp>
        <p:nvSpPr>
          <p:cNvPr id="3" name="Inhaltsplatzhalter 2"/>
          <p:cNvSpPr>
            <a:spLocks noGrp="1"/>
          </p:cNvSpPr>
          <p:nvPr>
            <p:ph idx="1"/>
          </p:nvPr>
        </p:nvSpPr>
        <p:spPr>
          <a:xfrm>
            <a:off x="774000" y="1116000"/>
            <a:ext cx="3060000" cy="5760000"/>
          </a:xfrm>
          <a:prstGeom prst="rect">
            <a:avLst/>
          </a:prstGeom>
          <a:ln>
            <a:noFill/>
          </a:ln>
        </p:spPr>
        <p:txBody>
          <a:bodyPr lIns="0" rIns="36000"/>
          <a:lstStyle>
            <a:lvl1pPr marL="179388" indent="-179388">
              <a:lnSpc>
                <a:spcPct val="100000"/>
              </a:lnSpc>
              <a:spcBef>
                <a:spcPts val="600"/>
              </a:spcBef>
              <a:defRPr sz="1000"/>
            </a:lvl1pPr>
            <a:lvl2pPr marL="355600" indent="-177800">
              <a:lnSpc>
                <a:spcPct val="100000"/>
              </a:lnSpc>
              <a:defRPr lang="de-DE" sz="1000" dirty="0" smtClean="0">
                <a:solidFill>
                  <a:schemeClr val="tx1"/>
                </a:solidFill>
                <a:latin typeface="+mn-lt"/>
              </a:defRPr>
            </a:lvl2pPr>
            <a:lvl3pPr marL="542925" indent="-180975">
              <a:lnSpc>
                <a:spcPct val="100000"/>
              </a:lnSpc>
              <a:buSzPct val="120000"/>
              <a:defRPr lang="de-DE" sz="1000" dirty="0" smtClean="0">
                <a:solidFill>
                  <a:schemeClr val="tx1"/>
                </a:solidFill>
                <a:latin typeface="+mn-lt"/>
              </a:defRPr>
            </a:lvl3pPr>
          </a:lstStyle>
          <a:p>
            <a:pPr lvl="0"/>
            <a:r>
              <a:rPr lang="de-DE" dirty="0" smtClean="0"/>
              <a:t>Textmasterformate durch Klicken bearbeiten</a:t>
            </a:r>
          </a:p>
          <a:p>
            <a:pPr marL="324000" lvl="1" indent="-144000" algn="l" rtl="0" eaLnBrk="0" fontAlgn="base" hangingPunct="0">
              <a:lnSpc>
                <a:spcPct val="100000"/>
              </a:lnSpc>
              <a:spcBef>
                <a:spcPct val="20000"/>
              </a:spcBef>
              <a:spcAft>
                <a:spcPct val="0"/>
              </a:spcAft>
              <a:buFont typeface="Arial" pitchFamily="34" charset="0"/>
              <a:buChar char="-"/>
            </a:pPr>
            <a:r>
              <a:rPr lang="de-DE" dirty="0" smtClean="0"/>
              <a:t>Zweite Ebene</a:t>
            </a:r>
          </a:p>
          <a:p>
            <a:pPr marL="468000" lvl="2" indent="-144000" algn="l" rtl="0" eaLnBrk="0" fontAlgn="base" hangingPunct="0">
              <a:lnSpc>
                <a:spcPct val="100000"/>
              </a:lnSpc>
              <a:spcBef>
                <a:spcPts val="0"/>
              </a:spcBef>
              <a:spcAft>
                <a:spcPct val="0"/>
              </a:spcAft>
              <a:buSzPct val="120000"/>
              <a:buChar char="•"/>
            </a:pPr>
            <a:r>
              <a:rPr lang="de-DE" dirty="0" smtClean="0"/>
              <a:t>Dritte Ebene</a:t>
            </a:r>
          </a:p>
        </p:txBody>
      </p:sp>
      <p:sp>
        <p:nvSpPr>
          <p:cNvPr id="16" name="Inhaltsplatzhalter 2"/>
          <p:cNvSpPr>
            <a:spLocks noGrp="1"/>
          </p:cNvSpPr>
          <p:nvPr>
            <p:ph idx="10"/>
          </p:nvPr>
        </p:nvSpPr>
        <p:spPr>
          <a:xfrm>
            <a:off x="4021200" y="1116000"/>
            <a:ext cx="3060000" cy="5760000"/>
          </a:xfrm>
          <a:prstGeom prst="rect">
            <a:avLst/>
          </a:prstGeom>
        </p:spPr>
        <p:txBody>
          <a:bodyPr lIns="0" rIns="36000"/>
          <a:lstStyle>
            <a:lvl1pPr marL="180000" indent="-180000">
              <a:lnSpc>
                <a:spcPct val="100000"/>
              </a:lnSpc>
              <a:spcBef>
                <a:spcPts val="600"/>
              </a:spcBef>
              <a:defRPr sz="1000"/>
            </a:lvl1pPr>
            <a:lvl2pPr marL="360000" indent="-180000">
              <a:lnSpc>
                <a:spcPct val="100000"/>
              </a:lnSpc>
              <a:spcBef>
                <a:spcPts val="300"/>
              </a:spcBef>
              <a:defRPr lang="de-DE" sz="1000" dirty="0" smtClean="0">
                <a:solidFill>
                  <a:schemeClr val="tx1"/>
                </a:solidFill>
                <a:latin typeface="+mn-lt"/>
              </a:defRPr>
            </a:lvl2pPr>
            <a:lvl3pPr marL="542925" indent="-180975">
              <a:lnSpc>
                <a:spcPct val="100000"/>
              </a:lnSpc>
              <a:defRPr lang="de-DE" sz="1000" dirty="0" smtClean="0">
                <a:solidFill>
                  <a:schemeClr val="tx1"/>
                </a:solidFill>
                <a:latin typeface="+mn-lt"/>
              </a:defRPr>
            </a:lvl3pPr>
          </a:lstStyle>
          <a:p>
            <a:pPr lvl="0"/>
            <a:r>
              <a:rPr lang="de-DE" dirty="0" smtClean="0"/>
              <a:t>Textmasterformate durch Klicken bearbeiten</a:t>
            </a:r>
          </a:p>
          <a:p>
            <a:pPr marL="324000" lvl="1" indent="-144000" algn="l" rtl="0" eaLnBrk="0" fontAlgn="base" hangingPunct="0">
              <a:lnSpc>
                <a:spcPct val="100000"/>
              </a:lnSpc>
              <a:spcBef>
                <a:spcPct val="20000"/>
              </a:spcBef>
              <a:spcAft>
                <a:spcPct val="0"/>
              </a:spcAft>
              <a:buFont typeface="Arial" pitchFamily="34" charset="0"/>
              <a:buChar char="-"/>
            </a:pPr>
            <a:r>
              <a:rPr lang="de-DE" dirty="0" smtClean="0"/>
              <a:t>Zweite Ebene</a:t>
            </a:r>
          </a:p>
          <a:p>
            <a:pPr marL="468000" lvl="2" indent="-144000" algn="l" rtl="0" eaLnBrk="0" fontAlgn="base" hangingPunct="0">
              <a:lnSpc>
                <a:spcPct val="100000"/>
              </a:lnSpc>
              <a:spcBef>
                <a:spcPts val="0"/>
              </a:spcBef>
              <a:spcAft>
                <a:spcPct val="0"/>
              </a:spcAft>
              <a:buSzPct val="120000"/>
              <a:buChar char="•"/>
            </a:pPr>
            <a:r>
              <a:rPr lang="de-DE" dirty="0" smtClean="0"/>
              <a:t>Dritte Ebene</a:t>
            </a:r>
          </a:p>
        </p:txBody>
      </p:sp>
      <p:sp>
        <p:nvSpPr>
          <p:cNvPr id="17" name="Inhaltsplatzhalter 2"/>
          <p:cNvSpPr>
            <a:spLocks noGrp="1"/>
          </p:cNvSpPr>
          <p:nvPr>
            <p:ph idx="11"/>
          </p:nvPr>
        </p:nvSpPr>
        <p:spPr>
          <a:xfrm>
            <a:off x="7267904" y="1116000"/>
            <a:ext cx="3060000" cy="5760000"/>
          </a:xfrm>
          <a:prstGeom prst="rect">
            <a:avLst/>
          </a:prstGeom>
        </p:spPr>
        <p:txBody>
          <a:bodyPr lIns="0" rIns="36000"/>
          <a:lstStyle>
            <a:lvl1pPr marL="180000" indent="-180000">
              <a:lnSpc>
                <a:spcPct val="100000"/>
              </a:lnSpc>
              <a:spcBef>
                <a:spcPts val="600"/>
              </a:spcBef>
              <a:defRPr sz="1000"/>
            </a:lvl1pPr>
            <a:lvl2pPr marL="360000" indent="-144000">
              <a:lnSpc>
                <a:spcPct val="100000"/>
              </a:lnSpc>
              <a:spcBef>
                <a:spcPts val="300"/>
              </a:spcBef>
              <a:defRPr lang="de-DE" sz="1000" dirty="0" smtClean="0">
                <a:solidFill>
                  <a:schemeClr val="tx1"/>
                </a:solidFill>
                <a:latin typeface="+mn-lt"/>
              </a:defRPr>
            </a:lvl2pPr>
            <a:lvl3pPr marL="540000" indent="-144000">
              <a:lnSpc>
                <a:spcPct val="100000"/>
              </a:lnSpc>
              <a:spcBef>
                <a:spcPts val="0"/>
              </a:spcBef>
              <a:defRPr lang="de-DE" sz="1000" dirty="0" smtClean="0">
                <a:solidFill>
                  <a:schemeClr val="tx1"/>
                </a:solidFill>
                <a:latin typeface="+mn-lt"/>
              </a:defRPr>
            </a:lvl3pPr>
          </a:lstStyle>
          <a:p>
            <a:pPr lvl="0"/>
            <a:r>
              <a:rPr lang="de-DE" dirty="0" smtClean="0"/>
              <a:t>Textmasterformate durch Klicken bearbeiten</a:t>
            </a:r>
          </a:p>
          <a:p>
            <a:pPr marL="324000" lvl="1" indent="-144000" algn="l" rtl="0" eaLnBrk="0" fontAlgn="base" hangingPunct="0">
              <a:lnSpc>
                <a:spcPct val="100000"/>
              </a:lnSpc>
              <a:spcBef>
                <a:spcPct val="20000"/>
              </a:spcBef>
              <a:spcAft>
                <a:spcPct val="0"/>
              </a:spcAft>
              <a:buFont typeface="Arial" pitchFamily="34" charset="0"/>
              <a:buChar char="-"/>
            </a:pPr>
            <a:r>
              <a:rPr lang="de-DE" dirty="0" smtClean="0"/>
              <a:t>Zweite Ebene</a:t>
            </a:r>
          </a:p>
          <a:p>
            <a:pPr marL="468000" lvl="2" indent="-144000" algn="l" rtl="0" eaLnBrk="0" fontAlgn="base" hangingPunct="0">
              <a:lnSpc>
                <a:spcPct val="100000"/>
              </a:lnSpc>
              <a:spcBef>
                <a:spcPts val="0"/>
              </a:spcBef>
              <a:spcAft>
                <a:spcPct val="0"/>
              </a:spcAft>
              <a:buSzPct val="120000"/>
              <a:buChar char="•"/>
            </a:pPr>
            <a:r>
              <a:rPr lang="de-DE" dirty="0" smtClean="0"/>
              <a:t>Dritte Ebene</a:t>
            </a:r>
          </a:p>
        </p:txBody>
      </p:sp>
      <p:sp>
        <p:nvSpPr>
          <p:cNvPr id="8" name="Text Box 3"/>
          <p:cNvSpPr txBox="1">
            <a:spLocks noChangeArrowheads="1"/>
          </p:cNvSpPr>
          <p:nvPr userDrawn="1"/>
        </p:nvSpPr>
        <p:spPr bwMode="auto">
          <a:xfrm>
            <a:off x="3330420" y="7237110"/>
            <a:ext cx="3276055" cy="107721"/>
          </a:xfrm>
          <a:prstGeom prst="rect">
            <a:avLst/>
          </a:prstGeom>
          <a:noFill/>
          <a:ln w="9525">
            <a:noFill/>
            <a:miter lim="800000"/>
            <a:headEnd/>
            <a:tailEnd/>
          </a:ln>
          <a:effectLst/>
        </p:spPr>
        <p:txBody>
          <a:bodyPr wrap="square" lIns="0" tIns="0" rIns="0" bIns="0">
            <a:spAutoFit/>
          </a:bodyPr>
          <a:lstStyle/>
          <a:p>
            <a:pPr marL="0" marR="0" indent="0" algn="l" defTabSz="995363" rtl="0" eaLnBrk="1" fontAlgn="base" latinLnBrk="0" hangingPunct="1">
              <a:lnSpc>
                <a:spcPct val="100000"/>
              </a:lnSpc>
              <a:spcBef>
                <a:spcPct val="50000"/>
              </a:spcBef>
              <a:spcAft>
                <a:spcPct val="0"/>
              </a:spcAft>
              <a:buClrTx/>
              <a:buSzTx/>
              <a:buFontTx/>
              <a:buNone/>
              <a:tabLst/>
              <a:defRPr/>
            </a:pPr>
            <a:r>
              <a:rPr lang="de-AT" sz="700" b="0" kern="1200" dirty="0" smtClean="0">
                <a:solidFill>
                  <a:schemeClr val="bg2"/>
                </a:solidFill>
                <a:latin typeface="Arial"/>
                <a:ea typeface="+mn-ea"/>
                <a:cs typeface="Arial"/>
                <a:sym typeface="Wingdings 3"/>
              </a:rPr>
              <a:t>| </a:t>
            </a:r>
            <a:r>
              <a:rPr lang="de-AT" sz="700" b="0" kern="1200" dirty="0" smtClean="0">
                <a:solidFill>
                  <a:schemeClr val="bg2"/>
                </a:solidFill>
                <a:latin typeface="Arial"/>
                <a:ea typeface="+mn-ea"/>
                <a:cs typeface="Arial"/>
              </a:rPr>
              <a:t>  Beispiel </a:t>
            </a:r>
            <a:r>
              <a:rPr lang="de-DE" sz="700" b="0" kern="1200" dirty="0" smtClean="0">
                <a:solidFill>
                  <a:schemeClr val="bg2"/>
                </a:solidFill>
                <a:latin typeface="Arial"/>
                <a:ea typeface="+mn-ea"/>
                <a:cs typeface="Arial"/>
              </a:rPr>
              <a:t>GP – LPH 2</a:t>
            </a:r>
          </a:p>
        </p:txBody>
      </p:sp>
      <p:sp>
        <p:nvSpPr>
          <p:cNvPr id="11" name="Rectangle 2"/>
          <p:cNvSpPr txBox="1">
            <a:spLocks noChangeArrowheads="1"/>
          </p:cNvSpPr>
          <p:nvPr userDrawn="1"/>
        </p:nvSpPr>
        <p:spPr bwMode="auto">
          <a:xfrm>
            <a:off x="774668" y="494483"/>
            <a:ext cx="9558000" cy="180000"/>
          </a:xfrm>
          <a:prstGeom prst="rect">
            <a:avLst/>
          </a:prstGeom>
          <a:solidFill>
            <a:schemeClr val="bg1">
              <a:lumMod val="85000"/>
            </a:schemeClr>
          </a:solidFill>
          <a:ln w="9525">
            <a:noFill/>
            <a:miter lim="800000"/>
            <a:headEnd/>
            <a:tailEnd/>
          </a:ln>
        </p:spPr>
        <p:txBody>
          <a:bodyPr vert="horz" wrap="square" lIns="36000" tIns="0" rIns="36000" bIns="0" numCol="1" anchor="ctr" anchorCtr="0" compatLnSpc="1">
            <a:prstTxWarp prst="textNoShape">
              <a:avLst/>
            </a:prstTxWarp>
          </a:bodyPr>
          <a:lstStyle>
            <a:lvl1pPr marL="398463" indent="-398463">
              <a:buFont typeface="+mj-lt"/>
              <a:buAutoNum type="arabicPeriod"/>
              <a:defRPr sz="1400"/>
            </a:lvl1pPr>
          </a:lstStyle>
          <a:p>
            <a:pPr marL="0" marR="0" lvl="0" indent="0" algn="l" defTabSz="914400" rtl="0" eaLnBrk="0" fontAlgn="base" latinLnBrk="0" hangingPunct="0">
              <a:lnSpc>
                <a:spcPct val="100000"/>
              </a:lnSpc>
              <a:spcBef>
                <a:spcPct val="0"/>
              </a:spcBef>
              <a:spcAft>
                <a:spcPct val="0"/>
              </a:spcAft>
              <a:buClrTx/>
              <a:buSzTx/>
              <a:buFont typeface="+mj-lt"/>
              <a:buNone/>
              <a:tabLst>
                <a:tab pos="2962275" algn="l"/>
                <a:tab pos="3227388" algn="l"/>
              </a:tabLst>
              <a:defRPr/>
            </a:pPr>
            <a:r>
              <a:rPr lang="de-DE" sz="1200" b="1" dirty="0" smtClean="0"/>
              <a:t>Beispiel skalierter Leistungsbilder anhand</a:t>
            </a:r>
            <a:r>
              <a:rPr lang="de-DE" sz="1200" b="1" baseline="0" dirty="0" smtClean="0"/>
              <a:t> § 34 HOAI (Anlage 10) mit Konkretisierung und Präzisierung</a:t>
            </a:r>
            <a:r>
              <a:rPr kumimoji="0" lang="de-DE" sz="1150" b="0" i="0" u="none" strike="noStrike" kern="0" cap="none" spc="0" normalizeH="0" baseline="0" noProof="0" dirty="0" smtClean="0">
                <a:ln>
                  <a:noFill/>
                </a:ln>
                <a:solidFill>
                  <a:schemeClr val="tx2"/>
                </a:solidFill>
                <a:effectLst/>
                <a:uLnTx/>
                <a:uFillTx/>
                <a:latin typeface="+mj-lt"/>
                <a:ea typeface="+mj-ea"/>
                <a:cs typeface="+mj-cs"/>
              </a:rPr>
              <a:t>	</a:t>
            </a:r>
            <a:endParaRPr kumimoji="0" lang="de-DE" sz="1150" b="0" i="0" u="none" strike="noStrike" kern="0" cap="none" spc="0" normalizeH="0" baseline="0" noProof="0" dirty="0" smtClean="0">
              <a:ln>
                <a:noFill/>
              </a:ln>
              <a:solidFill>
                <a:schemeClr val="tx1">
                  <a:lumMod val="50000"/>
                  <a:lumOff val="50000"/>
                </a:schemeClr>
              </a:solidFill>
              <a:effectLst/>
              <a:uLnTx/>
              <a:uFillTx/>
              <a:latin typeface="Arial" pitchFamily="34" charset="0"/>
              <a:ea typeface="+mn-ea"/>
              <a:cs typeface="+mn-cs"/>
            </a:endParaRPr>
          </a:p>
        </p:txBody>
      </p:sp>
    </p:spTree>
    <p:extLst>
      <p:ext uri="{BB962C8B-B14F-4D97-AF65-F5344CB8AC3E}">
        <p14:creationId xmlns:p14="http://schemas.microsoft.com/office/powerpoint/2010/main" val="2846138254"/>
      </p:ext>
    </p:extLst>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b">
    <p:spTree>
      <p:nvGrpSpPr>
        <p:cNvPr id="1" name=""/>
        <p:cNvGrpSpPr/>
        <p:nvPr/>
      </p:nvGrpSpPr>
      <p:grpSpPr>
        <a:xfrm>
          <a:off x="0" y="0"/>
          <a:ext cx="0" cy="0"/>
          <a:chOff x="0" y="0"/>
          <a:chExt cx="0" cy="0"/>
        </a:xfrm>
      </p:grpSpPr>
      <p:sp>
        <p:nvSpPr>
          <p:cNvPr id="10" name="Rectangle 2"/>
          <p:cNvSpPr txBox="1">
            <a:spLocks noChangeArrowheads="1"/>
          </p:cNvSpPr>
          <p:nvPr userDrawn="1"/>
        </p:nvSpPr>
        <p:spPr bwMode="auto">
          <a:xfrm>
            <a:off x="180700" y="180151"/>
            <a:ext cx="10332000" cy="144000"/>
          </a:xfrm>
          <a:prstGeom prst="rect">
            <a:avLst/>
          </a:prstGeom>
          <a:solidFill>
            <a:schemeClr val="bg1">
              <a:lumMod val="85000"/>
            </a:schemeClr>
          </a:solidFill>
          <a:ln w="9525">
            <a:noFill/>
            <a:miter lim="800000"/>
            <a:headEnd/>
            <a:tailEnd/>
          </a:ln>
        </p:spPr>
        <p:txBody>
          <a:bodyPr vert="horz" wrap="square" lIns="35998" tIns="0" rIns="35998" bIns="0" numCol="1" anchor="ctr" anchorCtr="0" compatLnSpc="1">
            <a:prstTxWarp prst="textNoShape">
              <a:avLst/>
            </a:prstTxWarp>
          </a:bodyPr>
          <a:lstStyle>
            <a:lvl1pPr marL="398463" indent="-398463">
              <a:buFont typeface="+mj-lt"/>
              <a:buAutoNum type="arabicPeriod"/>
              <a:defRPr sz="1400"/>
            </a:lvl1pPr>
          </a:lstStyle>
          <a:p>
            <a:pPr marL="0" indent="0" eaLnBrk="0" hangingPunct="0">
              <a:spcBef>
                <a:spcPct val="50000"/>
              </a:spcBef>
              <a:buNone/>
              <a:defRPr/>
            </a:pPr>
            <a:r>
              <a:rPr lang="de-DE" sz="1000" b="1" dirty="0" smtClean="0"/>
              <a:t>BEWERTUNGSBOGEN: Anzahl und Unterschiedlichkeit, Änderungspotenziale je Zeile </a:t>
            </a:r>
            <a:endParaRPr lang="de-DE" sz="1000" b="1" dirty="0"/>
          </a:p>
        </p:txBody>
      </p:sp>
      <p:sp>
        <p:nvSpPr>
          <p:cNvPr id="7" name="Rectangle 7"/>
          <p:cNvSpPr>
            <a:spLocks noChangeArrowheads="1"/>
          </p:cNvSpPr>
          <p:nvPr userDrawn="1"/>
        </p:nvSpPr>
        <p:spPr bwMode="auto">
          <a:xfrm>
            <a:off x="4021139" y="1012826"/>
            <a:ext cx="3059112" cy="6011863"/>
          </a:xfrm>
          <a:prstGeom prst="rect">
            <a:avLst/>
          </a:prstGeom>
          <a:noFill/>
          <a:ln w="3175">
            <a:noFill/>
            <a:miter lim="800000"/>
            <a:headEnd/>
            <a:tailEnd/>
          </a:ln>
          <a:effectLst/>
        </p:spPr>
        <p:txBody>
          <a:bodyPr lIns="0" tIns="0" rIns="0" bIns="0"/>
          <a:lstStyle/>
          <a:p>
            <a:pPr algn="just" defTabSz="995300">
              <a:lnSpc>
                <a:spcPct val="110000"/>
              </a:lnSpc>
              <a:spcBef>
                <a:spcPct val="20000"/>
              </a:spcBef>
              <a:tabLst>
                <a:tab pos="1566764" algn="r"/>
              </a:tabLst>
              <a:defRPr/>
            </a:pPr>
            <a:endParaRPr lang="de-DE" sz="300">
              <a:latin typeface="Arial" charset="0"/>
            </a:endParaRPr>
          </a:p>
        </p:txBody>
      </p:sp>
      <p:sp>
        <p:nvSpPr>
          <p:cNvPr id="8" name="Rectangle 9"/>
          <p:cNvSpPr>
            <a:spLocks noChangeArrowheads="1"/>
          </p:cNvSpPr>
          <p:nvPr userDrawn="1"/>
        </p:nvSpPr>
        <p:spPr bwMode="auto">
          <a:xfrm>
            <a:off x="774701" y="1025526"/>
            <a:ext cx="3059113" cy="6011863"/>
          </a:xfrm>
          <a:prstGeom prst="rect">
            <a:avLst/>
          </a:prstGeom>
          <a:noFill/>
          <a:ln w="3175">
            <a:noFill/>
            <a:miter lim="800000"/>
            <a:headEnd/>
            <a:tailEnd/>
          </a:ln>
          <a:effectLst/>
        </p:spPr>
        <p:txBody>
          <a:bodyPr lIns="0" tIns="0" rIns="0" bIns="0"/>
          <a:lstStyle/>
          <a:p>
            <a:pPr algn="just" defTabSz="995300">
              <a:lnSpc>
                <a:spcPct val="110000"/>
              </a:lnSpc>
              <a:spcBef>
                <a:spcPct val="20000"/>
              </a:spcBef>
              <a:tabLst>
                <a:tab pos="196837" algn="l"/>
              </a:tabLst>
              <a:defRPr/>
            </a:pPr>
            <a:endParaRPr lang="de-DE" sz="300">
              <a:latin typeface="Arial" charset="0"/>
            </a:endParaRPr>
          </a:p>
        </p:txBody>
      </p:sp>
      <p:sp>
        <p:nvSpPr>
          <p:cNvPr id="9" name="Rectangle 10"/>
          <p:cNvSpPr>
            <a:spLocks noChangeArrowheads="1"/>
          </p:cNvSpPr>
          <p:nvPr userDrawn="1"/>
        </p:nvSpPr>
        <p:spPr bwMode="auto">
          <a:xfrm>
            <a:off x="7267575" y="1012826"/>
            <a:ext cx="3059113" cy="6011863"/>
          </a:xfrm>
          <a:prstGeom prst="rect">
            <a:avLst/>
          </a:prstGeom>
          <a:noFill/>
          <a:ln w="3175">
            <a:noFill/>
            <a:miter lim="800000"/>
            <a:headEnd/>
            <a:tailEnd/>
          </a:ln>
          <a:effectLst/>
        </p:spPr>
        <p:txBody>
          <a:bodyPr lIns="0" tIns="0" rIns="0" bIns="0"/>
          <a:lstStyle/>
          <a:p>
            <a:pPr algn="just" defTabSz="995300">
              <a:spcBef>
                <a:spcPct val="90000"/>
              </a:spcBef>
              <a:tabLst>
                <a:tab pos="196837" algn="l"/>
              </a:tabLst>
              <a:defRPr/>
            </a:pPr>
            <a:endParaRPr lang="de-AT" sz="300">
              <a:latin typeface="Arial" charset="0"/>
            </a:endParaRPr>
          </a:p>
        </p:txBody>
      </p:sp>
      <p:sp>
        <p:nvSpPr>
          <p:cNvPr id="11" name="Text Box 4"/>
          <p:cNvSpPr txBox="1">
            <a:spLocks noChangeArrowheads="1"/>
          </p:cNvSpPr>
          <p:nvPr userDrawn="1"/>
        </p:nvSpPr>
        <p:spPr bwMode="auto">
          <a:xfrm>
            <a:off x="6210820" y="157944"/>
            <a:ext cx="4176000" cy="181596"/>
          </a:xfrm>
          <a:prstGeom prst="rect">
            <a:avLst/>
          </a:prstGeom>
          <a:noFill/>
          <a:ln w="9525">
            <a:noFill/>
            <a:miter lim="800000"/>
            <a:headEnd/>
            <a:tailEnd/>
          </a:ln>
        </p:spPr>
        <p:txBody>
          <a:bodyPr lIns="39200" tIns="19600" rIns="39200" bIns="7840" anchor="ctr" anchorCtr="0">
            <a:spAutoFit/>
          </a:bodyPr>
          <a:lstStyle/>
          <a:p>
            <a:pPr algn="l" eaLnBrk="0" hangingPunct="0">
              <a:spcBef>
                <a:spcPct val="50000"/>
              </a:spcBef>
              <a:tabLst>
                <a:tab pos="990600" algn="l"/>
                <a:tab pos="4038600" algn="r"/>
              </a:tabLst>
              <a:defRPr/>
            </a:pPr>
            <a:r>
              <a:rPr lang="de-DE" sz="1000" b="1" dirty="0" smtClean="0"/>
              <a:t>	Bewertungsmatrix (B)</a:t>
            </a:r>
            <a:r>
              <a:rPr lang="de-DE" sz="1000" b="1" baseline="0" dirty="0" smtClean="0"/>
              <a:t>	Projektklassen</a:t>
            </a:r>
            <a:endParaRPr lang="de-DE" sz="1000" b="1" dirty="0"/>
          </a:p>
        </p:txBody>
      </p:sp>
    </p:spTree>
    <p:extLst>
      <p:ext uri="{BB962C8B-B14F-4D97-AF65-F5344CB8AC3E}">
        <p14:creationId xmlns:p14="http://schemas.microsoft.com/office/powerpoint/2010/main" val="504406132"/>
      </p:ext>
    </p:extLst>
  </p:cSld>
  <p:clrMapOvr>
    <a:masterClrMapping/>
  </p:clrMapOvr>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b">
    <p:spTree>
      <p:nvGrpSpPr>
        <p:cNvPr id="1" name=""/>
        <p:cNvGrpSpPr/>
        <p:nvPr/>
      </p:nvGrpSpPr>
      <p:grpSpPr>
        <a:xfrm>
          <a:off x="0" y="0"/>
          <a:ext cx="0" cy="0"/>
          <a:chOff x="0" y="0"/>
          <a:chExt cx="0" cy="0"/>
        </a:xfrm>
      </p:grpSpPr>
      <p:sp>
        <p:nvSpPr>
          <p:cNvPr id="10" name="Rectangle 2"/>
          <p:cNvSpPr txBox="1">
            <a:spLocks noChangeArrowheads="1"/>
          </p:cNvSpPr>
          <p:nvPr userDrawn="1"/>
        </p:nvSpPr>
        <p:spPr bwMode="auto">
          <a:xfrm>
            <a:off x="180700" y="180151"/>
            <a:ext cx="10332000" cy="144000"/>
          </a:xfrm>
          <a:prstGeom prst="rect">
            <a:avLst/>
          </a:prstGeom>
          <a:solidFill>
            <a:schemeClr val="bg1">
              <a:lumMod val="85000"/>
            </a:schemeClr>
          </a:solidFill>
          <a:ln w="9525">
            <a:noFill/>
            <a:miter lim="800000"/>
            <a:headEnd/>
            <a:tailEnd/>
          </a:ln>
        </p:spPr>
        <p:txBody>
          <a:bodyPr vert="horz" wrap="square" lIns="35998" tIns="0" rIns="35998" bIns="0" numCol="1" anchor="ctr" anchorCtr="0" compatLnSpc="1">
            <a:prstTxWarp prst="textNoShape">
              <a:avLst/>
            </a:prstTxWarp>
          </a:bodyPr>
          <a:lstStyle>
            <a:lvl1pPr marL="398463" indent="-398463">
              <a:buFont typeface="+mj-lt"/>
              <a:buAutoNum type="arabicPeriod"/>
              <a:defRPr sz="1400"/>
            </a:lvl1pPr>
          </a:lstStyle>
          <a:p>
            <a:pPr marL="0" indent="0" eaLnBrk="0" hangingPunct="0">
              <a:spcBef>
                <a:spcPct val="50000"/>
              </a:spcBef>
              <a:buNone/>
              <a:defRPr/>
            </a:pPr>
            <a:r>
              <a:rPr lang="de-DE" sz="1000" b="1" dirty="0" smtClean="0"/>
              <a:t>BEWERTUNGSBOGEN: Anzahl und Unterschiedlichkeit, Änderungspotenziale je Zeile </a:t>
            </a:r>
            <a:endParaRPr lang="de-DE" sz="1000" b="1" dirty="0"/>
          </a:p>
        </p:txBody>
      </p:sp>
      <p:sp>
        <p:nvSpPr>
          <p:cNvPr id="7" name="Rectangle 7"/>
          <p:cNvSpPr>
            <a:spLocks noChangeArrowheads="1"/>
          </p:cNvSpPr>
          <p:nvPr userDrawn="1"/>
        </p:nvSpPr>
        <p:spPr bwMode="auto">
          <a:xfrm>
            <a:off x="4021139" y="1012826"/>
            <a:ext cx="3059112" cy="6011863"/>
          </a:xfrm>
          <a:prstGeom prst="rect">
            <a:avLst/>
          </a:prstGeom>
          <a:noFill/>
          <a:ln w="3175">
            <a:noFill/>
            <a:miter lim="800000"/>
            <a:headEnd/>
            <a:tailEnd/>
          </a:ln>
          <a:effectLst/>
        </p:spPr>
        <p:txBody>
          <a:bodyPr lIns="0" tIns="0" rIns="0" bIns="0"/>
          <a:lstStyle/>
          <a:p>
            <a:pPr algn="just" defTabSz="995300">
              <a:lnSpc>
                <a:spcPct val="110000"/>
              </a:lnSpc>
              <a:spcBef>
                <a:spcPct val="20000"/>
              </a:spcBef>
              <a:tabLst>
                <a:tab pos="1566764" algn="r"/>
              </a:tabLst>
              <a:defRPr/>
            </a:pPr>
            <a:endParaRPr lang="de-DE" sz="300">
              <a:latin typeface="Arial" charset="0"/>
            </a:endParaRPr>
          </a:p>
        </p:txBody>
      </p:sp>
      <p:sp>
        <p:nvSpPr>
          <p:cNvPr id="8" name="Rectangle 9"/>
          <p:cNvSpPr>
            <a:spLocks noChangeArrowheads="1"/>
          </p:cNvSpPr>
          <p:nvPr userDrawn="1"/>
        </p:nvSpPr>
        <p:spPr bwMode="auto">
          <a:xfrm>
            <a:off x="774701" y="1025526"/>
            <a:ext cx="3059113" cy="6011863"/>
          </a:xfrm>
          <a:prstGeom prst="rect">
            <a:avLst/>
          </a:prstGeom>
          <a:noFill/>
          <a:ln w="3175">
            <a:noFill/>
            <a:miter lim="800000"/>
            <a:headEnd/>
            <a:tailEnd/>
          </a:ln>
          <a:effectLst/>
        </p:spPr>
        <p:txBody>
          <a:bodyPr lIns="0" tIns="0" rIns="0" bIns="0"/>
          <a:lstStyle/>
          <a:p>
            <a:pPr algn="just" defTabSz="995300">
              <a:lnSpc>
                <a:spcPct val="110000"/>
              </a:lnSpc>
              <a:spcBef>
                <a:spcPct val="20000"/>
              </a:spcBef>
              <a:tabLst>
                <a:tab pos="196837" algn="l"/>
              </a:tabLst>
              <a:defRPr/>
            </a:pPr>
            <a:endParaRPr lang="de-DE" sz="300">
              <a:latin typeface="Arial" charset="0"/>
            </a:endParaRPr>
          </a:p>
        </p:txBody>
      </p:sp>
      <p:sp>
        <p:nvSpPr>
          <p:cNvPr id="9" name="Rectangle 10"/>
          <p:cNvSpPr>
            <a:spLocks noChangeArrowheads="1"/>
          </p:cNvSpPr>
          <p:nvPr userDrawn="1"/>
        </p:nvSpPr>
        <p:spPr bwMode="auto">
          <a:xfrm>
            <a:off x="7267575" y="1012826"/>
            <a:ext cx="3059113" cy="6011863"/>
          </a:xfrm>
          <a:prstGeom prst="rect">
            <a:avLst/>
          </a:prstGeom>
          <a:noFill/>
          <a:ln w="3175">
            <a:noFill/>
            <a:miter lim="800000"/>
            <a:headEnd/>
            <a:tailEnd/>
          </a:ln>
          <a:effectLst/>
        </p:spPr>
        <p:txBody>
          <a:bodyPr lIns="0" tIns="0" rIns="0" bIns="0"/>
          <a:lstStyle/>
          <a:p>
            <a:pPr algn="just" defTabSz="995300">
              <a:spcBef>
                <a:spcPct val="90000"/>
              </a:spcBef>
              <a:tabLst>
                <a:tab pos="196837" algn="l"/>
              </a:tabLst>
              <a:defRPr/>
            </a:pPr>
            <a:endParaRPr lang="de-AT" sz="300">
              <a:latin typeface="Arial" charset="0"/>
            </a:endParaRPr>
          </a:p>
        </p:txBody>
      </p:sp>
      <p:sp>
        <p:nvSpPr>
          <p:cNvPr id="11" name="Text Box 4"/>
          <p:cNvSpPr txBox="1">
            <a:spLocks noChangeArrowheads="1"/>
          </p:cNvSpPr>
          <p:nvPr userDrawn="1"/>
        </p:nvSpPr>
        <p:spPr bwMode="auto">
          <a:xfrm>
            <a:off x="6210820" y="157944"/>
            <a:ext cx="4176000" cy="181596"/>
          </a:xfrm>
          <a:prstGeom prst="rect">
            <a:avLst/>
          </a:prstGeom>
          <a:noFill/>
          <a:ln w="9525">
            <a:noFill/>
            <a:miter lim="800000"/>
            <a:headEnd/>
            <a:tailEnd/>
          </a:ln>
        </p:spPr>
        <p:txBody>
          <a:bodyPr lIns="39200" tIns="19600" rIns="39200" bIns="7840" anchor="ctr" anchorCtr="0">
            <a:spAutoFit/>
          </a:bodyPr>
          <a:lstStyle/>
          <a:p>
            <a:pPr algn="l" eaLnBrk="0" hangingPunct="0">
              <a:spcBef>
                <a:spcPct val="50000"/>
              </a:spcBef>
              <a:tabLst>
                <a:tab pos="990600" algn="l"/>
                <a:tab pos="4038600" algn="r"/>
              </a:tabLst>
              <a:defRPr/>
            </a:pPr>
            <a:r>
              <a:rPr lang="de-DE" sz="1000" b="1" dirty="0" smtClean="0"/>
              <a:t>	Bewertungsmatrix (B)</a:t>
            </a:r>
            <a:r>
              <a:rPr lang="de-DE" sz="1000" b="1" baseline="0" dirty="0" smtClean="0"/>
              <a:t>	Projektklassen</a:t>
            </a:r>
            <a:endParaRPr lang="de-DE" sz="1000" b="1" dirty="0"/>
          </a:p>
        </p:txBody>
      </p:sp>
    </p:spTree>
    <p:extLst>
      <p:ext uri="{BB962C8B-B14F-4D97-AF65-F5344CB8AC3E}">
        <p14:creationId xmlns:p14="http://schemas.microsoft.com/office/powerpoint/2010/main" val="2992732894"/>
      </p:ext>
    </p:extLst>
  </p:cSld>
  <p:clrMapOvr>
    <a:masterClrMapping/>
  </p:clrMapOvr>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10.xml"/><Relationship Id="rId1" Type="http://schemas.openxmlformats.org/officeDocument/2006/relationships/slideLayout" Target="../slideLayouts/slideLayout9.xml"/></Relationships>
</file>

<file path=ppt/slideMasters/_rels/slideMaster3.xml.rels><?xml version="1.0" encoding="UTF-8" standalone="yes"?>
<Relationships xmlns="http://schemas.openxmlformats.org/package/2006/relationships"><Relationship Id="rId2" Type="http://schemas.openxmlformats.org/officeDocument/2006/relationships/theme" Target="../theme/theme3.xml"/><Relationship Id="rId1"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1753" name="Rectangle 9"/>
          <p:cNvSpPr>
            <a:spLocks noGrp="1" noChangeArrowheads="1"/>
          </p:cNvSpPr>
          <p:nvPr>
            <p:ph type="title"/>
          </p:nvPr>
        </p:nvSpPr>
        <p:spPr bwMode="auto">
          <a:xfrm>
            <a:off x="966519" y="302801"/>
            <a:ext cx="7250606" cy="7788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p>
            <a:pPr lvl="0"/>
            <a:r>
              <a:rPr lang="de-DE" dirty="0" smtClean="0"/>
              <a:t>Titelmasterformat durch Klicken bearbeiten</a:t>
            </a:r>
          </a:p>
        </p:txBody>
      </p:sp>
      <p:sp>
        <p:nvSpPr>
          <p:cNvPr id="31754" name="Rectangle 10"/>
          <p:cNvSpPr>
            <a:spLocks noChangeArrowheads="1"/>
          </p:cNvSpPr>
          <p:nvPr userDrawn="1"/>
        </p:nvSpPr>
        <p:spPr bwMode="auto">
          <a:xfrm>
            <a:off x="993938" y="1239207"/>
            <a:ext cx="2875565" cy="5875732"/>
          </a:xfrm>
          <a:prstGeom prst="rect">
            <a:avLst/>
          </a:prstGeom>
          <a:noFill/>
          <a:ln>
            <a:noFill/>
          </a:ln>
          <a:effectLst/>
          <a:extLst>
            <a:ext uri="{909E8E84-426E-40DD-AFC4-6F175D3DCCD1}">
              <a14:hiddenFill xmlns:a14="http://schemas.microsoft.com/office/drawing/2010/main">
                <a:solidFill>
                  <a:srgbClr val="CCEC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8001" tIns="50961" rIns="98001" bIns="50961" anchor="ctr"/>
          <a:lstStyle/>
          <a:p>
            <a:endParaRPr lang="de-AT"/>
          </a:p>
        </p:txBody>
      </p:sp>
      <p:sp>
        <p:nvSpPr>
          <p:cNvPr id="31755" name="Rectangle 11"/>
          <p:cNvSpPr>
            <a:spLocks noChangeArrowheads="1"/>
          </p:cNvSpPr>
          <p:nvPr userDrawn="1"/>
        </p:nvSpPr>
        <p:spPr bwMode="auto">
          <a:xfrm>
            <a:off x="7290047" y="1240012"/>
            <a:ext cx="2875565" cy="5875732"/>
          </a:xfrm>
          <a:prstGeom prst="rect">
            <a:avLst/>
          </a:prstGeom>
          <a:noFill/>
          <a:ln>
            <a:noFill/>
          </a:ln>
          <a:effectLst/>
          <a:extLst>
            <a:ext uri="{909E8E84-426E-40DD-AFC4-6F175D3DCCD1}">
              <a14:hiddenFill xmlns:a14="http://schemas.microsoft.com/office/drawing/2010/main">
                <a:solidFill>
                  <a:srgbClr val="CCEC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8001" tIns="50961" rIns="98001" bIns="50961" anchor="ctr"/>
          <a:lstStyle/>
          <a:p>
            <a:endParaRPr lang="de-AT"/>
          </a:p>
        </p:txBody>
      </p:sp>
      <p:sp>
        <p:nvSpPr>
          <p:cNvPr id="31756" name="Rectangle 12"/>
          <p:cNvSpPr>
            <a:spLocks noChangeArrowheads="1"/>
          </p:cNvSpPr>
          <p:nvPr userDrawn="1"/>
        </p:nvSpPr>
        <p:spPr bwMode="auto">
          <a:xfrm>
            <a:off x="4141980" y="1239207"/>
            <a:ext cx="2875565" cy="5875732"/>
          </a:xfrm>
          <a:prstGeom prst="rect">
            <a:avLst/>
          </a:prstGeom>
          <a:noFill/>
          <a:ln>
            <a:noFill/>
          </a:ln>
          <a:effectLst/>
          <a:extLst>
            <a:ext uri="{909E8E84-426E-40DD-AFC4-6F175D3DCCD1}">
              <a14:hiddenFill xmlns:a14="http://schemas.microsoft.com/office/drawing/2010/main">
                <a:solidFill>
                  <a:srgbClr val="CCEC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8001" tIns="50961" rIns="98001" bIns="50961" anchor="ctr"/>
          <a:lstStyle/>
          <a:p>
            <a:endParaRPr lang="de-AT"/>
          </a:p>
        </p:txBody>
      </p:sp>
      <p:sp>
        <p:nvSpPr>
          <p:cNvPr id="7" name="Text Box 3"/>
          <p:cNvSpPr txBox="1">
            <a:spLocks noChangeArrowheads="1"/>
          </p:cNvSpPr>
          <p:nvPr userDrawn="1"/>
        </p:nvSpPr>
        <p:spPr bwMode="auto">
          <a:xfrm>
            <a:off x="774000" y="7236000"/>
            <a:ext cx="5832475" cy="107722"/>
          </a:xfrm>
          <a:prstGeom prst="rect">
            <a:avLst/>
          </a:prstGeom>
          <a:noFill/>
          <a:ln w="9525">
            <a:noFill/>
            <a:miter lim="800000"/>
            <a:headEnd/>
            <a:tailEnd/>
          </a:ln>
          <a:effectLst/>
        </p:spPr>
        <p:txBody>
          <a:bodyPr lIns="0" tIns="0" rIns="0" bIns="0">
            <a:spAutoFit/>
          </a:bodyPr>
          <a:lstStyle/>
          <a:p>
            <a:pPr marL="0" marR="0" indent="0" algn="l" defTabSz="995363" rtl="0" eaLnBrk="1" fontAlgn="base" latinLnBrk="0" hangingPunct="1">
              <a:lnSpc>
                <a:spcPct val="100000"/>
              </a:lnSpc>
              <a:spcBef>
                <a:spcPct val="50000"/>
              </a:spcBef>
              <a:spcAft>
                <a:spcPct val="0"/>
              </a:spcAft>
              <a:buClrTx/>
              <a:buSzTx/>
              <a:buFontTx/>
              <a:buNone/>
              <a:tabLst/>
              <a:defRPr/>
            </a:pPr>
            <a:r>
              <a:rPr lang="de-AT" sz="700" b="1" kern="1200" dirty="0" smtClean="0">
                <a:solidFill>
                  <a:schemeClr val="bg2"/>
                </a:solidFill>
                <a:latin typeface="Arial"/>
                <a:ea typeface="+mn-ea"/>
                <a:cs typeface="Arial"/>
                <a:sym typeface="Wingdings 3"/>
              </a:rPr>
              <a:t>HLZTG   </a:t>
            </a:r>
            <a:r>
              <a:rPr lang="de-AT" sz="700" b="0" kern="1200" dirty="0" smtClean="0">
                <a:solidFill>
                  <a:schemeClr val="bg2"/>
                </a:solidFill>
                <a:latin typeface="Arial"/>
                <a:ea typeface="+mn-ea"/>
                <a:cs typeface="Arial"/>
                <a:sym typeface="Wingdings 3"/>
              </a:rPr>
              <a:t>| </a:t>
            </a:r>
            <a:r>
              <a:rPr lang="de-AT" sz="700" b="0" kern="1200" dirty="0" smtClean="0">
                <a:solidFill>
                  <a:schemeClr val="bg2"/>
                </a:solidFill>
                <a:latin typeface="Arial"/>
                <a:ea typeface="+mn-ea"/>
                <a:cs typeface="Arial"/>
              </a:rPr>
              <a:t>  </a:t>
            </a:r>
            <a:r>
              <a:rPr lang="de-DE" sz="700" b="0" kern="1200" dirty="0" smtClean="0">
                <a:solidFill>
                  <a:schemeClr val="bg2"/>
                </a:solidFill>
                <a:latin typeface="Arial"/>
                <a:ea typeface="+mn-ea"/>
                <a:cs typeface="Arial"/>
              </a:rPr>
              <a:t>Projektklassen [PKL]</a:t>
            </a:r>
          </a:p>
        </p:txBody>
      </p:sp>
    </p:spTree>
    <p:extLst>
      <p:ext uri="{BB962C8B-B14F-4D97-AF65-F5344CB8AC3E}">
        <p14:creationId xmlns:p14="http://schemas.microsoft.com/office/powerpoint/2010/main" val="473121100"/>
      </p:ext>
    </p:extLst>
  </p:cSld>
  <p:clrMap bg1="lt1" tx1="dk1" bg2="lt2" tx2="dk2" accent1="accent1" accent2="accent2" accent3="accent3" accent4="accent4" accent5="accent5" accent6="accent6" hlink="hlink" folHlink="folHlink"/>
  <p:sldLayoutIdLst>
    <p:sldLayoutId id="2147483699" r:id="rId1"/>
    <p:sldLayoutId id="2147483749" r:id="rId2"/>
    <p:sldLayoutId id="2147483748" r:id="rId3"/>
    <p:sldLayoutId id="2147483750" r:id="rId4"/>
    <p:sldLayoutId id="2147483751" r:id="rId5"/>
    <p:sldLayoutId id="2147483754" r:id="rId6"/>
    <p:sldLayoutId id="2147483752" r:id="rId7"/>
    <p:sldLayoutId id="2147483759" r:id="rId8"/>
  </p:sldLayoutIdLst>
  <p:timing>
    <p:tnLst>
      <p:par>
        <p:cTn id="1" dur="indefinite" restart="never" nodeType="tmRoot"/>
      </p:par>
    </p:tnLst>
  </p:timing>
  <p:hf hdr="0" ftr="0" dt="0"/>
  <p:txStyles>
    <p:titleStyle>
      <a:lvl1pPr algn="l" rtl="0" fontAlgn="base">
        <a:spcBef>
          <a:spcPct val="0"/>
        </a:spcBef>
        <a:spcAft>
          <a:spcPct val="0"/>
        </a:spcAft>
        <a:defRPr sz="1700">
          <a:solidFill>
            <a:schemeClr val="tx1"/>
          </a:solidFill>
          <a:latin typeface="+mj-lt"/>
          <a:ea typeface="+mj-ea"/>
          <a:cs typeface="+mj-cs"/>
        </a:defRPr>
      </a:lvl1pPr>
      <a:lvl2pPr algn="l" rtl="0" fontAlgn="base">
        <a:spcBef>
          <a:spcPct val="0"/>
        </a:spcBef>
        <a:spcAft>
          <a:spcPct val="0"/>
        </a:spcAft>
        <a:defRPr sz="1700">
          <a:solidFill>
            <a:schemeClr val="tx1"/>
          </a:solidFill>
          <a:latin typeface="Arial" charset="0"/>
        </a:defRPr>
      </a:lvl2pPr>
      <a:lvl3pPr algn="l" rtl="0" fontAlgn="base">
        <a:spcBef>
          <a:spcPct val="0"/>
        </a:spcBef>
        <a:spcAft>
          <a:spcPct val="0"/>
        </a:spcAft>
        <a:defRPr sz="1700">
          <a:solidFill>
            <a:schemeClr val="tx1"/>
          </a:solidFill>
          <a:latin typeface="Arial" charset="0"/>
        </a:defRPr>
      </a:lvl3pPr>
      <a:lvl4pPr algn="l" rtl="0" fontAlgn="base">
        <a:spcBef>
          <a:spcPct val="0"/>
        </a:spcBef>
        <a:spcAft>
          <a:spcPct val="0"/>
        </a:spcAft>
        <a:defRPr sz="1700">
          <a:solidFill>
            <a:schemeClr val="tx1"/>
          </a:solidFill>
          <a:latin typeface="Arial" charset="0"/>
        </a:defRPr>
      </a:lvl4pPr>
      <a:lvl5pPr algn="l" rtl="0" fontAlgn="base">
        <a:spcBef>
          <a:spcPct val="0"/>
        </a:spcBef>
        <a:spcAft>
          <a:spcPct val="0"/>
        </a:spcAft>
        <a:defRPr sz="1700">
          <a:solidFill>
            <a:schemeClr val="tx1"/>
          </a:solidFill>
          <a:latin typeface="Arial" charset="0"/>
        </a:defRPr>
      </a:lvl5pPr>
      <a:lvl6pPr marL="497845" algn="l" rtl="0" fontAlgn="base">
        <a:spcBef>
          <a:spcPct val="0"/>
        </a:spcBef>
        <a:spcAft>
          <a:spcPct val="0"/>
        </a:spcAft>
        <a:defRPr sz="1700">
          <a:solidFill>
            <a:schemeClr val="tx1"/>
          </a:solidFill>
          <a:latin typeface="Arial" charset="0"/>
        </a:defRPr>
      </a:lvl6pPr>
      <a:lvl7pPr marL="995690" algn="l" rtl="0" fontAlgn="base">
        <a:spcBef>
          <a:spcPct val="0"/>
        </a:spcBef>
        <a:spcAft>
          <a:spcPct val="0"/>
        </a:spcAft>
        <a:defRPr sz="1700">
          <a:solidFill>
            <a:schemeClr val="tx1"/>
          </a:solidFill>
          <a:latin typeface="Arial" charset="0"/>
        </a:defRPr>
      </a:lvl7pPr>
      <a:lvl8pPr marL="1493535" algn="l" rtl="0" fontAlgn="base">
        <a:spcBef>
          <a:spcPct val="0"/>
        </a:spcBef>
        <a:spcAft>
          <a:spcPct val="0"/>
        </a:spcAft>
        <a:defRPr sz="1700">
          <a:solidFill>
            <a:schemeClr val="tx1"/>
          </a:solidFill>
          <a:latin typeface="Arial" charset="0"/>
        </a:defRPr>
      </a:lvl8pPr>
      <a:lvl9pPr marL="1991380" algn="l" rtl="0" fontAlgn="base">
        <a:spcBef>
          <a:spcPct val="0"/>
        </a:spcBef>
        <a:spcAft>
          <a:spcPct val="0"/>
        </a:spcAft>
        <a:defRPr sz="1700">
          <a:solidFill>
            <a:schemeClr val="tx1"/>
          </a:solidFill>
          <a:latin typeface="Arial" charset="0"/>
        </a:defRPr>
      </a:lvl9pPr>
    </p:titleStyle>
    <p:bodyStyle>
      <a:lvl1pPr marL="373384" indent="-373384" algn="l" rtl="0" fontAlgn="base">
        <a:spcBef>
          <a:spcPct val="50000"/>
        </a:spcBef>
        <a:spcAft>
          <a:spcPct val="0"/>
        </a:spcAft>
        <a:buChar char="•"/>
        <a:defRPr sz="1000">
          <a:solidFill>
            <a:schemeClr val="tx1"/>
          </a:solidFill>
          <a:latin typeface="+mn-lt"/>
          <a:ea typeface="+mn-ea"/>
          <a:cs typeface="+mn-cs"/>
        </a:defRPr>
      </a:lvl1pPr>
      <a:lvl2pPr marL="808998" indent="-311153" algn="l" rtl="0" fontAlgn="base">
        <a:spcBef>
          <a:spcPct val="50000"/>
        </a:spcBef>
        <a:spcAft>
          <a:spcPct val="0"/>
        </a:spcAft>
        <a:buChar char="–"/>
        <a:defRPr sz="1000">
          <a:solidFill>
            <a:schemeClr val="tx1"/>
          </a:solidFill>
          <a:latin typeface="+mn-lt"/>
        </a:defRPr>
      </a:lvl2pPr>
      <a:lvl3pPr marL="1244613" indent="-248923" algn="l" rtl="0" fontAlgn="base">
        <a:spcBef>
          <a:spcPct val="50000"/>
        </a:spcBef>
        <a:spcAft>
          <a:spcPct val="0"/>
        </a:spcAft>
        <a:buChar char="•"/>
        <a:defRPr sz="1000">
          <a:solidFill>
            <a:schemeClr val="tx1"/>
          </a:solidFill>
          <a:latin typeface="+mn-lt"/>
        </a:defRPr>
      </a:lvl3pPr>
      <a:lvl4pPr marL="1742458" indent="-248923" algn="l" rtl="0" fontAlgn="base">
        <a:spcBef>
          <a:spcPct val="50000"/>
        </a:spcBef>
        <a:spcAft>
          <a:spcPct val="0"/>
        </a:spcAft>
        <a:buChar char="–"/>
        <a:defRPr sz="1000">
          <a:solidFill>
            <a:schemeClr val="tx1"/>
          </a:solidFill>
          <a:latin typeface="+mn-lt"/>
        </a:defRPr>
      </a:lvl4pPr>
      <a:lvl5pPr marL="2240303" indent="-248923" algn="l" rtl="0" fontAlgn="base">
        <a:spcBef>
          <a:spcPct val="50000"/>
        </a:spcBef>
        <a:spcAft>
          <a:spcPct val="0"/>
        </a:spcAft>
        <a:buChar char="»"/>
        <a:defRPr sz="1000">
          <a:solidFill>
            <a:schemeClr val="tx1"/>
          </a:solidFill>
          <a:latin typeface="+mn-lt"/>
        </a:defRPr>
      </a:lvl5pPr>
      <a:lvl6pPr marL="2738148" indent="-248923" algn="l" rtl="0" fontAlgn="base">
        <a:spcBef>
          <a:spcPct val="50000"/>
        </a:spcBef>
        <a:spcAft>
          <a:spcPct val="0"/>
        </a:spcAft>
        <a:buChar char="»"/>
        <a:defRPr sz="1000">
          <a:solidFill>
            <a:schemeClr val="tx1"/>
          </a:solidFill>
          <a:latin typeface="+mn-lt"/>
        </a:defRPr>
      </a:lvl6pPr>
      <a:lvl7pPr marL="3235993" indent="-248923" algn="l" rtl="0" fontAlgn="base">
        <a:spcBef>
          <a:spcPct val="50000"/>
        </a:spcBef>
        <a:spcAft>
          <a:spcPct val="0"/>
        </a:spcAft>
        <a:buChar char="»"/>
        <a:defRPr sz="1000">
          <a:solidFill>
            <a:schemeClr val="tx1"/>
          </a:solidFill>
          <a:latin typeface="+mn-lt"/>
        </a:defRPr>
      </a:lvl7pPr>
      <a:lvl8pPr marL="3733838" indent="-248923" algn="l" rtl="0" fontAlgn="base">
        <a:spcBef>
          <a:spcPct val="50000"/>
        </a:spcBef>
        <a:spcAft>
          <a:spcPct val="0"/>
        </a:spcAft>
        <a:buChar char="»"/>
        <a:defRPr sz="1000">
          <a:solidFill>
            <a:schemeClr val="tx1"/>
          </a:solidFill>
          <a:latin typeface="+mn-lt"/>
        </a:defRPr>
      </a:lvl8pPr>
      <a:lvl9pPr marL="4231683" indent="-248923" algn="l" rtl="0" fontAlgn="base">
        <a:spcBef>
          <a:spcPct val="50000"/>
        </a:spcBef>
        <a:spcAft>
          <a:spcPct val="0"/>
        </a:spcAft>
        <a:buChar char="»"/>
        <a:defRPr sz="1000">
          <a:solidFill>
            <a:schemeClr val="tx1"/>
          </a:solidFill>
          <a:latin typeface="+mn-lt"/>
        </a:defRPr>
      </a:lvl9pPr>
    </p:bodyStyle>
    <p:otherStyle>
      <a:defPPr>
        <a:defRPr lang="de-DE"/>
      </a:defPPr>
      <a:lvl1pPr marL="0" algn="l" defTabSz="995690" rtl="0" eaLnBrk="1" latinLnBrk="0" hangingPunct="1">
        <a:defRPr sz="2000" kern="1200">
          <a:solidFill>
            <a:schemeClr val="tx1"/>
          </a:solidFill>
          <a:latin typeface="+mn-lt"/>
          <a:ea typeface="+mn-ea"/>
          <a:cs typeface="+mn-cs"/>
        </a:defRPr>
      </a:lvl1pPr>
      <a:lvl2pPr marL="497845" algn="l" defTabSz="995690" rtl="0" eaLnBrk="1" latinLnBrk="0" hangingPunct="1">
        <a:defRPr sz="2000" kern="1200">
          <a:solidFill>
            <a:schemeClr val="tx1"/>
          </a:solidFill>
          <a:latin typeface="+mn-lt"/>
          <a:ea typeface="+mn-ea"/>
          <a:cs typeface="+mn-cs"/>
        </a:defRPr>
      </a:lvl2pPr>
      <a:lvl3pPr marL="995690" algn="l" defTabSz="995690" rtl="0" eaLnBrk="1" latinLnBrk="0" hangingPunct="1">
        <a:defRPr sz="2000" kern="1200">
          <a:solidFill>
            <a:schemeClr val="tx1"/>
          </a:solidFill>
          <a:latin typeface="+mn-lt"/>
          <a:ea typeface="+mn-ea"/>
          <a:cs typeface="+mn-cs"/>
        </a:defRPr>
      </a:lvl3pPr>
      <a:lvl4pPr marL="1493535" algn="l" defTabSz="995690" rtl="0" eaLnBrk="1" latinLnBrk="0" hangingPunct="1">
        <a:defRPr sz="2000" kern="1200">
          <a:solidFill>
            <a:schemeClr val="tx1"/>
          </a:solidFill>
          <a:latin typeface="+mn-lt"/>
          <a:ea typeface="+mn-ea"/>
          <a:cs typeface="+mn-cs"/>
        </a:defRPr>
      </a:lvl4pPr>
      <a:lvl5pPr marL="1991380" algn="l" defTabSz="995690" rtl="0" eaLnBrk="1" latinLnBrk="0" hangingPunct="1">
        <a:defRPr sz="2000" kern="1200">
          <a:solidFill>
            <a:schemeClr val="tx1"/>
          </a:solidFill>
          <a:latin typeface="+mn-lt"/>
          <a:ea typeface="+mn-ea"/>
          <a:cs typeface="+mn-cs"/>
        </a:defRPr>
      </a:lvl5pPr>
      <a:lvl6pPr marL="2489225" algn="l" defTabSz="995690" rtl="0" eaLnBrk="1" latinLnBrk="0" hangingPunct="1">
        <a:defRPr sz="2000" kern="1200">
          <a:solidFill>
            <a:schemeClr val="tx1"/>
          </a:solidFill>
          <a:latin typeface="+mn-lt"/>
          <a:ea typeface="+mn-ea"/>
          <a:cs typeface="+mn-cs"/>
        </a:defRPr>
      </a:lvl6pPr>
      <a:lvl7pPr marL="2987070" algn="l" defTabSz="995690" rtl="0" eaLnBrk="1" latinLnBrk="0" hangingPunct="1">
        <a:defRPr sz="2000" kern="1200">
          <a:solidFill>
            <a:schemeClr val="tx1"/>
          </a:solidFill>
          <a:latin typeface="+mn-lt"/>
          <a:ea typeface="+mn-ea"/>
          <a:cs typeface="+mn-cs"/>
        </a:defRPr>
      </a:lvl7pPr>
      <a:lvl8pPr marL="3484916" algn="l" defTabSz="995690" rtl="0" eaLnBrk="1" latinLnBrk="0" hangingPunct="1">
        <a:defRPr sz="2000" kern="1200">
          <a:solidFill>
            <a:schemeClr val="tx1"/>
          </a:solidFill>
          <a:latin typeface="+mn-lt"/>
          <a:ea typeface="+mn-ea"/>
          <a:cs typeface="+mn-cs"/>
        </a:defRPr>
      </a:lvl8pPr>
      <a:lvl9pPr marL="3982761" algn="l" defTabSz="995690" rtl="0" eaLnBrk="1" latinLnBrk="0" hangingPunct="1">
        <a:defRPr sz="20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1753" name="Rectangle 9"/>
          <p:cNvSpPr>
            <a:spLocks noGrp="1" noChangeArrowheads="1"/>
          </p:cNvSpPr>
          <p:nvPr>
            <p:ph type="title"/>
          </p:nvPr>
        </p:nvSpPr>
        <p:spPr bwMode="auto">
          <a:xfrm>
            <a:off x="966519" y="302801"/>
            <a:ext cx="7250606" cy="7788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p>
            <a:pPr lvl="0"/>
            <a:r>
              <a:rPr lang="de-DE" dirty="0" smtClean="0"/>
              <a:t>Titelmasterformat durch Klicken bearbeiten</a:t>
            </a:r>
          </a:p>
        </p:txBody>
      </p:sp>
      <p:sp>
        <p:nvSpPr>
          <p:cNvPr id="31754" name="Rectangle 10"/>
          <p:cNvSpPr>
            <a:spLocks noChangeArrowheads="1"/>
          </p:cNvSpPr>
          <p:nvPr userDrawn="1"/>
        </p:nvSpPr>
        <p:spPr bwMode="auto">
          <a:xfrm>
            <a:off x="993938" y="1239207"/>
            <a:ext cx="2875565" cy="5875732"/>
          </a:xfrm>
          <a:prstGeom prst="rect">
            <a:avLst/>
          </a:prstGeom>
          <a:noFill/>
          <a:ln>
            <a:noFill/>
          </a:ln>
          <a:effectLst/>
          <a:extLst>
            <a:ext uri="{909E8E84-426E-40DD-AFC4-6F175D3DCCD1}">
              <a14:hiddenFill xmlns:a14="http://schemas.microsoft.com/office/drawing/2010/main">
                <a:solidFill>
                  <a:srgbClr val="CCEC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8001" tIns="50961" rIns="98001" bIns="50961" anchor="ctr"/>
          <a:lstStyle/>
          <a:p>
            <a:endParaRPr lang="de-AT"/>
          </a:p>
        </p:txBody>
      </p:sp>
      <p:sp>
        <p:nvSpPr>
          <p:cNvPr id="31755" name="Rectangle 11"/>
          <p:cNvSpPr>
            <a:spLocks noChangeArrowheads="1"/>
          </p:cNvSpPr>
          <p:nvPr userDrawn="1"/>
        </p:nvSpPr>
        <p:spPr bwMode="auto">
          <a:xfrm>
            <a:off x="7290047" y="1240012"/>
            <a:ext cx="2875565" cy="5875732"/>
          </a:xfrm>
          <a:prstGeom prst="rect">
            <a:avLst/>
          </a:prstGeom>
          <a:noFill/>
          <a:ln>
            <a:noFill/>
          </a:ln>
          <a:effectLst/>
          <a:extLst>
            <a:ext uri="{909E8E84-426E-40DD-AFC4-6F175D3DCCD1}">
              <a14:hiddenFill xmlns:a14="http://schemas.microsoft.com/office/drawing/2010/main">
                <a:solidFill>
                  <a:srgbClr val="CCEC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8001" tIns="50961" rIns="98001" bIns="50961" anchor="ctr"/>
          <a:lstStyle/>
          <a:p>
            <a:endParaRPr lang="de-AT"/>
          </a:p>
        </p:txBody>
      </p:sp>
      <p:sp>
        <p:nvSpPr>
          <p:cNvPr id="31756" name="Rectangle 12"/>
          <p:cNvSpPr>
            <a:spLocks noChangeArrowheads="1"/>
          </p:cNvSpPr>
          <p:nvPr userDrawn="1"/>
        </p:nvSpPr>
        <p:spPr bwMode="auto">
          <a:xfrm>
            <a:off x="4141980" y="1239207"/>
            <a:ext cx="2875565" cy="5875732"/>
          </a:xfrm>
          <a:prstGeom prst="rect">
            <a:avLst/>
          </a:prstGeom>
          <a:noFill/>
          <a:ln>
            <a:noFill/>
          </a:ln>
          <a:effectLst/>
          <a:extLst>
            <a:ext uri="{909E8E84-426E-40DD-AFC4-6F175D3DCCD1}">
              <a14:hiddenFill xmlns:a14="http://schemas.microsoft.com/office/drawing/2010/main">
                <a:solidFill>
                  <a:srgbClr val="CCEC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8001" tIns="50961" rIns="98001" bIns="50961" anchor="ctr"/>
          <a:lstStyle/>
          <a:p>
            <a:endParaRPr lang="de-AT"/>
          </a:p>
        </p:txBody>
      </p:sp>
      <p:sp>
        <p:nvSpPr>
          <p:cNvPr id="7" name="Text Box 3"/>
          <p:cNvSpPr txBox="1">
            <a:spLocks noChangeArrowheads="1"/>
          </p:cNvSpPr>
          <p:nvPr userDrawn="1"/>
        </p:nvSpPr>
        <p:spPr bwMode="auto">
          <a:xfrm>
            <a:off x="190555" y="7236000"/>
            <a:ext cx="5832475" cy="107722"/>
          </a:xfrm>
          <a:prstGeom prst="rect">
            <a:avLst/>
          </a:prstGeom>
          <a:noFill/>
          <a:ln w="9525">
            <a:noFill/>
            <a:miter lim="800000"/>
            <a:headEnd/>
            <a:tailEnd/>
          </a:ln>
          <a:effectLst/>
        </p:spPr>
        <p:txBody>
          <a:bodyPr lIns="0" tIns="0" rIns="0" bIns="0">
            <a:spAutoFit/>
          </a:bodyPr>
          <a:lstStyle/>
          <a:p>
            <a:pPr marL="0" marR="0" indent="0" algn="l" defTabSz="995363" rtl="0" eaLnBrk="1" fontAlgn="base" latinLnBrk="0" hangingPunct="1">
              <a:lnSpc>
                <a:spcPct val="100000"/>
              </a:lnSpc>
              <a:spcBef>
                <a:spcPct val="50000"/>
              </a:spcBef>
              <a:spcAft>
                <a:spcPct val="0"/>
              </a:spcAft>
              <a:buClrTx/>
              <a:buSzTx/>
              <a:buFontTx/>
              <a:buNone/>
              <a:tabLst/>
              <a:defRPr/>
            </a:pPr>
            <a:r>
              <a:rPr lang="de-AT" sz="700" b="1" kern="1200" dirty="0" err="1" smtClean="0">
                <a:solidFill>
                  <a:schemeClr val="bg2"/>
                </a:solidFill>
                <a:latin typeface="Arial"/>
                <a:ea typeface="+mn-ea"/>
                <a:cs typeface="Arial"/>
                <a:sym typeface="Wingdings 3"/>
              </a:rPr>
              <a:t>bAIK</a:t>
            </a:r>
            <a:r>
              <a:rPr lang="de-AT" sz="700" b="1" kern="1200" dirty="0" smtClean="0">
                <a:solidFill>
                  <a:schemeClr val="bg2"/>
                </a:solidFill>
                <a:latin typeface="Arial"/>
                <a:ea typeface="+mn-ea"/>
                <a:cs typeface="Arial"/>
                <a:sym typeface="Wingdings 3"/>
              </a:rPr>
              <a:t> </a:t>
            </a:r>
            <a:r>
              <a:rPr lang="de-AT" sz="700" b="1" kern="1200" dirty="0" err="1" smtClean="0">
                <a:solidFill>
                  <a:schemeClr val="bg2"/>
                </a:solidFill>
                <a:latin typeface="Arial"/>
                <a:ea typeface="+mn-ea"/>
                <a:cs typeface="Arial"/>
                <a:sym typeface="Wingdings 3"/>
              </a:rPr>
              <a:t>for</a:t>
            </a:r>
            <a:r>
              <a:rPr lang="de-AT" sz="700" b="1" kern="1200" dirty="0" smtClean="0">
                <a:solidFill>
                  <a:schemeClr val="bg2"/>
                </a:solidFill>
                <a:latin typeface="Arial"/>
                <a:ea typeface="+mn-ea"/>
                <a:cs typeface="Arial"/>
                <a:sym typeface="Wingdings 3"/>
              </a:rPr>
              <a:t> Members  </a:t>
            </a:r>
            <a:r>
              <a:rPr lang="de-AT" sz="700" b="0" kern="1200" dirty="0" smtClean="0">
                <a:solidFill>
                  <a:schemeClr val="bg2"/>
                </a:solidFill>
                <a:latin typeface="Arial"/>
                <a:ea typeface="+mn-ea"/>
                <a:cs typeface="Arial"/>
                <a:sym typeface="Wingdings 3"/>
              </a:rPr>
              <a:t>| </a:t>
            </a:r>
            <a:r>
              <a:rPr lang="de-AT" sz="700" b="0" kern="1200" dirty="0" smtClean="0">
                <a:solidFill>
                  <a:schemeClr val="bg2"/>
                </a:solidFill>
                <a:latin typeface="Arial"/>
                <a:ea typeface="+mn-ea"/>
                <a:cs typeface="Arial"/>
              </a:rPr>
              <a:t>  </a:t>
            </a:r>
            <a:r>
              <a:rPr lang="de-DE" sz="700" b="0" kern="1200" dirty="0" smtClean="0">
                <a:solidFill>
                  <a:schemeClr val="bg2"/>
                </a:solidFill>
                <a:latin typeface="Arial"/>
                <a:ea typeface="+mn-ea"/>
                <a:cs typeface="Arial"/>
              </a:rPr>
              <a:t>Bewertungsbogen</a:t>
            </a:r>
          </a:p>
        </p:txBody>
      </p:sp>
    </p:spTree>
    <p:extLst>
      <p:ext uri="{BB962C8B-B14F-4D97-AF65-F5344CB8AC3E}">
        <p14:creationId xmlns:p14="http://schemas.microsoft.com/office/powerpoint/2010/main" val="2836088706"/>
      </p:ext>
    </p:extLst>
  </p:cSld>
  <p:clrMap bg1="lt1" tx1="dk1" bg2="lt2" tx2="dk2" accent1="accent1" accent2="accent2" accent3="accent3" accent4="accent4" accent5="accent5" accent6="accent6" hlink="hlink" folHlink="folHlink"/>
  <p:sldLayoutIdLst>
    <p:sldLayoutId id="2147483756" r:id="rId1"/>
    <p:sldLayoutId id="2147483758" r:id="rId2"/>
  </p:sldLayoutIdLst>
  <p:timing>
    <p:tnLst>
      <p:par>
        <p:cTn id="1" dur="indefinite" restart="never" nodeType="tmRoot"/>
      </p:par>
    </p:tnLst>
  </p:timing>
  <p:hf hdr="0" ftr="0" dt="0"/>
  <p:txStyles>
    <p:titleStyle>
      <a:lvl1pPr algn="l" rtl="0" fontAlgn="base">
        <a:spcBef>
          <a:spcPct val="0"/>
        </a:spcBef>
        <a:spcAft>
          <a:spcPct val="0"/>
        </a:spcAft>
        <a:defRPr sz="1700">
          <a:solidFill>
            <a:schemeClr val="tx1"/>
          </a:solidFill>
          <a:latin typeface="+mj-lt"/>
          <a:ea typeface="+mj-ea"/>
          <a:cs typeface="+mj-cs"/>
        </a:defRPr>
      </a:lvl1pPr>
      <a:lvl2pPr algn="l" rtl="0" fontAlgn="base">
        <a:spcBef>
          <a:spcPct val="0"/>
        </a:spcBef>
        <a:spcAft>
          <a:spcPct val="0"/>
        </a:spcAft>
        <a:defRPr sz="1700">
          <a:solidFill>
            <a:schemeClr val="tx1"/>
          </a:solidFill>
          <a:latin typeface="Arial" charset="0"/>
        </a:defRPr>
      </a:lvl2pPr>
      <a:lvl3pPr algn="l" rtl="0" fontAlgn="base">
        <a:spcBef>
          <a:spcPct val="0"/>
        </a:spcBef>
        <a:spcAft>
          <a:spcPct val="0"/>
        </a:spcAft>
        <a:defRPr sz="1700">
          <a:solidFill>
            <a:schemeClr val="tx1"/>
          </a:solidFill>
          <a:latin typeface="Arial" charset="0"/>
        </a:defRPr>
      </a:lvl3pPr>
      <a:lvl4pPr algn="l" rtl="0" fontAlgn="base">
        <a:spcBef>
          <a:spcPct val="0"/>
        </a:spcBef>
        <a:spcAft>
          <a:spcPct val="0"/>
        </a:spcAft>
        <a:defRPr sz="1700">
          <a:solidFill>
            <a:schemeClr val="tx1"/>
          </a:solidFill>
          <a:latin typeface="Arial" charset="0"/>
        </a:defRPr>
      </a:lvl4pPr>
      <a:lvl5pPr algn="l" rtl="0" fontAlgn="base">
        <a:spcBef>
          <a:spcPct val="0"/>
        </a:spcBef>
        <a:spcAft>
          <a:spcPct val="0"/>
        </a:spcAft>
        <a:defRPr sz="1700">
          <a:solidFill>
            <a:schemeClr val="tx1"/>
          </a:solidFill>
          <a:latin typeface="Arial" charset="0"/>
        </a:defRPr>
      </a:lvl5pPr>
      <a:lvl6pPr marL="497845" algn="l" rtl="0" fontAlgn="base">
        <a:spcBef>
          <a:spcPct val="0"/>
        </a:spcBef>
        <a:spcAft>
          <a:spcPct val="0"/>
        </a:spcAft>
        <a:defRPr sz="1700">
          <a:solidFill>
            <a:schemeClr val="tx1"/>
          </a:solidFill>
          <a:latin typeface="Arial" charset="0"/>
        </a:defRPr>
      </a:lvl6pPr>
      <a:lvl7pPr marL="995690" algn="l" rtl="0" fontAlgn="base">
        <a:spcBef>
          <a:spcPct val="0"/>
        </a:spcBef>
        <a:spcAft>
          <a:spcPct val="0"/>
        </a:spcAft>
        <a:defRPr sz="1700">
          <a:solidFill>
            <a:schemeClr val="tx1"/>
          </a:solidFill>
          <a:latin typeface="Arial" charset="0"/>
        </a:defRPr>
      </a:lvl7pPr>
      <a:lvl8pPr marL="1493535" algn="l" rtl="0" fontAlgn="base">
        <a:spcBef>
          <a:spcPct val="0"/>
        </a:spcBef>
        <a:spcAft>
          <a:spcPct val="0"/>
        </a:spcAft>
        <a:defRPr sz="1700">
          <a:solidFill>
            <a:schemeClr val="tx1"/>
          </a:solidFill>
          <a:latin typeface="Arial" charset="0"/>
        </a:defRPr>
      </a:lvl8pPr>
      <a:lvl9pPr marL="1991380" algn="l" rtl="0" fontAlgn="base">
        <a:spcBef>
          <a:spcPct val="0"/>
        </a:spcBef>
        <a:spcAft>
          <a:spcPct val="0"/>
        </a:spcAft>
        <a:defRPr sz="1700">
          <a:solidFill>
            <a:schemeClr val="tx1"/>
          </a:solidFill>
          <a:latin typeface="Arial" charset="0"/>
        </a:defRPr>
      </a:lvl9pPr>
    </p:titleStyle>
    <p:bodyStyle>
      <a:lvl1pPr marL="373384" indent="-373384" algn="l" rtl="0" fontAlgn="base">
        <a:spcBef>
          <a:spcPct val="50000"/>
        </a:spcBef>
        <a:spcAft>
          <a:spcPct val="0"/>
        </a:spcAft>
        <a:buChar char="•"/>
        <a:defRPr sz="1000">
          <a:solidFill>
            <a:schemeClr val="tx1"/>
          </a:solidFill>
          <a:latin typeface="+mn-lt"/>
          <a:ea typeface="+mn-ea"/>
          <a:cs typeface="+mn-cs"/>
        </a:defRPr>
      </a:lvl1pPr>
      <a:lvl2pPr marL="808998" indent="-311153" algn="l" rtl="0" fontAlgn="base">
        <a:spcBef>
          <a:spcPct val="50000"/>
        </a:spcBef>
        <a:spcAft>
          <a:spcPct val="0"/>
        </a:spcAft>
        <a:buChar char="–"/>
        <a:defRPr sz="1000">
          <a:solidFill>
            <a:schemeClr val="tx1"/>
          </a:solidFill>
          <a:latin typeface="+mn-lt"/>
        </a:defRPr>
      </a:lvl2pPr>
      <a:lvl3pPr marL="1244613" indent="-248923" algn="l" rtl="0" fontAlgn="base">
        <a:spcBef>
          <a:spcPct val="50000"/>
        </a:spcBef>
        <a:spcAft>
          <a:spcPct val="0"/>
        </a:spcAft>
        <a:buChar char="•"/>
        <a:defRPr sz="1000">
          <a:solidFill>
            <a:schemeClr val="tx1"/>
          </a:solidFill>
          <a:latin typeface="+mn-lt"/>
        </a:defRPr>
      </a:lvl3pPr>
      <a:lvl4pPr marL="1742458" indent="-248923" algn="l" rtl="0" fontAlgn="base">
        <a:spcBef>
          <a:spcPct val="50000"/>
        </a:spcBef>
        <a:spcAft>
          <a:spcPct val="0"/>
        </a:spcAft>
        <a:buChar char="–"/>
        <a:defRPr sz="1000">
          <a:solidFill>
            <a:schemeClr val="tx1"/>
          </a:solidFill>
          <a:latin typeface="+mn-lt"/>
        </a:defRPr>
      </a:lvl4pPr>
      <a:lvl5pPr marL="2240303" indent="-248923" algn="l" rtl="0" fontAlgn="base">
        <a:spcBef>
          <a:spcPct val="50000"/>
        </a:spcBef>
        <a:spcAft>
          <a:spcPct val="0"/>
        </a:spcAft>
        <a:buChar char="»"/>
        <a:defRPr sz="1000">
          <a:solidFill>
            <a:schemeClr val="tx1"/>
          </a:solidFill>
          <a:latin typeface="+mn-lt"/>
        </a:defRPr>
      </a:lvl5pPr>
      <a:lvl6pPr marL="2738148" indent="-248923" algn="l" rtl="0" fontAlgn="base">
        <a:spcBef>
          <a:spcPct val="50000"/>
        </a:spcBef>
        <a:spcAft>
          <a:spcPct val="0"/>
        </a:spcAft>
        <a:buChar char="»"/>
        <a:defRPr sz="1000">
          <a:solidFill>
            <a:schemeClr val="tx1"/>
          </a:solidFill>
          <a:latin typeface="+mn-lt"/>
        </a:defRPr>
      </a:lvl6pPr>
      <a:lvl7pPr marL="3235993" indent="-248923" algn="l" rtl="0" fontAlgn="base">
        <a:spcBef>
          <a:spcPct val="50000"/>
        </a:spcBef>
        <a:spcAft>
          <a:spcPct val="0"/>
        </a:spcAft>
        <a:buChar char="»"/>
        <a:defRPr sz="1000">
          <a:solidFill>
            <a:schemeClr val="tx1"/>
          </a:solidFill>
          <a:latin typeface="+mn-lt"/>
        </a:defRPr>
      </a:lvl7pPr>
      <a:lvl8pPr marL="3733838" indent="-248923" algn="l" rtl="0" fontAlgn="base">
        <a:spcBef>
          <a:spcPct val="50000"/>
        </a:spcBef>
        <a:spcAft>
          <a:spcPct val="0"/>
        </a:spcAft>
        <a:buChar char="»"/>
        <a:defRPr sz="1000">
          <a:solidFill>
            <a:schemeClr val="tx1"/>
          </a:solidFill>
          <a:latin typeface="+mn-lt"/>
        </a:defRPr>
      </a:lvl8pPr>
      <a:lvl9pPr marL="4231683" indent="-248923" algn="l" rtl="0" fontAlgn="base">
        <a:spcBef>
          <a:spcPct val="50000"/>
        </a:spcBef>
        <a:spcAft>
          <a:spcPct val="0"/>
        </a:spcAft>
        <a:buChar char="»"/>
        <a:defRPr sz="1000">
          <a:solidFill>
            <a:schemeClr val="tx1"/>
          </a:solidFill>
          <a:latin typeface="+mn-lt"/>
        </a:defRPr>
      </a:lvl9pPr>
    </p:bodyStyle>
    <p:otherStyle>
      <a:defPPr>
        <a:defRPr lang="de-DE"/>
      </a:defPPr>
      <a:lvl1pPr marL="0" algn="l" defTabSz="995690" rtl="0" eaLnBrk="1" latinLnBrk="0" hangingPunct="1">
        <a:defRPr sz="2000" kern="1200">
          <a:solidFill>
            <a:schemeClr val="tx1"/>
          </a:solidFill>
          <a:latin typeface="+mn-lt"/>
          <a:ea typeface="+mn-ea"/>
          <a:cs typeface="+mn-cs"/>
        </a:defRPr>
      </a:lvl1pPr>
      <a:lvl2pPr marL="497845" algn="l" defTabSz="995690" rtl="0" eaLnBrk="1" latinLnBrk="0" hangingPunct="1">
        <a:defRPr sz="2000" kern="1200">
          <a:solidFill>
            <a:schemeClr val="tx1"/>
          </a:solidFill>
          <a:latin typeface="+mn-lt"/>
          <a:ea typeface="+mn-ea"/>
          <a:cs typeface="+mn-cs"/>
        </a:defRPr>
      </a:lvl2pPr>
      <a:lvl3pPr marL="995690" algn="l" defTabSz="995690" rtl="0" eaLnBrk="1" latinLnBrk="0" hangingPunct="1">
        <a:defRPr sz="2000" kern="1200">
          <a:solidFill>
            <a:schemeClr val="tx1"/>
          </a:solidFill>
          <a:latin typeface="+mn-lt"/>
          <a:ea typeface="+mn-ea"/>
          <a:cs typeface="+mn-cs"/>
        </a:defRPr>
      </a:lvl3pPr>
      <a:lvl4pPr marL="1493535" algn="l" defTabSz="995690" rtl="0" eaLnBrk="1" latinLnBrk="0" hangingPunct="1">
        <a:defRPr sz="2000" kern="1200">
          <a:solidFill>
            <a:schemeClr val="tx1"/>
          </a:solidFill>
          <a:latin typeface="+mn-lt"/>
          <a:ea typeface="+mn-ea"/>
          <a:cs typeface="+mn-cs"/>
        </a:defRPr>
      </a:lvl4pPr>
      <a:lvl5pPr marL="1991380" algn="l" defTabSz="995690" rtl="0" eaLnBrk="1" latinLnBrk="0" hangingPunct="1">
        <a:defRPr sz="2000" kern="1200">
          <a:solidFill>
            <a:schemeClr val="tx1"/>
          </a:solidFill>
          <a:latin typeface="+mn-lt"/>
          <a:ea typeface="+mn-ea"/>
          <a:cs typeface="+mn-cs"/>
        </a:defRPr>
      </a:lvl5pPr>
      <a:lvl6pPr marL="2489225" algn="l" defTabSz="995690" rtl="0" eaLnBrk="1" latinLnBrk="0" hangingPunct="1">
        <a:defRPr sz="2000" kern="1200">
          <a:solidFill>
            <a:schemeClr val="tx1"/>
          </a:solidFill>
          <a:latin typeface="+mn-lt"/>
          <a:ea typeface="+mn-ea"/>
          <a:cs typeface="+mn-cs"/>
        </a:defRPr>
      </a:lvl6pPr>
      <a:lvl7pPr marL="2987070" algn="l" defTabSz="995690" rtl="0" eaLnBrk="1" latinLnBrk="0" hangingPunct="1">
        <a:defRPr sz="2000" kern="1200">
          <a:solidFill>
            <a:schemeClr val="tx1"/>
          </a:solidFill>
          <a:latin typeface="+mn-lt"/>
          <a:ea typeface="+mn-ea"/>
          <a:cs typeface="+mn-cs"/>
        </a:defRPr>
      </a:lvl7pPr>
      <a:lvl8pPr marL="3484916" algn="l" defTabSz="995690" rtl="0" eaLnBrk="1" latinLnBrk="0" hangingPunct="1">
        <a:defRPr sz="2000" kern="1200">
          <a:solidFill>
            <a:schemeClr val="tx1"/>
          </a:solidFill>
          <a:latin typeface="+mn-lt"/>
          <a:ea typeface="+mn-ea"/>
          <a:cs typeface="+mn-cs"/>
        </a:defRPr>
      </a:lvl8pPr>
      <a:lvl9pPr marL="3982761" algn="l" defTabSz="995690" rtl="0" eaLnBrk="1" latinLnBrk="0" hangingPunct="1">
        <a:defRPr sz="20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1753" name="Rectangle 9"/>
          <p:cNvSpPr>
            <a:spLocks noGrp="1" noChangeArrowheads="1"/>
          </p:cNvSpPr>
          <p:nvPr>
            <p:ph type="title"/>
          </p:nvPr>
        </p:nvSpPr>
        <p:spPr bwMode="auto">
          <a:xfrm>
            <a:off x="966519" y="302801"/>
            <a:ext cx="7250606" cy="7788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p>
            <a:pPr lvl="0"/>
            <a:r>
              <a:rPr lang="de-DE" dirty="0" smtClean="0"/>
              <a:t>Titelmasterformat durch Klicken bearbeiten</a:t>
            </a:r>
          </a:p>
        </p:txBody>
      </p:sp>
      <p:sp>
        <p:nvSpPr>
          <p:cNvPr id="31754" name="Rectangle 10"/>
          <p:cNvSpPr>
            <a:spLocks noChangeArrowheads="1"/>
          </p:cNvSpPr>
          <p:nvPr userDrawn="1"/>
        </p:nvSpPr>
        <p:spPr bwMode="auto">
          <a:xfrm>
            <a:off x="993938" y="1239207"/>
            <a:ext cx="2875565" cy="5875732"/>
          </a:xfrm>
          <a:prstGeom prst="rect">
            <a:avLst/>
          </a:prstGeom>
          <a:noFill/>
          <a:ln>
            <a:noFill/>
          </a:ln>
          <a:effectLst/>
          <a:extLst>
            <a:ext uri="{909E8E84-426E-40DD-AFC4-6F175D3DCCD1}">
              <a14:hiddenFill xmlns:a14="http://schemas.microsoft.com/office/drawing/2010/main">
                <a:solidFill>
                  <a:srgbClr val="CCEC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8001" tIns="50961" rIns="98001" bIns="50961" anchor="ctr"/>
          <a:lstStyle/>
          <a:p>
            <a:endParaRPr lang="de-AT"/>
          </a:p>
        </p:txBody>
      </p:sp>
      <p:sp>
        <p:nvSpPr>
          <p:cNvPr id="31755" name="Rectangle 11"/>
          <p:cNvSpPr>
            <a:spLocks noChangeArrowheads="1"/>
          </p:cNvSpPr>
          <p:nvPr userDrawn="1"/>
        </p:nvSpPr>
        <p:spPr bwMode="auto">
          <a:xfrm>
            <a:off x="7290047" y="1240012"/>
            <a:ext cx="2875565" cy="5875732"/>
          </a:xfrm>
          <a:prstGeom prst="rect">
            <a:avLst/>
          </a:prstGeom>
          <a:noFill/>
          <a:ln>
            <a:noFill/>
          </a:ln>
          <a:effectLst/>
          <a:extLst>
            <a:ext uri="{909E8E84-426E-40DD-AFC4-6F175D3DCCD1}">
              <a14:hiddenFill xmlns:a14="http://schemas.microsoft.com/office/drawing/2010/main">
                <a:solidFill>
                  <a:srgbClr val="CCEC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8001" tIns="50961" rIns="98001" bIns="50961" anchor="ctr"/>
          <a:lstStyle/>
          <a:p>
            <a:endParaRPr lang="de-AT"/>
          </a:p>
        </p:txBody>
      </p:sp>
      <p:sp>
        <p:nvSpPr>
          <p:cNvPr id="31756" name="Rectangle 12"/>
          <p:cNvSpPr>
            <a:spLocks noChangeArrowheads="1"/>
          </p:cNvSpPr>
          <p:nvPr userDrawn="1"/>
        </p:nvSpPr>
        <p:spPr bwMode="auto">
          <a:xfrm>
            <a:off x="4141980" y="1239207"/>
            <a:ext cx="2875565" cy="5875732"/>
          </a:xfrm>
          <a:prstGeom prst="rect">
            <a:avLst/>
          </a:prstGeom>
          <a:noFill/>
          <a:ln>
            <a:noFill/>
          </a:ln>
          <a:effectLst/>
          <a:extLst>
            <a:ext uri="{909E8E84-426E-40DD-AFC4-6F175D3DCCD1}">
              <a14:hiddenFill xmlns:a14="http://schemas.microsoft.com/office/drawing/2010/main">
                <a:solidFill>
                  <a:srgbClr val="CCEC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8001" tIns="50961" rIns="98001" bIns="50961" anchor="ctr"/>
          <a:lstStyle/>
          <a:p>
            <a:endParaRPr lang="de-AT"/>
          </a:p>
        </p:txBody>
      </p:sp>
    </p:spTree>
    <p:extLst>
      <p:ext uri="{BB962C8B-B14F-4D97-AF65-F5344CB8AC3E}">
        <p14:creationId xmlns:p14="http://schemas.microsoft.com/office/powerpoint/2010/main" val="3608324909"/>
      </p:ext>
    </p:extLst>
  </p:cSld>
  <p:clrMap bg1="lt1" tx1="dk1" bg2="lt2" tx2="dk2" accent1="accent1" accent2="accent2" accent3="accent3" accent4="accent4" accent5="accent5" accent6="accent6" hlink="hlink" folHlink="folHlink"/>
  <p:sldLayoutIdLst>
    <p:sldLayoutId id="2147483764" r:id="rId1"/>
  </p:sldLayoutIdLst>
  <p:timing>
    <p:tnLst>
      <p:par>
        <p:cTn id="1" dur="indefinite" restart="never" nodeType="tmRoot"/>
      </p:par>
    </p:tnLst>
  </p:timing>
  <p:hf hdr="0" ftr="0" dt="0"/>
  <p:txStyles>
    <p:titleStyle>
      <a:lvl1pPr algn="l" rtl="0" fontAlgn="base">
        <a:spcBef>
          <a:spcPct val="0"/>
        </a:spcBef>
        <a:spcAft>
          <a:spcPct val="0"/>
        </a:spcAft>
        <a:defRPr sz="1700">
          <a:solidFill>
            <a:schemeClr val="tx1"/>
          </a:solidFill>
          <a:latin typeface="+mj-lt"/>
          <a:ea typeface="+mj-ea"/>
          <a:cs typeface="+mj-cs"/>
        </a:defRPr>
      </a:lvl1pPr>
      <a:lvl2pPr algn="l" rtl="0" fontAlgn="base">
        <a:spcBef>
          <a:spcPct val="0"/>
        </a:spcBef>
        <a:spcAft>
          <a:spcPct val="0"/>
        </a:spcAft>
        <a:defRPr sz="1700">
          <a:solidFill>
            <a:schemeClr val="tx1"/>
          </a:solidFill>
          <a:latin typeface="Arial" charset="0"/>
        </a:defRPr>
      </a:lvl2pPr>
      <a:lvl3pPr algn="l" rtl="0" fontAlgn="base">
        <a:spcBef>
          <a:spcPct val="0"/>
        </a:spcBef>
        <a:spcAft>
          <a:spcPct val="0"/>
        </a:spcAft>
        <a:defRPr sz="1700">
          <a:solidFill>
            <a:schemeClr val="tx1"/>
          </a:solidFill>
          <a:latin typeface="Arial" charset="0"/>
        </a:defRPr>
      </a:lvl3pPr>
      <a:lvl4pPr algn="l" rtl="0" fontAlgn="base">
        <a:spcBef>
          <a:spcPct val="0"/>
        </a:spcBef>
        <a:spcAft>
          <a:spcPct val="0"/>
        </a:spcAft>
        <a:defRPr sz="1700">
          <a:solidFill>
            <a:schemeClr val="tx1"/>
          </a:solidFill>
          <a:latin typeface="Arial" charset="0"/>
        </a:defRPr>
      </a:lvl4pPr>
      <a:lvl5pPr algn="l" rtl="0" fontAlgn="base">
        <a:spcBef>
          <a:spcPct val="0"/>
        </a:spcBef>
        <a:spcAft>
          <a:spcPct val="0"/>
        </a:spcAft>
        <a:defRPr sz="1700">
          <a:solidFill>
            <a:schemeClr val="tx1"/>
          </a:solidFill>
          <a:latin typeface="Arial" charset="0"/>
        </a:defRPr>
      </a:lvl5pPr>
      <a:lvl6pPr marL="497845" algn="l" rtl="0" fontAlgn="base">
        <a:spcBef>
          <a:spcPct val="0"/>
        </a:spcBef>
        <a:spcAft>
          <a:spcPct val="0"/>
        </a:spcAft>
        <a:defRPr sz="1700">
          <a:solidFill>
            <a:schemeClr val="tx1"/>
          </a:solidFill>
          <a:latin typeface="Arial" charset="0"/>
        </a:defRPr>
      </a:lvl6pPr>
      <a:lvl7pPr marL="995690" algn="l" rtl="0" fontAlgn="base">
        <a:spcBef>
          <a:spcPct val="0"/>
        </a:spcBef>
        <a:spcAft>
          <a:spcPct val="0"/>
        </a:spcAft>
        <a:defRPr sz="1700">
          <a:solidFill>
            <a:schemeClr val="tx1"/>
          </a:solidFill>
          <a:latin typeface="Arial" charset="0"/>
        </a:defRPr>
      </a:lvl7pPr>
      <a:lvl8pPr marL="1493535" algn="l" rtl="0" fontAlgn="base">
        <a:spcBef>
          <a:spcPct val="0"/>
        </a:spcBef>
        <a:spcAft>
          <a:spcPct val="0"/>
        </a:spcAft>
        <a:defRPr sz="1700">
          <a:solidFill>
            <a:schemeClr val="tx1"/>
          </a:solidFill>
          <a:latin typeface="Arial" charset="0"/>
        </a:defRPr>
      </a:lvl8pPr>
      <a:lvl9pPr marL="1991380" algn="l" rtl="0" fontAlgn="base">
        <a:spcBef>
          <a:spcPct val="0"/>
        </a:spcBef>
        <a:spcAft>
          <a:spcPct val="0"/>
        </a:spcAft>
        <a:defRPr sz="1700">
          <a:solidFill>
            <a:schemeClr val="tx1"/>
          </a:solidFill>
          <a:latin typeface="Arial" charset="0"/>
        </a:defRPr>
      </a:lvl9pPr>
    </p:titleStyle>
    <p:bodyStyle>
      <a:lvl1pPr marL="373384" indent="-373384" algn="l" rtl="0" fontAlgn="base">
        <a:spcBef>
          <a:spcPct val="50000"/>
        </a:spcBef>
        <a:spcAft>
          <a:spcPct val="0"/>
        </a:spcAft>
        <a:buChar char="•"/>
        <a:defRPr sz="1000">
          <a:solidFill>
            <a:schemeClr val="tx1"/>
          </a:solidFill>
          <a:latin typeface="+mn-lt"/>
          <a:ea typeface="+mn-ea"/>
          <a:cs typeface="+mn-cs"/>
        </a:defRPr>
      </a:lvl1pPr>
      <a:lvl2pPr marL="808998" indent="-311153" algn="l" rtl="0" fontAlgn="base">
        <a:spcBef>
          <a:spcPct val="50000"/>
        </a:spcBef>
        <a:spcAft>
          <a:spcPct val="0"/>
        </a:spcAft>
        <a:buChar char="–"/>
        <a:defRPr sz="1000">
          <a:solidFill>
            <a:schemeClr val="tx1"/>
          </a:solidFill>
          <a:latin typeface="+mn-lt"/>
        </a:defRPr>
      </a:lvl2pPr>
      <a:lvl3pPr marL="1244613" indent="-248923" algn="l" rtl="0" fontAlgn="base">
        <a:spcBef>
          <a:spcPct val="50000"/>
        </a:spcBef>
        <a:spcAft>
          <a:spcPct val="0"/>
        </a:spcAft>
        <a:buChar char="•"/>
        <a:defRPr sz="1000">
          <a:solidFill>
            <a:schemeClr val="tx1"/>
          </a:solidFill>
          <a:latin typeface="+mn-lt"/>
        </a:defRPr>
      </a:lvl3pPr>
      <a:lvl4pPr marL="1742458" indent="-248923" algn="l" rtl="0" fontAlgn="base">
        <a:spcBef>
          <a:spcPct val="50000"/>
        </a:spcBef>
        <a:spcAft>
          <a:spcPct val="0"/>
        </a:spcAft>
        <a:buChar char="–"/>
        <a:defRPr sz="1000">
          <a:solidFill>
            <a:schemeClr val="tx1"/>
          </a:solidFill>
          <a:latin typeface="+mn-lt"/>
        </a:defRPr>
      </a:lvl4pPr>
      <a:lvl5pPr marL="2240303" indent="-248923" algn="l" rtl="0" fontAlgn="base">
        <a:spcBef>
          <a:spcPct val="50000"/>
        </a:spcBef>
        <a:spcAft>
          <a:spcPct val="0"/>
        </a:spcAft>
        <a:buChar char="»"/>
        <a:defRPr sz="1000">
          <a:solidFill>
            <a:schemeClr val="tx1"/>
          </a:solidFill>
          <a:latin typeface="+mn-lt"/>
        </a:defRPr>
      </a:lvl5pPr>
      <a:lvl6pPr marL="2738148" indent="-248923" algn="l" rtl="0" fontAlgn="base">
        <a:spcBef>
          <a:spcPct val="50000"/>
        </a:spcBef>
        <a:spcAft>
          <a:spcPct val="0"/>
        </a:spcAft>
        <a:buChar char="»"/>
        <a:defRPr sz="1000">
          <a:solidFill>
            <a:schemeClr val="tx1"/>
          </a:solidFill>
          <a:latin typeface="+mn-lt"/>
        </a:defRPr>
      </a:lvl6pPr>
      <a:lvl7pPr marL="3235993" indent="-248923" algn="l" rtl="0" fontAlgn="base">
        <a:spcBef>
          <a:spcPct val="50000"/>
        </a:spcBef>
        <a:spcAft>
          <a:spcPct val="0"/>
        </a:spcAft>
        <a:buChar char="»"/>
        <a:defRPr sz="1000">
          <a:solidFill>
            <a:schemeClr val="tx1"/>
          </a:solidFill>
          <a:latin typeface="+mn-lt"/>
        </a:defRPr>
      </a:lvl7pPr>
      <a:lvl8pPr marL="3733838" indent="-248923" algn="l" rtl="0" fontAlgn="base">
        <a:spcBef>
          <a:spcPct val="50000"/>
        </a:spcBef>
        <a:spcAft>
          <a:spcPct val="0"/>
        </a:spcAft>
        <a:buChar char="»"/>
        <a:defRPr sz="1000">
          <a:solidFill>
            <a:schemeClr val="tx1"/>
          </a:solidFill>
          <a:latin typeface="+mn-lt"/>
        </a:defRPr>
      </a:lvl8pPr>
      <a:lvl9pPr marL="4231683" indent="-248923" algn="l" rtl="0" fontAlgn="base">
        <a:spcBef>
          <a:spcPct val="50000"/>
        </a:spcBef>
        <a:spcAft>
          <a:spcPct val="0"/>
        </a:spcAft>
        <a:buChar char="»"/>
        <a:defRPr sz="1000">
          <a:solidFill>
            <a:schemeClr val="tx1"/>
          </a:solidFill>
          <a:latin typeface="+mn-lt"/>
        </a:defRPr>
      </a:lvl9pPr>
    </p:bodyStyle>
    <p:otherStyle>
      <a:defPPr>
        <a:defRPr lang="de-DE"/>
      </a:defPPr>
      <a:lvl1pPr marL="0" algn="l" defTabSz="995690" rtl="0" eaLnBrk="1" latinLnBrk="0" hangingPunct="1">
        <a:defRPr sz="2000" kern="1200">
          <a:solidFill>
            <a:schemeClr val="tx1"/>
          </a:solidFill>
          <a:latin typeface="+mn-lt"/>
          <a:ea typeface="+mn-ea"/>
          <a:cs typeface="+mn-cs"/>
        </a:defRPr>
      </a:lvl1pPr>
      <a:lvl2pPr marL="497845" algn="l" defTabSz="995690" rtl="0" eaLnBrk="1" latinLnBrk="0" hangingPunct="1">
        <a:defRPr sz="2000" kern="1200">
          <a:solidFill>
            <a:schemeClr val="tx1"/>
          </a:solidFill>
          <a:latin typeface="+mn-lt"/>
          <a:ea typeface="+mn-ea"/>
          <a:cs typeface="+mn-cs"/>
        </a:defRPr>
      </a:lvl2pPr>
      <a:lvl3pPr marL="995690" algn="l" defTabSz="995690" rtl="0" eaLnBrk="1" latinLnBrk="0" hangingPunct="1">
        <a:defRPr sz="2000" kern="1200">
          <a:solidFill>
            <a:schemeClr val="tx1"/>
          </a:solidFill>
          <a:latin typeface="+mn-lt"/>
          <a:ea typeface="+mn-ea"/>
          <a:cs typeface="+mn-cs"/>
        </a:defRPr>
      </a:lvl3pPr>
      <a:lvl4pPr marL="1493535" algn="l" defTabSz="995690" rtl="0" eaLnBrk="1" latinLnBrk="0" hangingPunct="1">
        <a:defRPr sz="2000" kern="1200">
          <a:solidFill>
            <a:schemeClr val="tx1"/>
          </a:solidFill>
          <a:latin typeface="+mn-lt"/>
          <a:ea typeface="+mn-ea"/>
          <a:cs typeface="+mn-cs"/>
        </a:defRPr>
      </a:lvl4pPr>
      <a:lvl5pPr marL="1991380" algn="l" defTabSz="995690" rtl="0" eaLnBrk="1" latinLnBrk="0" hangingPunct="1">
        <a:defRPr sz="2000" kern="1200">
          <a:solidFill>
            <a:schemeClr val="tx1"/>
          </a:solidFill>
          <a:latin typeface="+mn-lt"/>
          <a:ea typeface="+mn-ea"/>
          <a:cs typeface="+mn-cs"/>
        </a:defRPr>
      </a:lvl5pPr>
      <a:lvl6pPr marL="2489225" algn="l" defTabSz="995690" rtl="0" eaLnBrk="1" latinLnBrk="0" hangingPunct="1">
        <a:defRPr sz="2000" kern="1200">
          <a:solidFill>
            <a:schemeClr val="tx1"/>
          </a:solidFill>
          <a:latin typeface="+mn-lt"/>
          <a:ea typeface="+mn-ea"/>
          <a:cs typeface="+mn-cs"/>
        </a:defRPr>
      </a:lvl6pPr>
      <a:lvl7pPr marL="2987070" algn="l" defTabSz="995690" rtl="0" eaLnBrk="1" latinLnBrk="0" hangingPunct="1">
        <a:defRPr sz="2000" kern="1200">
          <a:solidFill>
            <a:schemeClr val="tx1"/>
          </a:solidFill>
          <a:latin typeface="+mn-lt"/>
          <a:ea typeface="+mn-ea"/>
          <a:cs typeface="+mn-cs"/>
        </a:defRPr>
      </a:lvl7pPr>
      <a:lvl8pPr marL="3484916" algn="l" defTabSz="995690" rtl="0" eaLnBrk="1" latinLnBrk="0" hangingPunct="1">
        <a:defRPr sz="2000" kern="1200">
          <a:solidFill>
            <a:schemeClr val="tx1"/>
          </a:solidFill>
          <a:latin typeface="+mn-lt"/>
          <a:ea typeface="+mn-ea"/>
          <a:cs typeface="+mn-cs"/>
        </a:defRPr>
      </a:lvl8pPr>
      <a:lvl9pPr marL="3982761" algn="l" defTabSz="995690" rtl="0" eaLnBrk="1" latinLnBrk="0" hangingPunct="1">
        <a:defRPr sz="20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Rechteck 49"/>
          <p:cNvSpPr/>
          <p:nvPr/>
        </p:nvSpPr>
        <p:spPr>
          <a:xfrm>
            <a:off x="4483400" y="612191"/>
            <a:ext cx="5831990" cy="6644657"/>
          </a:xfrm>
          <a:prstGeom prst="rect">
            <a:avLst/>
          </a:prstGeom>
          <a:solidFill>
            <a:srgbClr val="EAEAEA"/>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2" name="Textfeld 1"/>
          <p:cNvSpPr txBox="1"/>
          <p:nvPr/>
        </p:nvSpPr>
        <p:spPr>
          <a:xfrm>
            <a:off x="4483400" y="612191"/>
            <a:ext cx="5904000" cy="6755696"/>
          </a:xfrm>
          <a:prstGeom prst="rect">
            <a:avLst/>
          </a:prstGeom>
          <a:noFill/>
        </p:spPr>
        <p:txBody>
          <a:bodyPr wrap="square" rtlCol="0">
            <a:spAutoFit/>
          </a:bodyPr>
          <a:lstStyle/>
          <a:p>
            <a:endParaRPr lang="de-DE" sz="900" b="1" dirty="0" smtClean="0"/>
          </a:p>
          <a:p>
            <a:r>
              <a:rPr lang="de-DE" sz="900" b="1" dirty="0" smtClean="0"/>
              <a:t>Projektklassen </a:t>
            </a:r>
            <a:r>
              <a:rPr lang="de-DE" sz="900" b="1" dirty="0"/>
              <a:t>(PKL):</a:t>
            </a:r>
          </a:p>
          <a:p>
            <a:pPr>
              <a:spcBef>
                <a:spcPts val="600"/>
              </a:spcBef>
            </a:pPr>
            <a:r>
              <a:rPr lang="de-DE" sz="900" dirty="0"/>
              <a:t>Gespräche zu Projekten sind häufig davon geprägt, dass man seinem Gesprächspartner die „besondere Größe“, die außergewöhnlichen Schwierigkeiten eines Projektes vermitteln möchte und dabei feststellen muss, dass es keine </a:t>
            </a:r>
            <a:r>
              <a:rPr lang="de-DE" sz="900" dirty="0" smtClean="0"/>
              <a:t>allgemeingültigen </a:t>
            </a:r>
            <a:r>
              <a:rPr lang="de-DE" sz="900" dirty="0"/>
              <a:t>Parameter dafür gibt, dass die Gesprächspartner mit oft nach Übertreibung klingenden Worten von der Kleinheit </a:t>
            </a:r>
            <a:r>
              <a:rPr lang="de-DE" sz="900" dirty="0" smtClean="0"/>
              <a:t>oder der </a:t>
            </a:r>
            <a:r>
              <a:rPr lang="de-DE" sz="900" dirty="0"/>
              <a:t>Größe </a:t>
            </a:r>
            <a:r>
              <a:rPr lang="de-DE" sz="900" dirty="0" smtClean="0"/>
              <a:t>eines Projektes </a:t>
            </a:r>
            <a:r>
              <a:rPr lang="de-DE" sz="900" dirty="0"/>
              <a:t>überzeugt werden sollen.</a:t>
            </a:r>
          </a:p>
          <a:p>
            <a:pPr>
              <a:spcBef>
                <a:spcPts val="500"/>
              </a:spcBef>
            </a:pPr>
            <a:r>
              <a:rPr lang="de-DE" sz="900" dirty="0"/>
              <a:t>Planen und Bauen hat oft etwas mit Boxen </a:t>
            </a:r>
            <a:r>
              <a:rPr lang="de-DE" sz="900" dirty="0" smtClean="0"/>
              <a:t>gemeinsam: </a:t>
            </a:r>
            <a:r>
              <a:rPr lang="de-DE" sz="900" dirty="0"/>
              <a:t>beim Boxen kommt es auf das Gewicht </a:t>
            </a:r>
            <a:r>
              <a:rPr lang="de-DE" sz="900" b="1" dirty="0"/>
              <a:t>und</a:t>
            </a:r>
            <a:r>
              <a:rPr lang="de-DE" sz="900" dirty="0"/>
              <a:t> auf </a:t>
            </a:r>
            <a:r>
              <a:rPr lang="de-DE" sz="900" b="1" dirty="0" smtClean="0"/>
              <a:t>die</a:t>
            </a:r>
            <a:r>
              <a:rPr lang="de-DE" sz="900" dirty="0" smtClean="0"/>
              <a:t> </a:t>
            </a:r>
            <a:r>
              <a:rPr lang="de-DE" sz="900" b="1" dirty="0" smtClean="0"/>
              <a:t>Technik</a:t>
            </a:r>
            <a:r>
              <a:rPr lang="de-DE" sz="900" dirty="0" smtClean="0"/>
              <a:t> </a:t>
            </a:r>
            <a:r>
              <a:rPr lang="de-DE" sz="900" dirty="0"/>
              <a:t>an. Die Welt der Boxer wird in verständliche Stufen (Klassen) eingeteilt, so dass die Qualität der Boxer innerhalb einer Klasse verglichen werden kann. </a:t>
            </a:r>
          </a:p>
          <a:p>
            <a:pPr>
              <a:spcBef>
                <a:spcPts val="500"/>
              </a:spcBef>
            </a:pPr>
            <a:r>
              <a:rPr lang="de-DE" sz="900" dirty="0"/>
              <a:t>Auch im </a:t>
            </a:r>
            <a:r>
              <a:rPr lang="de-DE" sz="900" dirty="0" smtClean="0"/>
              <a:t>Bauprojektmanagement erscheint es manchmal ratsam, die Beteiligten immer nur nahe ihrer „Gewichts-klasse“ antreten zu lassen. Auch hier kann der Weltergewichtler beim Schwergewichtskampf nur ein Desaster erleben. Denn auch beim Bauen ändert sich nicht nur die Projektkomplexität, sondern auch die Werkzeuge und das notwendige Wissen entsprechend der „Projekt(-Gewichts-)</a:t>
            </a:r>
            <a:r>
              <a:rPr lang="de-DE" sz="900" dirty="0" err="1" smtClean="0"/>
              <a:t>klassen</a:t>
            </a:r>
            <a:r>
              <a:rPr lang="de-DE" sz="900" dirty="0" smtClean="0"/>
              <a:t>“. Eine verständliche Klassifizierung von Projekten kann daher bereits zum Start von Projekten hilfreich sein.</a:t>
            </a:r>
          </a:p>
          <a:p>
            <a:pPr>
              <a:spcBef>
                <a:spcPts val="500"/>
              </a:spcBef>
            </a:pPr>
            <a:r>
              <a:rPr lang="de-DE" sz="900" dirty="0" smtClean="0"/>
              <a:t>Die </a:t>
            </a:r>
            <a:r>
              <a:rPr lang="de-DE" sz="900" dirty="0"/>
              <a:t>Grenzen dieser Klassen sind (noch) nicht allgemein gültig definiert, daher nachstehend ein Versuch die Projektklassen </a:t>
            </a:r>
            <a:r>
              <a:rPr lang="de-DE" sz="900" dirty="0" smtClean="0"/>
              <a:t>zu definieren:</a:t>
            </a:r>
            <a:endParaRPr lang="de-DE" sz="900" dirty="0"/>
          </a:p>
          <a:p>
            <a:pPr>
              <a:spcBef>
                <a:spcPts val="500"/>
              </a:spcBef>
            </a:pPr>
            <a:r>
              <a:rPr lang="de-DE" sz="900" dirty="0"/>
              <a:t>Mit Projektklassen von 1 bis 5 (bei sehr großen Projekten auch darüber) </a:t>
            </a:r>
            <a:r>
              <a:rPr lang="de-DE" sz="900" dirty="0" smtClean="0"/>
              <a:t>können </a:t>
            </a:r>
            <a:r>
              <a:rPr lang="de-DE" sz="900" dirty="0"/>
              <a:t>wir Projekte griffig einteilen, herausragenden Projekten die notwendige größere Aufmerksamkeit schenken, Mitarbeiterteams homogener zusammenstellen, gewichtete Vergleiche anstellen, Verträge abstufen, Anforderungen besser argumentieren </a:t>
            </a:r>
            <a:r>
              <a:rPr lang="de-DE" sz="900" dirty="0" smtClean="0"/>
              <a:t>...</a:t>
            </a:r>
          </a:p>
          <a:p>
            <a:pPr>
              <a:spcBef>
                <a:spcPts val="500"/>
              </a:spcBef>
            </a:pPr>
            <a:endParaRPr lang="de-DE" sz="900" dirty="0"/>
          </a:p>
          <a:p>
            <a:pPr>
              <a:spcBef>
                <a:spcPts val="500"/>
              </a:spcBef>
            </a:pPr>
            <a:endParaRPr lang="de-DE" sz="900" dirty="0" smtClean="0"/>
          </a:p>
          <a:p>
            <a:pPr>
              <a:spcBef>
                <a:spcPts val="600"/>
              </a:spcBef>
            </a:pPr>
            <a:r>
              <a:rPr lang="de-DE" sz="900" dirty="0" smtClean="0"/>
              <a:t> </a:t>
            </a:r>
          </a:p>
          <a:p>
            <a:pPr>
              <a:spcBef>
                <a:spcPts val="600"/>
              </a:spcBef>
            </a:pPr>
            <a:endParaRPr lang="de-DE" sz="900" dirty="0"/>
          </a:p>
          <a:p>
            <a:pPr>
              <a:spcBef>
                <a:spcPts val="600"/>
              </a:spcBef>
            </a:pPr>
            <a:endParaRPr lang="de-DE" sz="900" dirty="0"/>
          </a:p>
          <a:p>
            <a:endParaRPr lang="de-DE" sz="900" dirty="0"/>
          </a:p>
          <a:p>
            <a:endParaRPr lang="de-DE" sz="900" dirty="0"/>
          </a:p>
          <a:p>
            <a:endParaRPr lang="de-DE" sz="900" dirty="0"/>
          </a:p>
          <a:p>
            <a:endParaRPr lang="de-DE" sz="900" dirty="0"/>
          </a:p>
          <a:p>
            <a:endParaRPr lang="de-DE" sz="900" dirty="0"/>
          </a:p>
          <a:p>
            <a:endParaRPr lang="de-DE" sz="900" dirty="0"/>
          </a:p>
          <a:p>
            <a:endParaRPr lang="de-DE" sz="900" dirty="0"/>
          </a:p>
          <a:p>
            <a:endParaRPr lang="de-DE" sz="900" dirty="0"/>
          </a:p>
          <a:p>
            <a:endParaRPr lang="de-DE" sz="900" dirty="0"/>
          </a:p>
          <a:p>
            <a:endParaRPr lang="de-DE" sz="900" dirty="0"/>
          </a:p>
          <a:p>
            <a:endParaRPr lang="de-DE" sz="900" dirty="0"/>
          </a:p>
          <a:p>
            <a:endParaRPr lang="de-DE" sz="900" dirty="0"/>
          </a:p>
          <a:p>
            <a:endParaRPr lang="de-DE" sz="900" dirty="0"/>
          </a:p>
          <a:p>
            <a:endParaRPr lang="de-DE" sz="900" dirty="0" smtClean="0"/>
          </a:p>
          <a:p>
            <a:pPr>
              <a:spcBef>
                <a:spcPts val="0"/>
              </a:spcBef>
            </a:pPr>
            <a:endParaRPr lang="de-DE" sz="900" dirty="0" smtClean="0"/>
          </a:p>
          <a:p>
            <a:pPr>
              <a:spcBef>
                <a:spcPts val="300"/>
              </a:spcBef>
            </a:pPr>
            <a:r>
              <a:rPr lang="de-DE" sz="900" dirty="0" smtClean="0"/>
              <a:t>Keinesfalls </a:t>
            </a:r>
            <a:r>
              <a:rPr lang="de-DE" sz="900" dirty="0"/>
              <a:t>soll dieser Beitrag in die Diskussion von </a:t>
            </a:r>
            <a:r>
              <a:rPr lang="de-DE" sz="900" dirty="0" smtClean="0"/>
              <a:t>Schwierigkeitsklassen (alte </a:t>
            </a:r>
            <a:r>
              <a:rPr lang="de-DE" sz="900" dirty="0" err="1" smtClean="0"/>
              <a:t>HO‘s</a:t>
            </a:r>
            <a:r>
              <a:rPr lang="de-DE" sz="900" dirty="0" smtClean="0"/>
              <a:t>) oder Bewertungspunkte eingreifen</a:t>
            </a:r>
            <a:r>
              <a:rPr lang="de-DE" sz="900" dirty="0"/>
              <a:t>, Projektklassen sind als </a:t>
            </a:r>
            <a:r>
              <a:rPr lang="de-DE" sz="900" dirty="0" smtClean="0"/>
              <a:t>Einteilungsschema für die Aufbauorganisation gedacht</a:t>
            </a:r>
            <a:r>
              <a:rPr lang="de-DE" sz="900" dirty="0"/>
              <a:t>, mit denen Projekte schon zum Start mit „richtig“ </a:t>
            </a:r>
            <a:r>
              <a:rPr lang="de-DE" sz="900" dirty="0" smtClean="0"/>
              <a:t>skalierten Verträgen und </a:t>
            </a:r>
            <a:r>
              <a:rPr lang="de-DE" sz="900" dirty="0"/>
              <a:t>passenden Kapazitäten aufgesetzt werden könnten</a:t>
            </a:r>
            <a:r>
              <a:rPr lang="de-DE" sz="900" dirty="0" smtClean="0"/>
              <a:t>.</a:t>
            </a:r>
          </a:p>
        </p:txBody>
      </p:sp>
      <p:sp>
        <p:nvSpPr>
          <p:cNvPr id="51" name="Rechteck 50"/>
          <p:cNvSpPr/>
          <p:nvPr/>
        </p:nvSpPr>
        <p:spPr>
          <a:xfrm>
            <a:off x="450020" y="7102959"/>
            <a:ext cx="3744155" cy="458304"/>
          </a:xfrm>
          <a:prstGeom prst="rect">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3" name="Textfeld 2"/>
          <p:cNvSpPr txBox="1"/>
          <p:nvPr/>
        </p:nvSpPr>
        <p:spPr>
          <a:xfrm>
            <a:off x="594040" y="6949071"/>
            <a:ext cx="3672510" cy="307777"/>
          </a:xfrm>
          <a:prstGeom prst="rect">
            <a:avLst/>
          </a:prstGeom>
          <a:noFill/>
        </p:spPr>
        <p:txBody>
          <a:bodyPr wrap="square" rtlCol="0">
            <a:spAutoFit/>
          </a:bodyPr>
          <a:lstStyle/>
          <a:p>
            <a:r>
              <a:rPr lang="de-DE" sz="1400" b="1" dirty="0" smtClean="0"/>
              <a:t>Projektklassen [PKL]</a:t>
            </a:r>
            <a:endParaRPr lang="de-DE" sz="1400" b="1" dirty="0"/>
          </a:p>
        </p:txBody>
      </p:sp>
      <p:grpSp>
        <p:nvGrpSpPr>
          <p:cNvPr id="80" name="Gruppieren 79"/>
          <p:cNvGrpSpPr/>
          <p:nvPr/>
        </p:nvGrpSpPr>
        <p:grpSpPr>
          <a:xfrm>
            <a:off x="4570832" y="3708697"/>
            <a:ext cx="5796020" cy="2916000"/>
            <a:chOff x="4591380" y="3564601"/>
            <a:chExt cx="5796020" cy="2916000"/>
          </a:xfrm>
        </p:grpSpPr>
        <p:sp>
          <p:nvSpPr>
            <p:cNvPr id="6" name="Rechteck 5"/>
            <p:cNvSpPr/>
            <p:nvPr/>
          </p:nvSpPr>
          <p:spPr>
            <a:xfrm>
              <a:off x="4591380" y="3564601"/>
              <a:ext cx="5652000" cy="2916000"/>
            </a:xfrm>
            <a:prstGeom prst="rect">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dirty="0"/>
            </a:p>
          </p:txBody>
        </p:sp>
        <p:grpSp>
          <p:nvGrpSpPr>
            <p:cNvPr id="5" name="Gruppieren 4"/>
            <p:cNvGrpSpPr/>
            <p:nvPr/>
          </p:nvGrpSpPr>
          <p:grpSpPr>
            <a:xfrm>
              <a:off x="4626760" y="3564601"/>
              <a:ext cx="5760640" cy="2736304"/>
              <a:chOff x="4482580" y="3708621"/>
              <a:chExt cx="5760640" cy="2736304"/>
            </a:xfrm>
          </p:grpSpPr>
          <p:cxnSp>
            <p:nvCxnSpPr>
              <p:cNvPr id="7" name="Gerade Verbindung 6"/>
              <p:cNvCxnSpPr/>
              <p:nvPr/>
            </p:nvCxnSpPr>
            <p:spPr>
              <a:xfrm>
                <a:off x="5130652" y="5228801"/>
                <a:ext cx="259200" cy="0"/>
              </a:xfrm>
              <a:prstGeom prst="line">
                <a:avLst/>
              </a:prstGeom>
              <a:ln w="6350">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8" name="Gerade Verbindung 7"/>
              <p:cNvCxnSpPr/>
              <p:nvPr/>
            </p:nvCxnSpPr>
            <p:spPr>
              <a:xfrm>
                <a:off x="4850303" y="4428701"/>
                <a:ext cx="540000" cy="0"/>
              </a:xfrm>
              <a:prstGeom prst="line">
                <a:avLst/>
              </a:prstGeom>
              <a:ln w="6350">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9" name="Rechteck 8"/>
              <p:cNvSpPr/>
              <p:nvPr/>
            </p:nvSpPr>
            <p:spPr>
              <a:xfrm>
                <a:off x="4482580" y="3708621"/>
                <a:ext cx="5760640" cy="273630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a:p>
            </p:txBody>
          </p:sp>
          <p:sp>
            <p:nvSpPr>
              <p:cNvPr id="10" name="Rechtwinkliges Dreieck 9"/>
              <p:cNvSpPr/>
              <p:nvPr/>
            </p:nvSpPr>
            <p:spPr>
              <a:xfrm flipH="1">
                <a:off x="4554588" y="4007701"/>
                <a:ext cx="5328592" cy="2221200"/>
              </a:xfrm>
              <a:prstGeom prst="rtTriangle">
                <a:avLst/>
              </a:prstGeom>
              <a:solidFill>
                <a:srgbClr val="078F3C"/>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1" name="Rechtwinkliges Dreieck 10"/>
              <p:cNvSpPr/>
              <p:nvPr/>
            </p:nvSpPr>
            <p:spPr>
              <a:xfrm flipH="1">
                <a:off x="4554588" y="4428701"/>
                <a:ext cx="4320000" cy="1800000"/>
              </a:xfrm>
              <a:prstGeom prst="rtTriangle">
                <a:avLst/>
              </a:prstGeom>
              <a:solidFill>
                <a:srgbClr val="46A059"/>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2" name="Rechtwinkliges Dreieck 11"/>
              <p:cNvSpPr/>
              <p:nvPr/>
            </p:nvSpPr>
            <p:spPr>
              <a:xfrm flipH="1">
                <a:off x="4554588" y="4788741"/>
                <a:ext cx="3456000" cy="1440000"/>
              </a:xfrm>
              <a:prstGeom prst="rtTriangle">
                <a:avLst/>
              </a:prstGeom>
              <a:solidFill>
                <a:srgbClr val="75B66C"/>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3" name="Rechtwinkliges Dreieck 12"/>
              <p:cNvSpPr/>
              <p:nvPr/>
            </p:nvSpPr>
            <p:spPr>
              <a:xfrm flipH="1">
                <a:off x="4554588" y="5144017"/>
                <a:ext cx="2592000" cy="1084763"/>
              </a:xfrm>
              <a:custGeom>
                <a:avLst/>
                <a:gdLst>
                  <a:gd name="connsiteX0" fmla="*/ 0 w 2592000"/>
                  <a:gd name="connsiteY0" fmla="*/ 1080000 h 1080000"/>
                  <a:gd name="connsiteX1" fmla="*/ 0 w 2592000"/>
                  <a:gd name="connsiteY1" fmla="*/ 0 h 1080000"/>
                  <a:gd name="connsiteX2" fmla="*/ 2592000 w 2592000"/>
                  <a:gd name="connsiteY2" fmla="*/ 1080000 h 1080000"/>
                  <a:gd name="connsiteX3" fmla="*/ 0 w 2592000"/>
                  <a:gd name="connsiteY3" fmla="*/ 1080000 h 1080000"/>
                  <a:gd name="connsiteX0" fmla="*/ 0 w 2592000"/>
                  <a:gd name="connsiteY0" fmla="*/ 1084763 h 1084763"/>
                  <a:gd name="connsiteX1" fmla="*/ 0 w 2592000"/>
                  <a:gd name="connsiteY1" fmla="*/ 0 h 1084763"/>
                  <a:gd name="connsiteX2" fmla="*/ 2592000 w 2592000"/>
                  <a:gd name="connsiteY2" fmla="*/ 1084763 h 1084763"/>
                  <a:gd name="connsiteX3" fmla="*/ 0 w 2592000"/>
                  <a:gd name="connsiteY3" fmla="*/ 1084763 h 1084763"/>
                </a:gdLst>
                <a:ahLst/>
                <a:cxnLst>
                  <a:cxn ang="0">
                    <a:pos x="connsiteX0" y="connsiteY0"/>
                  </a:cxn>
                  <a:cxn ang="0">
                    <a:pos x="connsiteX1" y="connsiteY1"/>
                  </a:cxn>
                  <a:cxn ang="0">
                    <a:pos x="connsiteX2" y="connsiteY2"/>
                  </a:cxn>
                  <a:cxn ang="0">
                    <a:pos x="connsiteX3" y="connsiteY3"/>
                  </a:cxn>
                </a:cxnLst>
                <a:rect l="l" t="t" r="r" b="b"/>
                <a:pathLst>
                  <a:path w="2592000" h="1084763">
                    <a:moveTo>
                      <a:pt x="0" y="1084763"/>
                    </a:moveTo>
                    <a:lnTo>
                      <a:pt x="0" y="0"/>
                    </a:lnTo>
                    <a:lnTo>
                      <a:pt x="2592000" y="1084763"/>
                    </a:lnTo>
                    <a:lnTo>
                      <a:pt x="0" y="1084763"/>
                    </a:lnTo>
                    <a:close/>
                  </a:path>
                </a:pathLst>
              </a:custGeom>
              <a:solidFill>
                <a:srgbClr val="91C48A"/>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4" name="Rechtwinkliges Dreieck 13"/>
              <p:cNvSpPr/>
              <p:nvPr/>
            </p:nvSpPr>
            <p:spPr>
              <a:xfrm flipH="1">
                <a:off x="4554684" y="5508901"/>
                <a:ext cx="1728000" cy="720000"/>
              </a:xfrm>
              <a:prstGeom prst="rtTriangle">
                <a:avLst/>
              </a:prstGeom>
              <a:solidFill>
                <a:srgbClr val="A5DBA5"/>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5" name="Rechtwinkliges Dreieck 14"/>
              <p:cNvSpPr/>
              <p:nvPr/>
            </p:nvSpPr>
            <p:spPr>
              <a:xfrm flipH="1">
                <a:off x="4554588" y="5868861"/>
                <a:ext cx="864000" cy="360040"/>
              </a:xfrm>
              <a:prstGeom prst="rtTriangle">
                <a:avLst/>
              </a:prstGeom>
              <a:solidFill>
                <a:srgbClr val="C7E9C7"/>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16" name="Gerade Verbindung mit Pfeil 15"/>
              <p:cNvCxnSpPr>
                <a:stCxn id="15" idx="4"/>
              </p:cNvCxnSpPr>
              <p:nvPr/>
            </p:nvCxnSpPr>
            <p:spPr>
              <a:xfrm>
                <a:off x="4554588" y="6228901"/>
                <a:ext cx="5544616" cy="0"/>
              </a:xfrm>
              <a:prstGeom prst="straightConnector1">
                <a:avLst/>
              </a:prstGeom>
              <a:ln w="31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7" name="Gerade Verbindung mit Pfeil 16"/>
              <p:cNvCxnSpPr>
                <a:stCxn id="15" idx="4"/>
              </p:cNvCxnSpPr>
              <p:nvPr/>
            </p:nvCxnSpPr>
            <p:spPr>
              <a:xfrm flipV="1">
                <a:off x="4554588" y="5156101"/>
                <a:ext cx="2556000" cy="1072800"/>
              </a:xfrm>
              <a:prstGeom prst="straightConnector1">
                <a:avLst/>
              </a:prstGeom>
              <a:ln w="3175">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8" name="Gerade Verbindung 17"/>
              <p:cNvCxnSpPr/>
              <p:nvPr/>
            </p:nvCxnSpPr>
            <p:spPr>
              <a:xfrm flipV="1">
                <a:off x="8875068" y="5292797"/>
                <a:ext cx="0" cy="935896"/>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
            <p:nvSpPr>
              <p:cNvPr id="19" name="Textfeld 18"/>
              <p:cNvSpPr txBox="1"/>
              <p:nvPr/>
            </p:nvSpPr>
            <p:spPr>
              <a:xfrm>
                <a:off x="5346676" y="6236716"/>
                <a:ext cx="144016" cy="188119"/>
              </a:xfrm>
              <a:prstGeom prst="rect">
                <a:avLst/>
              </a:prstGeom>
              <a:noFill/>
            </p:spPr>
            <p:txBody>
              <a:bodyPr wrap="square" lIns="36000" tIns="36000" rIns="36000" bIns="36000" rtlCol="0">
                <a:spAutoFit/>
              </a:bodyPr>
              <a:lstStyle/>
              <a:p>
                <a:r>
                  <a:rPr lang="de-DE" sz="750" b="1" dirty="0" smtClean="0">
                    <a:latin typeface="Arial" pitchFamily="34" charset="0"/>
                    <a:cs typeface="Arial" pitchFamily="34" charset="0"/>
                  </a:rPr>
                  <a:t>1</a:t>
                </a:r>
                <a:endParaRPr lang="de-DE" sz="750" b="1" dirty="0">
                  <a:latin typeface="Arial" pitchFamily="34" charset="0"/>
                  <a:cs typeface="Arial" pitchFamily="34" charset="0"/>
                </a:endParaRPr>
              </a:p>
            </p:txBody>
          </p:sp>
          <p:sp>
            <p:nvSpPr>
              <p:cNvPr id="20" name="Textfeld 19"/>
              <p:cNvSpPr txBox="1"/>
              <p:nvPr/>
            </p:nvSpPr>
            <p:spPr>
              <a:xfrm>
                <a:off x="6226402" y="6236716"/>
                <a:ext cx="144016" cy="188119"/>
              </a:xfrm>
              <a:prstGeom prst="rect">
                <a:avLst/>
              </a:prstGeom>
              <a:noFill/>
            </p:spPr>
            <p:txBody>
              <a:bodyPr wrap="square" lIns="36000" tIns="36000" rIns="36000" bIns="36000" rtlCol="0">
                <a:spAutoFit/>
              </a:bodyPr>
              <a:lstStyle/>
              <a:p>
                <a:r>
                  <a:rPr lang="de-DE" sz="750" b="1" dirty="0">
                    <a:latin typeface="Arial" pitchFamily="34" charset="0"/>
                    <a:cs typeface="Arial" pitchFamily="34" charset="0"/>
                  </a:rPr>
                  <a:t>2</a:t>
                </a:r>
              </a:p>
            </p:txBody>
          </p:sp>
          <p:sp>
            <p:nvSpPr>
              <p:cNvPr id="21" name="Textfeld 20"/>
              <p:cNvSpPr txBox="1"/>
              <p:nvPr/>
            </p:nvSpPr>
            <p:spPr>
              <a:xfrm>
                <a:off x="7090498" y="6236716"/>
                <a:ext cx="144016" cy="188119"/>
              </a:xfrm>
              <a:prstGeom prst="rect">
                <a:avLst/>
              </a:prstGeom>
              <a:noFill/>
            </p:spPr>
            <p:txBody>
              <a:bodyPr wrap="square" lIns="36000" tIns="36000" rIns="36000" bIns="36000" rtlCol="0">
                <a:spAutoFit/>
              </a:bodyPr>
              <a:lstStyle/>
              <a:p>
                <a:r>
                  <a:rPr lang="de-DE" sz="750" b="1" dirty="0" smtClean="0">
                    <a:latin typeface="Arial" pitchFamily="34" charset="0"/>
                    <a:cs typeface="Arial" pitchFamily="34" charset="0"/>
                  </a:rPr>
                  <a:t>3</a:t>
                </a:r>
                <a:endParaRPr lang="de-DE" sz="750" b="1" dirty="0">
                  <a:latin typeface="Arial" pitchFamily="34" charset="0"/>
                  <a:cs typeface="Arial" pitchFamily="34" charset="0"/>
                </a:endParaRPr>
              </a:p>
            </p:txBody>
          </p:sp>
          <p:sp>
            <p:nvSpPr>
              <p:cNvPr id="22" name="Textfeld 21"/>
              <p:cNvSpPr txBox="1"/>
              <p:nvPr/>
            </p:nvSpPr>
            <p:spPr>
              <a:xfrm>
                <a:off x="7954594" y="6236716"/>
                <a:ext cx="144016" cy="188119"/>
              </a:xfrm>
              <a:prstGeom prst="rect">
                <a:avLst/>
              </a:prstGeom>
              <a:noFill/>
            </p:spPr>
            <p:txBody>
              <a:bodyPr wrap="square" lIns="36000" tIns="36000" rIns="36000" bIns="36000" rtlCol="0">
                <a:spAutoFit/>
              </a:bodyPr>
              <a:lstStyle/>
              <a:p>
                <a:r>
                  <a:rPr lang="de-DE" sz="750" b="1" dirty="0" smtClean="0">
                    <a:latin typeface="Arial" pitchFamily="34" charset="0"/>
                    <a:cs typeface="Arial" pitchFamily="34" charset="0"/>
                  </a:rPr>
                  <a:t>4</a:t>
                </a:r>
                <a:endParaRPr lang="de-DE" sz="750" b="1" dirty="0">
                  <a:latin typeface="Arial" pitchFamily="34" charset="0"/>
                  <a:cs typeface="Arial" pitchFamily="34" charset="0"/>
                </a:endParaRPr>
              </a:p>
            </p:txBody>
          </p:sp>
          <p:sp>
            <p:nvSpPr>
              <p:cNvPr id="23" name="Textfeld 22"/>
              <p:cNvSpPr txBox="1"/>
              <p:nvPr/>
            </p:nvSpPr>
            <p:spPr>
              <a:xfrm>
                <a:off x="8810875" y="6236716"/>
                <a:ext cx="144016" cy="188119"/>
              </a:xfrm>
              <a:prstGeom prst="rect">
                <a:avLst/>
              </a:prstGeom>
              <a:noFill/>
            </p:spPr>
            <p:txBody>
              <a:bodyPr wrap="square" lIns="36000" tIns="36000" rIns="36000" bIns="36000" rtlCol="0">
                <a:spAutoFit/>
              </a:bodyPr>
              <a:lstStyle/>
              <a:p>
                <a:r>
                  <a:rPr lang="de-DE" sz="750" b="1" dirty="0" smtClean="0">
                    <a:latin typeface="Arial" pitchFamily="34" charset="0"/>
                    <a:cs typeface="Arial" pitchFamily="34" charset="0"/>
                  </a:rPr>
                  <a:t>5</a:t>
                </a:r>
                <a:endParaRPr lang="de-DE" sz="750" b="1" dirty="0">
                  <a:latin typeface="Arial" pitchFamily="34" charset="0"/>
                  <a:cs typeface="Arial" pitchFamily="34" charset="0"/>
                </a:endParaRPr>
              </a:p>
            </p:txBody>
          </p:sp>
          <p:sp>
            <p:nvSpPr>
              <p:cNvPr id="24" name="Welle 23"/>
              <p:cNvSpPr/>
              <p:nvPr/>
            </p:nvSpPr>
            <p:spPr>
              <a:xfrm flipH="1">
                <a:off x="7146876" y="4140669"/>
                <a:ext cx="936104" cy="375670"/>
              </a:xfrm>
              <a:prstGeom prst="wave">
                <a:avLst>
                  <a:gd name="adj1" fmla="val 9119"/>
                  <a:gd name="adj2" fmla="val 0"/>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5" name="Welle 24"/>
              <p:cNvSpPr/>
              <p:nvPr/>
            </p:nvSpPr>
            <p:spPr>
              <a:xfrm flipH="1">
                <a:off x="8875068" y="4125039"/>
                <a:ext cx="936104" cy="375670"/>
              </a:xfrm>
              <a:prstGeom prst="wave">
                <a:avLst>
                  <a:gd name="adj1" fmla="val 10387"/>
                  <a:gd name="adj2" fmla="val 0"/>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6" name="Textfeld 25"/>
              <p:cNvSpPr txBox="1"/>
              <p:nvPr/>
            </p:nvSpPr>
            <p:spPr>
              <a:xfrm>
                <a:off x="8898513" y="4222745"/>
                <a:ext cx="864096" cy="230832"/>
              </a:xfrm>
              <a:prstGeom prst="rect">
                <a:avLst/>
              </a:prstGeom>
              <a:noFill/>
            </p:spPr>
            <p:txBody>
              <a:bodyPr wrap="square" lIns="0" tIns="0" rIns="0" bIns="0" rtlCol="0">
                <a:spAutoFit/>
              </a:bodyPr>
              <a:lstStyle/>
              <a:p>
                <a:r>
                  <a:rPr lang="de-DE" sz="750" b="1" dirty="0" smtClean="0">
                    <a:latin typeface="Arial" pitchFamily="34" charset="0"/>
                    <a:cs typeface="Arial" pitchFamily="34" charset="0"/>
                  </a:rPr>
                  <a:t>konkretisierte</a:t>
                </a:r>
                <a:br>
                  <a:rPr lang="de-DE" sz="750" b="1" dirty="0" smtClean="0">
                    <a:latin typeface="Arial" pitchFamily="34" charset="0"/>
                    <a:cs typeface="Arial" pitchFamily="34" charset="0"/>
                  </a:rPr>
                </a:br>
                <a:r>
                  <a:rPr lang="de-DE" sz="750" b="1" dirty="0" smtClean="0">
                    <a:latin typeface="Arial" pitchFamily="34" charset="0"/>
                    <a:cs typeface="Arial" pitchFamily="34" charset="0"/>
                  </a:rPr>
                  <a:t>Verträge</a:t>
                </a:r>
                <a:endParaRPr lang="de-DE" sz="750" b="1" dirty="0">
                  <a:latin typeface="Arial" pitchFamily="34" charset="0"/>
                  <a:cs typeface="Arial" pitchFamily="34" charset="0"/>
                </a:endParaRPr>
              </a:p>
            </p:txBody>
          </p:sp>
          <p:sp>
            <p:nvSpPr>
              <p:cNvPr id="27" name="Welle 26"/>
              <p:cNvSpPr/>
              <p:nvPr/>
            </p:nvSpPr>
            <p:spPr>
              <a:xfrm flipH="1">
                <a:off x="8875068" y="4917127"/>
                <a:ext cx="936104" cy="375670"/>
              </a:xfrm>
              <a:prstGeom prst="wave">
                <a:avLst>
                  <a:gd name="adj1" fmla="val 7429"/>
                  <a:gd name="adj2" fmla="val 0"/>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8" name="Textfeld 27"/>
              <p:cNvSpPr txBox="1"/>
              <p:nvPr/>
            </p:nvSpPr>
            <p:spPr>
              <a:xfrm>
                <a:off x="8898513" y="4997016"/>
                <a:ext cx="912659" cy="230832"/>
              </a:xfrm>
              <a:prstGeom prst="rect">
                <a:avLst/>
              </a:prstGeom>
              <a:noFill/>
            </p:spPr>
            <p:txBody>
              <a:bodyPr wrap="square" lIns="0" tIns="0" rIns="0" bIns="0" rtlCol="0">
                <a:spAutoFit/>
              </a:bodyPr>
              <a:lstStyle/>
              <a:p>
                <a:r>
                  <a:rPr lang="de-DE" sz="750" b="1" dirty="0">
                    <a:latin typeface="Arial" pitchFamily="34" charset="0"/>
                    <a:cs typeface="Arial" pitchFamily="34" charset="0"/>
                  </a:rPr>
                  <a:t>k</a:t>
                </a:r>
                <a:r>
                  <a:rPr lang="de-DE" sz="750" b="1" dirty="0" smtClean="0">
                    <a:latin typeface="Arial" pitchFamily="34" charset="0"/>
                    <a:cs typeface="Arial" pitchFamily="34" charset="0"/>
                  </a:rPr>
                  <a:t>onkretisierte und präzisierte Verträge</a:t>
                </a:r>
                <a:endParaRPr lang="de-DE" sz="750" b="1" dirty="0">
                  <a:latin typeface="Arial" pitchFamily="34" charset="0"/>
                  <a:cs typeface="Arial" pitchFamily="34" charset="0"/>
                </a:endParaRPr>
              </a:p>
            </p:txBody>
          </p:sp>
          <p:sp>
            <p:nvSpPr>
              <p:cNvPr id="29" name="Textfeld 28"/>
              <p:cNvSpPr txBox="1"/>
              <p:nvPr/>
            </p:nvSpPr>
            <p:spPr>
              <a:xfrm>
                <a:off x="7171994" y="4222165"/>
                <a:ext cx="910986" cy="230832"/>
              </a:xfrm>
              <a:prstGeom prst="rect">
                <a:avLst/>
              </a:prstGeom>
              <a:noFill/>
            </p:spPr>
            <p:txBody>
              <a:bodyPr wrap="square" lIns="0" tIns="0" rIns="0" bIns="0" rtlCol="0">
                <a:spAutoFit/>
              </a:bodyPr>
              <a:lstStyle/>
              <a:p>
                <a:r>
                  <a:rPr lang="de-DE" sz="750" b="1" dirty="0" smtClean="0">
                    <a:latin typeface="Arial" pitchFamily="34" charset="0"/>
                    <a:cs typeface="Arial" pitchFamily="34" charset="0"/>
                  </a:rPr>
                  <a:t>Verträge auf Ebene der Leistungsbilder</a:t>
                </a:r>
                <a:endParaRPr lang="de-DE" sz="750" b="1" dirty="0">
                  <a:latin typeface="Arial" pitchFamily="34" charset="0"/>
                  <a:cs typeface="Arial" pitchFamily="34" charset="0"/>
                </a:endParaRPr>
              </a:p>
            </p:txBody>
          </p:sp>
          <p:sp>
            <p:nvSpPr>
              <p:cNvPr id="30" name="Textfeld 29"/>
              <p:cNvSpPr txBox="1"/>
              <p:nvPr/>
            </p:nvSpPr>
            <p:spPr>
              <a:xfrm>
                <a:off x="4585584" y="3842765"/>
                <a:ext cx="401052" cy="153888"/>
              </a:xfrm>
              <a:prstGeom prst="rect">
                <a:avLst/>
              </a:prstGeom>
              <a:noFill/>
            </p:spPr>
            <p:txBody>
              <a:bodyPr wrap="square" lIns="0" tIns="0" rIns="0" bIns="0" rtlCol="0">
                <a:spAutoFit/>
              </a:bodyPr>
              <a:lstStyle/>
              <a:p>
                <a:r>
                  <a:rPr lang="de-DE" sz="1000" b="1" dirty="0" smtClean="0">
                    <a:latin typeface="Arial" pitchFamily="34" charset="0"/>
                    <a:cs typeface="Arial" pitchFamily="34" charset="0"/>
                  </a:rPr>
                  <a:t>PKL</a:t>
                </a:r>
                <a:endParaRPr lang="de-DE" sz="1000" b="1" dirty="0">
                  <a:latin typeface="Arial" pitchFamily="34" charset="0"/>
                  <a:cs typeface="Arial" pitchFamily="34" charset="0"/>
                </a:endParaRPr>
              </a:p>
            </p:txBody>
          </p:sp>
          <p:sp>
            <p:nvSpPr>
              <p:cNvPr id="31" name="Ellipse 30"/>
              <p:cNvSpPr/>
              <p:nvPr/>
            </p:nvSpPr>
            <p:spPr>
              <a:xfrm>
                <a:off x="5309140" y="3780629"/>
                <a:ext cx="216024" cy="216024"/>
              </a:xfrm>
              <a:prstGeom prst="ellipse">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400" b="1" dirty="0" smtClean="0">
                    <a:solidFill>
                      <a:schemeClr val="tx1"/>
                    </a:solidFill>
                    <a:latin typeface="Arial" panose="020B0604020202020204" pitchFamily="34" charset="0"/>
                    <a:cs typeface="Arial" panose="020B0604020202020204" pitchFamily="34" charset="0"/>
                  </a:rPr>
                  <a:t>1</a:t>
                </a:r>
                <a:endParaRPr lang="de-AT" sz="1400" b="1" dirty="0">
                  <a:solidFill>
                    <a:schemeClr val="tx1"/>
                  </a:solidFill>
                  <a:latin typeface="Arial" panose="020B0604020202020204" pitchFamily="34" charset="0"/>
                  <a:cs typeface="Arial" panose="020B0604020202020204" pitchFamily="34" charset="0"/>
                </a:endParaRPr>
              </a:p>
            </p:txBody>
          </p:sp>
          <p:sp>
            <p:nvSpPr>
              <p:cNvPr id="32" name="Ellipse 31"/>
              <p:cNvSpPr/>
              <p:nvPr/>
            </p:nvSpPr>
            <p:spPr>
              <a:xfrm>
                <a:off x="6172105" y="3780629"/>
                <a:ext cx="216024" cy="216024"/>
              </a:xfrm>
              <a:prstGeom prst="ellipse">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400" b="1" dirty="0">
                    <a:solidFill>
                      <a:schemeClr val="tx1"/>
                    </a:solidFill>
                    <a:latin typeface="Arial" panose="020B0604020202020204" pitchFamily="34" charset="0"/>
                    <a:cs typeface="Arial" panose="020B0604020202020204" pitchFamily="34" charset="0"/>
                  </a:rPr>
                  <a:t>2</a:t>
                </a:r>
                <a:endParaRPr lang="de-AT" sz="1400" b="1" dirty="0">
                  <a:solidFill>
                    <a:schemeClr val="tx1"/>
                  </a:solidFill>
                  <a:latin typeface="Arial" panose="020B0604020202020204" pitchFamily="34" charset="0"/>
                  <a:cs typeface="Arial" panose="020B0604020202020204" pitchFamily="34" charset="0"/>
                </a:endParaRPr>
              </a:p>
            </p:txBody>
          </p:sp>
          <p:sp>
            <p:nvSpPr>
              <p:cNvPr id="33" name="Ellipse 32"/>
              <p:cNvSpPr/>
              <p:nvPr/>
            </p:nvSpPr>
            <p:spPr>
              <a:xfrm>
                <a:off x="7036534" y="3780629"/>
                <a:ext cx="216024" cy="216024"/>
              </a:xfrm>
              <a:prstGeom prst="ellipse">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400" b="1" dirty="0" smtClean="0">
                    <a:solidFill>
                      <a:schemeClr val="tx1"/>
                    </a:solidFill>
                    <a:latin typeface="Arial" panose="020B0604020202020204" pitchFamily="34" charset="0"/>
                    <a:cs typeface="Arial" panose="020B0604020202020204" pitchFamily="34" charset="0"/>
                  </a:rPr>
                  <a:t>3</a:t>
                </a:r>
                <a:endParaRPr lang="de-AT" sz="1400" b="1" dirty="0">
                  <a:solidFill>
                    <a:schemeClr val="tx1"/>
                  </a:solidFill>
                  <a:latin typeface="Arial" panose="020B0604020202020204" pitchFamily="34" charset="0"/>
                  <a:cs typeface="Arial" panose="020B0604020202020204" pitchFamily="34" charset="0"/>
                </a:endParaRPr>
              </a:p>
            </p:txBody>
          </p:sp>
          <p:sp>
            <p:nvSpPr>
              <p:cNvPr id="34" name="Ellipse 33"/>
              <p:cNvSpPr/>
              <p:nvPr/>
            </p:nvSpPr>
            <p:spPr>
              <a:xfrm>
                <a:off x="7900297" y="3780629"/>
                <a:ext cx="216024" cy="216024"/>
              </a:xfrm>
              <a:prstGeom prst="ellipse">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400" b="1" dirty="0" smtClean="0">
                    <a:solidFill>
                      <a:schemeClr val="tx1"/>
                    </a:solidFill>
                    <a:latin typeface="Arial" panose="020B0604020202020204" pitchFamily="34" charset="0"/>
                    <a:cs typeface="Arial" panose="020B0604020202020204" pitchFamily="34" charset="0"/>
                  </a:rPr>
                  <a:t>4</a:t>
                </a:r>
                <a:endParaRPr lang="de-AT" sz="1400" b="1" dirty="0">
                  <a:solidFill>
                    <a:schemeClr val="tx1"/>
                  </a:solidFill>
                  <a:latin typeface="Arial" panose="020B0604020202020204" pitchFamily="34" charset="0"/>
                  <a:cs typeface="Arial" panose="020B0604020202020204" pitchFamily="34" charset="0"/>
                </a:endParaRPr>
              </a:p>
            </p:txBody>
          </p:sp>
          <p:sp>
            <p:nvSpPr>
              <p:cNvPr id="35" name="Ellipse 34"/>
              <p:cNvSpPr/>
              <p:nvPr/>
            </p:nvSpPr>
            <p:spPr>
              <a:xfrm>
                <a:off x="8766811" y="3803876"/>
                <a:ext cx="216024" cy="216024"/>
              </a:xfrm>
              <a:prstGeom prst="ellipse">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400" b="1" dirty="0" smtClean="0">
                    <a:solidFill>
                      <a:schemeClr val="tx1"/>
                    </a:solidFill>
                    <a:latin typeface="Arial" panose="020B0604020202020204" pitchFamily="34" charset="0"/>
                    <a:cs typeface="Arial" panose="020B0604020202020204" pitchFamily="34" charset="0"/>
                  </a:rPr>
                  <a:t>5</a:t>
                </a:r>
                <a:endParaRPr lang="de-AT" sz="1400" b="1" dirty="0">
                  <a:solidFill>
                    <a:schemeClr val="tx1"/>
                  </a:solidFill>
                  <a:latin typeface="Arial" panose="020B0604020202020204" pitchFamily="34" charset="0"/>
                  <a:cs typeface="Arial" panose="020B0604020202020204" pitchFamily="34" charset="0"/>
                </a:endParaRPr>
              </a:p>
            </p:txBody>
          </p:sp>
          <p:sp>
            <p:nvSpPr>
              <p:cNvPr id="36" name="Freeform 7"/>
              <p:cNvSpPr>
                <a:spLocks/>
              </p:cNvSpPr>
              <p:nvPr/>
            </p:nvSpPr>
            <p:spPr bwMode="auto">
              <a:xfrm rot="5400000">
                <a:off x="8779588" y="5075058"/>
                <a:ext cx="2235690" cy="72000"/>
              </a:xfrm>
              <a:custGeom>
                <a:avLst/>
                <a:gdLst>
                  <a:gd name="T0" fmla="*/ 4533247 w 7092"/>
                  <a:gd name="T1" fmla="*/ 72911 h 262"/>
                  <a:gd name="T2" fmla="*/ 4535805 w 7092"/>
                  <a:gd name="T3" fmla="*/ 274233 h 262"/>
                  <a:gd name="T4" fmla="*/ 1279 w 7092"/>
                  <a:gd name="T5" fmla="*/ 285115 h 262"/>
                  <a:gd name="T6" fmla="*/ 0 w 7092"/>
                  <a:gd name="T7" fmla="*/ 48970 h 262"/>
                  <a:gd name="T8" fmla="*/ 159892 w 7092"/>
                  <a:gd name="T9" fmla="*/ 121881 h 262"/>
                  <a:gd name="T10" fmla="*/ 266699 w 7092"/>
                  <a:gd name="T11" fmla="*/ 48970 h 262"/>
                  <a:gd name="T12" fmla="*/ 693290 w 7092"/>
                  <a:gd name="T13" fmla="*/ 169763 h 262"/>
                  <a:gd name="T14" fmla="*/ 800098 w 7092"/>
                  <a:gd name="T15" fmla="*/ 0 h 262"/>
                  <a:gd name="T16" fmla="*/ 1013073 w 7092"/>
                  <a:gd name="T17" fmla="*/ 96852 h 262"/>
                  <a:gd name="T18" fmla="*/ 1172965 w 7092"/>
                  <a:gd name="T19" fmla="*/ 48970 h 262"/>
                  <a:gd name="T20" fmla="*/ 1386580 w 7092"/>
                  <a:gd name="T21" fmla="*/ 121881 h 262"/>
                  <a:gd name="T22" fmla="*/ 1546472 w 7092"/>
                  <a:gd name="T23" fmla="*/ 23941 h 262"/>
                  <a:gd name="T24" fmla="*/ 1759447 w 7092"/>
                  <a:gd name="T25" fmla="*/ 121881 h 262"/>
                  <a:gd name="T26" fmla="*/ 1919978 w 7092"/>
                  <a:gd name="T27" fmla="*/ 23941 h 262"/>
                  <a:gd name="T28" fmla="*/ 2292846 w 7092"/>
                  <a:gd name="T29" fmla="*/ 169763 h 262"/>
                  <a:gd name="T30" fmla="*/ 2506461 w 7092"/>
                  <a:gd name="T31" fmla="*/ 48970 h 262"/>
                  <a:gd name="T32" fmla="*/ 2879968 w 7092"/>
                  <a:gd name="T33" fmla="*/ 194792 h 262"/>
                  <a:gd name="T34" fmla="*/ 2986136 w 7092"/>
                  <a:gd name="T35" fmla="*/ 72911 h 262"/>
                  <a:gd name="T36" fmla="*/ 3146027 w 7092"/>
                  <a:gd name="T37" fmla="*/ 72911 h 262"/>
                  <a:gd name="T38" fmla="*/ 3305919 w 7092"/>
                  <a:gd name="T39" fmla="*/ 72911 h 262"/>
                  <a:gd name="T40" fmla="*/ 3413366 w 7092"/>
                  <a:gd name="T41" fmla="*/ 242674 h 262"/>
                  <a:gd name="T42" fmla="*/ 3626342 w 7092"/>
                  <a:gd name="T43" fmla="*/ 48970 h 262"/>
                  <a:gd name="T44" fmla="*/ 3732510 w 7092"/>
                  <a:gd name="T45" fmla="*/ 96852 h 262"/>
                  <a:gd name="T46" fmla="*/ 3786233 w 7092"/>
                  <a:gd name="T47" fmla="*/ 169763 h 262"/>
                  <a:gd name="T48" fmla="*/ 3946125 w 7092"/>
                  <a:gd name="T49" fmla="*/ 72911 h 262"/>
                  <a:gd name="T50" fmla="*/ 3892401 w 7092"/>
                  <a:gd name="T51" fmla="*/ 23941 h 262"/>
                  <a:gd name="T52" fmla="*/ 3999209 w 7092"/>
                  <a:gd name="T53" fmla="*/ 23941 h 262"/>
                  <a:gd name="T54" fmla="*/ 4052932 w 7092"/>
                  <a:gd name="T55" fmla="*/ 145822 h 262"/>
                  <a:gd name="T56" fmla="*/ 4265908 w 7092"/>
                  <a:gd name="T57" fmla="*/ 145822 h 262"/>
                  <a:gd name="T58" fmla="*/ 4265908 w 7092"/>
                  <a:gd name="T59" fmla="*/ 48970 h 262"/>
                  <a:gd name="T60" fmla="*/ 4373355 w 7092"/>
                  <a:gd name="T61" fmla="*/ 72911 h 262"/>
                  <a:gd name="T62" fmla="*/ 4480163 w 7092"/>
                  <a:gd name="T63" fmla="*/ 23941 h 262"/>
                  <a:gd name="T64" fmla="*/ 4533247 w 7092"/>
                  <a:gd name="T65" fmla="*/ 72911 h 262"/>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connsiteX0" fmla="*/ 10122 w 10128"/>
                  <a:gd name="connsiteY0" fmla="*/ 2557 h 10000"/>
                  <a:gd name="connsiteX1" fmla="*/ 10128 w 10128"/>
                  <a:gd name="connsiteY1" fmla="*/ 9618 h 10000"/>
                  <a:gd name="connsiteX2" fmla="*/ 131 w 10128"/>
                  <a:gd name="connsiteY2" fmla="*/ 10000 h 10000"/>
                  <a:gd name="connsiteX3" fmla="*/ 0 w 10128"/>
                  <a:gd name="connsiteY3" fmla="*/ 2049 h 10000"/>
                  <a:gd name="connsiteX4" fmla="*/ 481 w 10128"/>
                  <a:gd name="connsiteY4" fmla="*/ 4275 h 10000"/>
                  <a:gd name="connsiteX5" fmla="*/ 716 w 10128"/>
                  <a:gd name="connsiteY5" fmla="*/ 1718 h 10000"/>
                  <a:gd name="connsiteX6" fmla="*/ 1656 w 10128"/>
                  <a:gd name="connsiteY6" fmla="*/ 5954 h 10000"/>
                  <a:gd name="connsiteX7" fmla="*/ 1892 w 10128"/>
                  <a:gd name="connsiteY7" fmla="*/ 0 h 10000"/>
                  <a:gd name="connsiteX8" fmla="*/ 2362 w 10128"/>
                  <a:gd name="connsiteY8" fmla="*/ 3397 h 10000"/>
                  <a:gd name="connsiteX9" fmla="*/ 2714 w 10128"/>
                  <a:gd name="connsiteY9" fmla="*/ 1718 h 10000"/>
                  <a:gd name="connsiteX10" fmla="*/ 3185 w 10128"/>
                  <a:gd name="connsiteY10" fmla="*/ 4275 h 10000"/>
                  <a:gd name="connsiteX11" fmla="*/ 3537 w 10128"/>
                  <a:gd name="connsiteY11" fmla="*/ 840 h 10000"/>
                  <a:gd name="connsiteX12" fmla="*/ 4007 w 10128"/>
                  <a:gd name="connsiteY12" fmla="*/ 4275 h 10000"/>
                  <a:gd name="connsiteX13" fmla="*/ 4361 w 10128"/>
                  <a:gd name="connsiteY13" fmla="*/ 840 h 10000"/>
                  <a:gd name="connsiteX14" fmla="*/ 5183 w 10128"/>
                  <a:gd name="connsiteY14" fmla="*/ 5954 h 10000"/>
                  <a:gd name="connsiteX15" fmla="*/ 5654 w 10128"/>
                  <a:gd name="connsiteY15" fmla="*/ 1718 h 10000"/>
                  <a:gd name="connsiteX16" fmla="*/ 6477 w 10128"/>
                  <a:gd name="connsiteY16" fmla="*/ 6832 h 10000"/>
                  <a:gd name="connsiteX17" fmla="*/ 6711 w 10128"/>
                  <a:gd name="connsiteY17" fmla="*/ 2557 h 10000"/>
                  <a:gd name="connsiteX18" fmla="*/ 7064 w 10128"/>
                  <a:gd name="connsiteY18" fmla="*/ 2557 h 10000"/>
                  <a:gd name="connsiteX19" fmla="*/ 7416 w 10128"/>
                  <a:gd name="connsiteY19" fmla="*/ 2557 h 10000"/>
                  <a:gd name="connsiteX20" fmla="*/ 7653 w 10128"/>
                  <a:gd name="connsiteY20" fmla="*/ 8511 h 10000"/>
                  <a:gd name="connsiteX21" fmla="*/ 8123 w 10128"/>
                  <a:gd name="connsiteY21" fmla="*/ 1718 h 10000"/>
                  <a:gd name="connsiteX22" fmla="*/ 8357 w 10128"/>
                  <a:gd name="connsiteY22" fmla="*/ 3397 h 10000"/>
                  <a:gd name="connsiteX23" fmla="*/ 8475 w 10128"/>
                  <a:gd name="connsiteY23" fmla="*/ 5954 h 10000"/>
                  <a:gd name="connsiteX24" fmla="*/ 8828 w 10128"/>
                  <a:gd name="connsiteY24" fmla="*/ 2557 h 10000"/>
                  <a:gd name="connsiteX25" fmla="*/ 8710 w 10128"/>
                  <a:gd name="connsiteY25" fmla="*/ 840 h 10000"/>
                  <a:gd name="connsiteX26" fmla="*/ 8945 w 10128"/>
                  <a:gd name="connsiteY26" fmla="*/ 840 h 10000"/>
                  <a:gd name="connsiteX27" fmla="*/ 9063 w 10128"/>
                  <a:gd name="connsiteY27" fmla="*/ 5115 h 10000"/>
                  <a:gd name="connsiteX28" fmla="*/ 9533 w 10128"/>
                  <a:gd name="connsiteY28" fmla="*/ 5115 h 10000"/>
                  <a:gd name="connsiteX29" fmla="*/ 9533 w 10128"/>
                  <a:gd name="connsiteY29" fmla="*/ 1718 h 10000"/>
                  <a:gd name="connsiteX30" fmla="*/ 9770 w 10128"/>
                  <a:gd name="connsiteY30" fmla="*/ 2557 h 10000"/>
                  <a:gd name="connsiteX31" fmla="*/ 10005 w 10128"/>
                  <a:gd name="connsiteY31" fmla="*/ 840 h 10000"/>
                  <a:gd name="connsiteX32" fmla="*/ 10122 w 10128"/>
                  <a:gd name="connsiteY32" fmla="*/ 2557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0128" h="10000">
                    <a:moveTo>
                      <a:pt x="10122" y="2557"/>
                    </a:moveTo>
                    <a:cubicBezTo>
                      <a:pt x="10124" y="4911"/>
                      <a:pt x="10126" y="7264"/>
                      <a:pt x="10128" y="9618"/>
                    </a:cubicBezTo>
                    <a:lnTo>
                      <a:pt x="131" y="10000"/>
                    </a:lnTo>
                    <a:cubicBezTo>
                      <a:pt x="87" y="7350"/>
                      <a:pt x="44" y="4699"/>
                      <a:pt x="0" y="2049"/>
                    </a:cubicBezTo>
                    <a:lnTo>
                      <a:pt x="481" y="4275"/>
                    </a:lnTo>
                    <a:cubicBezTo>
                      <a:pt x="559" y="3423"/>
                      <a:pt x="638" y="2570"/>
                      <a:pt x="716" y="1718"/>
                    </a:cubicBezTo>
                    <a:lnTo>
                      <a:pt x="1656" y="5954"/>
                    </a:lnTo>
                    <a:cubicBezTo>
                      <a:pt x="1735" y="3969"/>
                      <a:pt x="1813" y="1985"/>
                      <a:pt x="1892" y="0"/>
                    </a:cubicBezTo>
                    <a:cubicBezTo>
                      <a:pt x="2049" y="1132"/>
                      <a:pt x="2205" y="2265"/>
                      <a:pt x="2362" y="3397"/>
                    </a:cubicBezTo>
                    <a:cubicBezTo>
                      <a:pt x="2479" y="2837"/>
                      <a:pt x="2597" y="2278"/>
                      <a:pt x="2714" y="1718"/>
                    </a:cubicBezTo>
                    <a:lnTo>
                      <a:pt x="3185" y="4275"/>
                    </a:lnTo>
                    <a:cubicBezTo>
                      <a:pt x="3302" y="3130"/>
                      <a:pt x="3420" y="1985"/>
                      <a:pt x="3537" y="840"/>
                    </a:cubicBezTo>
                    <a:cubicBezTo>
                      <a:pt x="3694" y="1985"/>
                      <a:pt x="3850" y="3130"/>
                      <a:pt x="4007" y="4275"/>
                    </a:cubicBezTo>
                    <a:lnTo>
                      <a:pt x="4361" y="840"/>
                    </a:lnTo>
                    <a:lnTo>
                      <a:pt x="5183" y="5954"/>
                    </a:lnTo>
                    <a:lnTo>
                      <a:pt x="5654" y="1718"/>
                    </a:lnTo>
                    <a:lnTo>
                      <a:pt x="6477" y="6832"/>
                    </a:lnTo>
                    <a:lnTo>
                      <a:pt x="6711" y="2557"/>
                    </a:lnTo>
                    <a:lnTo>
                      <a:pt x="7064" y="2557"/>
                    </a:lnTo>
                    <a:lnTo>
                      <a:pt x="7416" y="2557"/>
                    </a:lnTo>
                    <a:lnTo>
                      <a:pt x="7653" y="8511"/>
                    </a:lnTo>
                    <a:cubicBezTo>
                      <a:pt x="7810" y="6247"/>
                      <a:pt x="7966" y="3982"/>
                      <a:pt x="8123" y="1718"/>
                    </a:cubicBezTo>
                    <a:lnTo>
                      <a:pt x="8357" y="3397"/>
                    </a:lnTo>
                    <a:cubicBezTo>
                      <a:pt x="8396" y="4249"/>
                      <a:pt x="8436" y="5102"/>
                      <a:pt x="8475" y="5954"/>
                    </a:cubicBezTo>
                    <a:cubicBezTo>
                      <a:pt x="8593" y="4822"/>
                      <a:pt x="8710" y="3689"/>
                      <a:pt x="8828" y="2557"/>
                    </a:cubicBezTo>
                    <a:cubicBezTo>
                      <a:pt x="8789" y="1985"/>
                      <a:pt x="8749" y="1412"/>
                      <a:pt x="8710" y="840"/>
                    </a:cubicBezTo>
                    <a:lnTo>
                      <a:pt x="8945" y="840"/>
                    </a:lnTo>
                    <a:cubicBezTo>
                      <a:pt x="8984" y="2265"/>
                      <a:pt x="9024" y="3690"/>
                      <a:pt x="9063" y="5115"/>
                    </a:cubicBezTo>
                    <a:lnTo>
                      <a:pt x="9533" y="5115"/>
                    </a:lnTo>
                    <a:lnTo>
                      <a:pt x="9533" y="1718"/>
                    </a:lnTo>
                    <a:lnTo>
                      <a:pt x="9770" y="2557"/>
                    </a:lnTo>
                    <a:cubicBezTo>
                      <a:pt x="9848" y="1985"/>
                      <a:pt x="9927" y="1412"/>
                      <a:pt x="10005" y="840"/>
                    </a:cubicBezTo>
                    <a:lnTo>
                      <a:pt x="10122" y="2557"/>
                    </a:lnTo>
                    <a:close/>
                  </a:path>
                </a:pathLst>
              </a:custGeom>
              <a:solidFill>
                <a:srgbClr val="078F3C"/>
              </a:solidFill>
              <a:ln>
                <a:noFill/>
              </a:ln>
              <a:effectLst/>
            </p:spPr>
            <p:txBody>
              <a:bodyPr vert="horz" wrap="square" lIns="91440" tIns="45720" rIns="91440" bIns="45720" numCol="1" anchor="t" anchorCtr="0" compatLnSpc="1">
                <a:prstTxWarp prst="textNoShape">
                  <a:avLst/>
                </a:prstTxWarp>
              </a:bodyPr>
              <a:lstStyle/>
              <a:p>
                <a:endParaRPr lang="de-AT"/>
              </a:p>
            </p:txBody>
          </p:sp>
          <p:cxnSp>
            <p:nvCxnSpPr>
              <p:cNvPr id="37" name="Gerade Verbindung 36"/>
              <p:cNvCxnSpPr/>
              <p:nvPr/>
            </p:nvCxnSpPr>
            <p:spPr>
              <a:xfrm flipV="1">
                <a:off x="8875068" y="4020468"/>
                <a:ext cx="0" cy="1308233"/>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
            <p:nvSpPr>
              <p:cNvPr id="38" name="Textfeld 37"/>
              <p:cNvSpPr txBox="1"/>
              <p:nvPr/>
            </p:nvSpPr>
            <p:spPr>
              <a:xfrm>
                <a:off x="4651714" y="4290202"/>
                <a:ext cx="910986" cy="138499"/>
              </a:xfrm>
              <a:prstGeom prst="rect">
                <a:avLst/>
              </a:prstGeom>
              <a:noFill/>
            </p:spPr>
            <p:txBody>
              <a:bodyPr wrap="square" lIns="0" tIns="0" rIns="0" bIns="0" rtlCol="0">
                <a:spAutoFit/>
              </a:bodyPr>
              <a:lstStyle/>
              <a:p>
                <a:r>
                  <a:rPr lang="de-DE" sz="900" b="1" dirty="0" smtClean="0">
                    <a:latin typeface="Arial" pitchFamily="34" charset="0"/>
                    <a:cs typeface="Arial" pitchFamily="34" charset="0"/>
                  </a:rPr>
                  <a:t>PS</a:t>
                </a:r>
                <a:endParaRPr lang="de-DE" sz="900" b="1" dirty="0">
                  <a:latin typeface="Arial" pitchFamily="34" charset="0"/>
                  <a:cs typeface="Arial" pitchFamily="34" charset="0"/>
                </a:endParaRPr>
              </a:p>
            </p:txBody>
          </p:sp>
          <p:sp>
            <p:nvSpPr>
              <p:cNvPr id="39" name="Textfeld 38"/>
              <p:cNvSpPr txBox="1"/>
              <p:nvPr/>
            </p:nvSpPr>
            <p:spPr>
              <a:xfrm>
                <a:off x="4650041" y="5076773"/>
                <a:ext cx="910986" cy="138499"/>
              </a:xfrm>
              <a:prstGeom prst="rect">
                <a:avLst/>
              </a:prstGeom>
              <a:noFill/>
            </p:spPr>
            <p:txBody>
              <a:bodyPr wrap="square" lIns="0" tIns="0" rIns="0" bIns="0" rtlCol="0">
                <a:spAutoFit/>
              </a:bodyPr>
              <a:lstStyle/>
              <a:p>
                <a:r>
                  <a:rPr lang="de-DE" sz="900" b="1" dirty="0" err="1" smtClean="0">
                    <a:latin typeface="Arial" pitchFamily="34" charset="0"/>
                    <a:cs typeface="Arial" pitchFamily="34" charset="0"/>
                  </a:rPr>
                  <a:t>Planer+öBA</a:t>
                </a:r>
                <a:endParaRPr lang="de-DE" sz="900" b="1" dirty="0">
                  <a:latin typeface="Arial" pitchFamily="34" charset="0"/>
                  <a:cs typeface="Arial" pitchFamily="34" charset="0"/>
                </a:endParaRPr>
              </a:p>
            </p:txBody>
          </p:sp>
          <p:sp>
            <p:nvSpPr>
              <p:cNvPr id="40" name="Welle 39"/>
              <p:cNvSpPr/>
              <p:nvPr/>
            </p:nvSpPr>
            <p:spPr>
              <a:xfrm rot="10800000" flipH="1">
                <a:off x="5418684" y="4932757"/>
                <a:ext cx="936104" cy="375670"/>
              </a:xfrm>
              <a:prstGeom prst="wave">
                <a:avLst>
                  <a:gd name="adj1" fmla="val 9119"/>
                  <a:gd name="adj2" fmla="val 0"/>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41" name="Textfeld 40"/>
              <p:cNvSpPr txBox="1"/>
              <p:nvPr/>
            </p:nvSpPr>
            <p:spPr>
              <a:xfrm>
                <a:off x="5443802" y="5014253"/>
                <a:ext cx="910986" cy="230832"/>
              </a:xfrm>
              <a:prstGeom prst="rect">
                <a:avLst/>
              </a:prstGeom>
              <a:noFill/>
            </p:spPr>
            <p:txBody>
              <a:bodyPr wrap="square" lIns="0" tIns="0" rIns="0" bIns="0" rtlCol="0">
                <a:spAutoFit/>
              </a:bodyPr>
              <a:lstStyle/>
              <a:p>
                <a:r>
                  <a:rPr lang="de-DE" sz="750" b="1" dirty="0" smtClean="0">
                    <a:latin typeface="Arial" pitchFamily="34" charset="0"/>
                    <a:cs typeface="Arial" pitchFamily="34" charset="0"/>
                  </a:rPr>
                  <a:t>Verträge auf Ebene der Leistungsbilder</a:t>
                </a:r>
                <a:endParaRPr lang="de-DE" sz="750" b="1" dirty="0">
                  <a:latin typeface="Arial" pitchFamily="34" charset="0"/>
                  <a:cs typeface="Arial" pitchFamily="34" charset="0"/>
                </a:endParaRPr>
              </a:p>
            </p:txBody>
          </p:sp>
          <p:cxnSp>
            <p:nvCxnSpPr>
              <p:cNvPr id="42" name="Gerade Verbindung 41"/>
              <p:cNvCxnSpPr/>
              <p:nvPr/>
            </p:nvCxnSpPr>
            <p:spPr>
              <a:xfrm flipV="1">
                <a:off x="6282780" y="3996653"/>
                <a:ext cx="288" cy="90000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3" name="Gerade Verbindung 42"/>
              <p:cNvCxnSpPr>
                <a:stCxn id="15" idx="2"/>
              </p:cNvCxnSpPr>
              <p:nvPr/>
            </p:nvCxnSpPr>
            <p:spPr>
              <a:xfrm flipV="1">
                <a:off x="5418588" y="3996653"/>
                <a:ext cx="0" cy="2232248"/>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4" name="Gerade Verbindung 43"/>
              <p:cNvCxnSpPr/>
              <p:nvPr/>
            </p:nvCxnSpPr>
            <p:spPr>
              <a:xfrm flipV="1">
                <a:off x="6282780" y="5292797"/>
                <a:ext cx="0" cy="93600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5" name="Gerade Verbindung 44"/>
              <p:cNvCxnSpPr/>
              <p:nvPr/>
            </p:nvCxnSpPr>
            <p:spPr>
              <a:xfrm flipV="1">
                <a:off x="8010972" y="4494359"/>
                <a:ext cx="0" cy="39600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6" name="Gerade Verbindung 45"/>
              <p:cNvCxnSpPr>
                <a:endCxn id="33" idx="4"/>
              </p:cNvCxnSpPr>
              <p:nvPr/>
            </p:nvCxnSpPr>
            <p:spPr>
              <a:xfrm flipH="1" flipV="1">
                <a:off x="7144546" y="3996653"/>
                <a:ext cx="2330" cy="2229865"/>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7" name="Gerade Verbindung 46"/>
              <p:cNvCxnSpPr/>
              <p:nvPr/>
            </p:nvCxnSpPr>
            <p:spPr>
              <a:xfrm flipV="1">
                <a:off x="8010972" y="5292797"/>
                <a:ext cx="0" cy="93600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8" name="Gerade Verbindung 47"/>
              <p:cNvCxnSpPr/>
              <p:nvPr/>
            </p:nvCxnSpPr>
            <p:spPr>
              <a:xfrm flipV="1">
                <a:off x="8010972" y="3996653"/>
                <a:ext cx="0" cy="10800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
            <p:nvSpPr>
              <p:cNvPr id="49" name="Pfeil nach rechts 48"/>
              <p:cNvSpPr/>
              <p:nvPr/>
            </p:nvSpPr>
            <p:spPr>
              <a:xfrm>
                <a:off x="5346676" y="5940869"/>
                <a:ext cx="360040" cy="216024"/>
              </a:xfrm>
              <a:prstGeom prst="rightArrow">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52" name="Pfeil nach links und rechts 51"/>
              <p:cNvSpPr/>
              <p:nvPr/>
            </p:nvSpPr>
            <p:spPr>
              <a:xfrm>
                <a:off x="6766546" y="5940869"/>
                <a:ext cx="756000" cy="216024"/>
              </a:xfrm>
              <a:prstGeom prst="leftRightArrow">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53" name="Pfeil nach links und rechts 52"/>
              <p:cNvSpPr/>
              <p:nvPr/>
            </p:nvSpPr>
            <p:spPr>
              <a:xfrm>
                <a:off x="8419960" y="5940869"/>
                <a:ext cx="900000" cy="216024"/>
              </a:xfrm>
              <a:prstGeom prst="leftRightArrow">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54" name="Welle 53"/>
              <p:cNvSpPr/>
              <p:nvPr/>
            </p:nvSpPr>
            <p:spPr>
              <a:xfrm flipH="1">
                <a:off x="7146876" y="4932757"/>
                <a:ext cx="936104" cy="375670"/>
              </a:xfrm>
              <a:prstGeom prst="wave">
                <a:avLst>
                  <a:gd name="adj1" fmla="val 9965"/>
                  <a:gd name="adj2" fmla="val 0"/>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55" name="Textfeld 54"/>
              <p:cNvSpPr txBox="1"/>
              <p:nvPr/>
            </p:nvSpPr>
            <p:spPr>
              <a:xfrm>
                <a:off x="7170321" y="5014833"/>
                <a:ext cx="864096" cy="230832"/>
              </a:xfrm>
              <a:prstGeom prst="rect">
                <a:avLst/>
              </a:prstGeom>
              <a:noFill/>
            </p:spPr>
            <p:txBody>
              <a:bodyPr wrap="square" lIns="0" tIns="0" rIns="0" bIns="0" rtlCol="0">
                <a:spAutoFit/>
              </a:bodyPr>
              <a:lstStyle/>
              <a:p>
                <a:r>
                  <a:rPr lang="de-DE" sz="750" b="1" dirty="0" smtClean="0">
                    <a:latin typeface="Arial" pitchFamily="34" charset="0"/>
                    <a:cs typeface="Arial" pitchFamily="34" charset="0"/>
                  </a:rPr>
                  <a:t>konkretisierte</a:t>
                </a:r>
                <a:br>
                  <a:rPr lang="de-DE" sz="750" b="1" dirty="0" smtClean="0">
                    <a:latin typeface="Arial" pitchFamily="34" charset="0"/>
                    <a:cs typeface="Arial" pitchFamily="34" charset="0"/>
                  </a:rPr>
                </a:br>
                <a:r>
                  <a:rPr lang="de-DE" sz="750" b="1" dirty="0" smtClean="0">
                    <a:latin typeface="Arial" pitchFamily="34" charset="0"/>
                    <a:cs typeface="Arial" pitchFamily="34" charset="0"/>
                  </a:rPr>
                  <a:t>Verträge</a:t>
                </a:r>
                <a:endParaRPr lang="de-DE" sz="750" b="1" dirty="0">
                  <a:latin typeface="Arial" pitchFamily="34" charset="0"/>
                  <a:cs typeface="Arial" pitchFamily="34" charset="0"/>
                </a:endParaRPr>
              </a:p>
            </p:txBody>
          </p:sp>
          <p:cxnSp>
            <p:nvCxnSpPr>
              <p:cNvPr id="57" name="Gerade Verbindung 56"/>
              <p:cNvCxnSpPr/>
              <p:nvPr/>
            </p:nvCxnSpPr>
            <p:spPr>
              <a:xfrm>
                <a:off x="6930852" y="5228801"/>
                <a:ext cx="180000" cy="0"/>
              </a:xfrm>
              <a:prstGeom prst="line">
                <a:avLst/>
              </a:prstGeom>
              <a:ln w="6350">
                <a:solidFill>
                  <a:schemeClr val="bg1"/>
                </a:solidFill>
                <a:prstDash val="dash"/>
              </a:ln>
            </p:spPr>
            <p:style>
              <a:lnRef idx="1">
                <a:schemeClr val="accent1"/>
              </a:lnRef>
              <a:fillRef idx="0">
                <a:schemeClr val="accent1"/>
              </a:fillRef>
              <a:effectRef idx="0">
                <a:schemeClr val="accent1"/>
              </a:effectRef>
              <a:fontRef idx="minor">
                <a:schemeClr val="tx1"/>
              </a:fontRef>
            </p:style>
          </p:cxnSp>
          <p:grpSp>
            <p:nvGrpSpPr>
              <p:cNvPr id="58" name="Gruppieren 57"/>
              <p:cNvGrpSpPr/>
              <p:nvPr/>
            </p:nvGrpSpPr>
            <p:grpSpPr>
              <a:xfrm>
                <a:off x="7506916" y="5958881"/>
                <a:ext cx="193725" cy="180000"/>
                <a:chOff x="3491880" y="3879060"/>
                <a:chExt cx="193725" cy="180000"/>
              </a:xfrm>
            </p:grpSpPr>
            <p:sp>
              <p:nvSpPr>
                <p:cNvPr id="59" name="Eingekerbter Richtungspfeil 58"/>
                <p:cNvSpPr/>
                <p:nvPr/>
              </p:nvSpPr>
              <p:spPr>
                <a:xfrm>
                  <a:off x="3491880" y="3879060"/>
                  <a:ext cx="108000" cy="180000"/>
                </a:xfrm>
                <a:prstGeom prst="chevron">
                  <a:avLst>
                    <a:gd name="adj" fmla="val 81581"/>
                  </a:avLst>
                </a:prstGeom>
                <a:solidFill>
                  <a:schemeClr val="bg1"/>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chemeClr val="tx1"/>
                    </a:solidFill>
                  </a:endParaRPr>
                </a:p>
              </p:txBody>
            </p:sp>
            <p:sp>
              <p:nvSpPr>
                <p:cNvPr id="60" name="Eingekerbter Richtungspfeil 59"/>
                <p:cNvSpPr/>
                <p:nvPr/>
              </p:nvSpPr>
              <p:spPr>
                <a:xfrm>
                  <a:off x="3577605" y="3879060"/>
                  <a:ext cx="108000" cy="180000"/>
                </a:xfrm>
                <a:prstGeom prst="chevron">
                  <a:avLst>
                    <a:gd name="adj" fmla="val 81581"/>
                  </a:avLst>
                </a:prstGeom>
                <a:solidFill>
                  <a:schemeClr val="bg1"/>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chemeClr val="tx1"/>
                    </a:solidFill>
                  </a:endParaRPr>
                </a:p>
              </p:txBody>
            </p:sp>
          </p:grpSp>
          <p:cxnSp>
            <p:nvCxnSpPr>
              <p:cNvPr id="61" name="Gerade Verbindung 60"/>
              <p:cNvCxnSpPr/>
              <p:nvPr/>
            </p:nvCxnSpPr>
            <p:spPr>
              <a:xfrm>
                <a:off x="6370418" y="5228801"/>
                <a:ext cx="540000" cy="0"/>
              </a:xfrm>
              <a:prstGeom prst="line">
                <a:avLst/>
              </a:prstGeom>
              <a:ln w="6350">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2" name="Gerade Verbindung 61"/>
              <p:cNvCxnSpPr/>
              <p:nvPr/>
            </p:nvCxnSpPr>
            <p:spPr>
              <a:xfrm>
                <a:off x="8107189" y="5228801"/>
                <a:ext cx="720000" cy="0"/>
              </a:xfrm>
              <a:prstGeom prst="line">
                <a:avLst/>
              </a:prstGeom>
              <a:ln w="6350">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63" name="Gerade Verbindung 62"/>
              <p:cNvCxnSpPr/>
              <p:nvPr/>
            </p:nvCxnSpPr>
            <p:spPr>
              <a:xfrm>
                <a:off x="5459902" y="4428701"/>
                <a:ext cx="792000" cy="0"/>
              </a:xfrm>
              <a:prstGeom prst="line">
                <a:avLst/>
              </a:prstGeom>
              <a:ln w="6350">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4" name="Gerade Verbindung 63"/>
              <p:cNvCxnSpPr/>
              <p:nvPr/>
            </p:nvCxnSpPr>
            <p:spPr>
              <a:xfrm>
                <a:off x="6312390" y="4428701"/>
                <a:ext cx="792000" cy="0"/>
              </a:xfrm>
              <a:prstGeom prst="line">
                <a:avLst/>
              </a:prstGeom>
              <a:ln w="6350">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5" name="Gerade Verbindung 64"/>
              <p:cNvCxnSpPr/>
              <p:nvPr/>
            </p:nvCxnSpPr>
            <p:spPr>
              <a:xfrm>
                <a:off x="8122140" y="4428701"/>
                <a:ext cx="648000" cy="0"/>
              </a:xfrm>
              <a:prstGeom prst="line">
                <a:avLst/>
              </a:prstGeom>
              <a:ln w="6350">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6" name="Gerade Verbindung mit Pfeil 65"/>
              <p:cNvCxnSpPr/>
              <p:nvPr/>
            </p:nvCxnSpPr>
            <p:spPr>
              <a:xfrm flipV="1">
                <a:off x="7606055" y="4441521"/>
                <a:ext cx="1224000" cy="511200"/>
              </a:xfrm>
              <a:prstGeom prst="straightConnector1">
                <a:avLst/>
              </a:prstGeom>
              <a:ln w="3175">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7" name="Gerade Verbindung mit Pfeil 66"/>
              <p:cNvCxnSpPr>
                <a:endCxn id="36" idx="3"/>
              </p:cNvCxnSpPr>
              <p:nvPr/>
            </p:nvCxnSpPr>
            <p:spPr>
              <a:xfrm flipV="1">
                <a:off x="9666969" y="3993213"/>
                <a:ext cx="251711" cy="102062"/>
              </a:xfrm>
              <a:prstGeom prst="straightConnector1">
                <a:avLst/>
              </a:prstGeom>
              <a:ln w="3175">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nvGrpSpPr>
              <p:cNvPr id="68" name="Gruppieren 67"/>
              <p:cNvGrpSpPr/>
              <p:nvPr/>
            </p:nvGrpSpPr>
            <p:grpSpPr>
              <a:xfrm>
                <a:off x="9291266" y="5958881"/>
                <a:ext cx="193725" cy="180000"/>
                <a:chOff x="3491880" y="3879060"/>
                <a:chExt cx="193725" cy="180000"/>
              </a:xfrm>
            </p:grpSpPr>
            <p:sp>
              <p:nvSpPr>
                <p:cNvPr id="69" name="Eingekerbter Richtungspfeil 68"/>
                <p:cNvSpPr/>
                <p:nvPr/>
              </p:nvSpPr>
              <p:spPr>
                <a:xfrm>
                  <a:off x="3491880" y="3879060"/>
                  <a:ext cx="108000" cy="180000"/>
                </a:xfrm>
                <a:prstGeom prst="chevron">
                  <a:avLst>
                    <a:gd name="adj" fmla="val 81581"/>
                  </a:avLst>
                </a:prstGeom>
                <a:solidFill>
                  <a:schemeClr val="bg1"/>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chemeClr val="tx1"/>
                    </a:solidFill>
                  </a:endParaRPr>
                </a:p>
              </p:txBody>
            </p:sp>
            <p:sp>
              <p:nvSpPr>
                <p:cNvPr id="70" name="Eingekerbter Richtungspfeil 69"/>
                <p:cNvSpPr/>
                <p:nvPr/>
              </p:nvSpPr>
              <p:spPr>
                <a:xfrm>
                  <a:off x="3577605" y="3879060"/>
                  <a:ext cx="108000" cy="180000"/>
                </a:xfrm>
                <a:prstGeom prst="chevron">
                  <a:avLst>
                    <a:gd name="adj" fmla="val 81581"/>
                  </a:avLst>
                </a:prstGeom>
                <a:solidFill>
                  <a:schemeClr val="bg1"/>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chemeClr val="tx1"/>
                    </a:solidFill>
                  </a:endParaRPr>
                </a:p>
              </p:txBody>
            </p:sp>
          </p:grpSp>
          <p:grpSp>
            <p:nvGrpSpPr>
              <p:cNvPr id="71" name="Gruppieren 70"/>
              <p:cNvGrpSpPr/>
              <p:nvPr/>
            </p:nvGrpSpPr>
            <p:grpSpPr>
              <a:xfrm>
                <a:off x="5684466" y="5958881"/>
                <a:ext cx="193725" cy="180000"/>
                <a:chOff x="3491880" y="3879060"/>
                <a:chExt cx="193725" cy="180000"/>
              </a:xfrm>
            </p:grpSpPr>
            <p:sp>
              <p:nvSpPr>
                <p:cNvPr id="72" name="Eingekerbter Richtungspfeil 71"/>
                <p:cNvSpPr/>
                <p:nvPr/>
              </p:nvSpPr>
              <p:spPr>
                <a:xfrm>
                  <a:off x="3491880" y="3879060"/>
                  <a:ext cx="108000" cy="180000"/>
                </a:xfrm>
                <a:prstGeom prst="chevron">
                  <a:avLst>
                    <a:gd name="adj" fmla="val 81581"/>
                  </a:avLst>
                </a:prstGeom>
                <a:solidFill>
                  <a:schemeClr val="bg1"/>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chemeClr val="tx1"/>
                    </a:solidFill>
                  </a:endParaRPr>
                </a:p>
              </p:txBody>
            </p:sp>
            <p:sp>
              <p:nvSpPr>
                <p:cNvPr id="73" name="Eingekerbter Richtungspfeil 72"/>
                <p:cNvSpPr/>
                <p:nvPr/>
              </p:nvSpPr>
              <p:spPr>
                <a:xfrm>
                  <a:off x="3577605" y="3879060"/>
                  <a:ext cx="108000" cy="180000"/>
                </a:xfrm>
                <a:prstGeom prst="chevron">
                  <a:avLst>
                    <a:gd name="adj" fmla="val 81581"/>
                  </a:avLst>
                </a:prstGeom>
                <a:solidFill>
                  <a:schemeClr val="bg1"/>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chemeClr val="tx1"/>
                    </a:solidFill>
                  </a:endParaRPr>
                </a:p>
              </p:txBody>
            </p:sp>
          </p:grpSp>
          <p:grpSp>
            <p:nvGrpSpPr>
              <p:cNvPr id="74" name="Gruppieren 73"/>
              <p:cNvGrpSpPr/>
              <p:nvPr/>
            </p:nvGrpSpPr>
            <p:grpSpPr>
              <a:xfrm flipH="1">
                <a:off x="6596261" y="5958881"/>
                <a:ext cx="193725" cy="180000"/>
                <a:chOff x="3491880" y="3879060"/>
                <a:chExt cx="193725" cy="180000"/>
              </a:xfrm>
            </p:grpSpPr>
            <p:sp>
              <p:nvSpPr>
                <p:cNvPr id="75" name="Eingekerbter Richtungspfeil 74"/>
                <p:cNvSpPr/>
                <p:nvPr/>
              </p:nvSpPr>
              <p:spPr>
                <a:xfrm>
                  <a:off x="3491880" y="3879060"/>
                  <a:ext cx="108000" cy="180000"/>
                </a:xfrm>
                <a:prstGeom prst="chevron">
                  <a:avLst>
                    <a:gd name="adj" fmla="val 81581"/>
                  </a:avLst>
                </a:prstGeom>
                <a:solidFill>
                  <a:schemeClr val="bg1"/>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chemeClr val="tx1"/>
                    </a:solidFill>
                  </a:endParaRPr>
                </a:p>
              </p:txBody>
            </p:sp>
            <p:sp>
              <p:nvSpPr>
                <p:cNvPr id="76" name="Eingekerbter Richtungspfeil 75"/>
                <p:cNvSpPr/>
                <p:nvPr/>
              </p:nvSpPr>
              <p:spPr>
                <a:xfrm>
                  <a:off x="3577605" y="3879060"/>
                  <a:ext cx="108000" cy="180000"/>
                </a:xfrm>
                <a:prstGeom prst="chevron">
                  <a:avLst>
                    <a:gd name="adj" fmla="val 81581"/>
                  </a:avLst>
                </a:prstGeom>
                <a:solidFill>
                  <a:schemeClr val="bg1"/>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chemeClr val="tx1"/>
                    </a:solidFill>
                  </a:endParaRPr>
                </a:p>
              </p:txBody>
            </p:sp>
          </p:grpSp>
          <p:grpSp>
            <p:nvGrpSpPr>
              <p:cNvPr id="77" name="Gruppieren 76"/>
              <p:cNvGrpSpPr/>
              <p:nvPr/>
            </p:nvGrpSpPr>
            <p:grpSpPr>
              <a:xfrm flipH="1">
                <a:off x="8252415" y="5958881"/>
                <a:ext cx="193725" cy="180000"/>
                <a:chOff x="3491880" y="3879060"/>
                <a:chExt cx="193725" cy="180000"/>
              </a:xfrm>
            </p:grpSpPr>
            <p:sp>
              <p:nvSpPr>
                <p:cNvPr id="78" name="Eingekerbter Richtungspfeil 77"/>
                <p:cNvSpPr/>
                <p:nvPr/>
              </p:nvSpPr>
              <p:spPr>
                <a:xfrm>
                  <a:off x="3491880" y="3879060"/>
                  <a:ext cx="108000" cy="180000"/>
                </a:xfrm>
                <a:prstGeom prst="chevron">
                  <a:avLst>
                    <a:gd name="adj" fmla="val 81581"/>
                  </a:avLst>
                </a:prstGeom>
                <a:solidFill>
                  <a:schemeClr val="bg1"/>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chemeClr val="tx1"/>
                    </a:solidFill>
                  </a:endParaRPr>
                </a:p>
              </p:txBody>
            </p:sp>
            <p:sp>
              <p:nvSpPr>
                <p:cNvPr id="79" name="Eingekerbter Richtungspfeil 78"/>
                <p:cNvSpPr/>
                <p:nvPr/>
              </p:nvSpPr>
              <p:spPr>
                <a:xfrm>
                  <a:off x="3577605" y="3879060"/>
                  <a:ext cx="108000" cy="180000"/>
                </a:xfrm>
                <a:prstGeom prst="chevron">
                  <a:avLst>
                    <a:gd name="adj" fmla="val 81581"/>
                  </a:avLst>
                </a:prstGeom>
                <a:solidFill>
                  <a:schemeClr val="bg1"/>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chemeClr val="tx1"/>
                    </a:solidFill>
                  </a:endParaRPr>
                </a:p>
              </p:txBody>
            </p:sp>
          </p:grpSp>
        </p:grpSp>
      </p:grpSp>
      <p:sp>
        <p:nvSpPr>
          <p:cNvPr id="4" name="Rechteck 3"/>
          <p:cNvSpPr/>
          <p:nvPr/>
        </p:nvSpPr>
        <p:spPr>
          <a:xfrm>
            <a:off x="4588269" y="6390403"/>
            <a:ext cx="1670650" cy="200055"/>
          </a:xfrm>
          <a:prstGeom prst="rect">
            <a:avLst/>
          </a:prstGeom>
        </p:spPr>
        <p:txBody>
          <a:bodyPr wrap="none">
            <a:spAutoFit/>
          </a:bodyPr>
          <a:lstStyle/>
          <a:p>
            <a:pPr>
              <a:spcBef>
                <a:spcPts val="600"/>
              </a:spcBef>
            </a:pPr>
            <a:r>
              <a:rPr lang="de-DE" sz="700" dirty="0"/>
              <a:t>Bild: M. </a:t>
            </a:r>
            <a:r>
              <a:rPr lang="de-DE" sz="700" dirty="0" err="1" smtClean="0"/>
              <a:t>Pansinger</a:t>
            </a:r>
            <a:r>
              <a:rPr lang="de-DE" sz="700" dirty="0" smtClean="0"/>
              <a:t> – </a:t>
            </a:r>
            <a:r>
              <a:rPr lang="de-DE" sz="700" dirty="0"/>
              <a:t>Idee: </a:t>
            </a:r>
            <a:r>
              <a:rPr lang="de-DE" sz="700" dirty="0" err="1"/>
              <a:t>Th</a:t>
            </a:r>
            <a:r>
              <a:rPr lang="de-DE" sz="700" dirty="0"/>
              <a:t>. Mayer</a:t>
            </a:r>
          </a:p>
        </p:txBody>
      </p:sp>
    </p:spTree>
    <p:extLst>
      <p:ext uri="{BB962C8B-B14F-4D97-AF65-F5344CB8AC3E}">
        <p14:creationId xmlns:p14="http://schemas.microsoft.com/office/powerpoint/2010/main" val="204678104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Inhaltsplatzhalter 17"/>
          <p:cNvSpPr>
            <a:spLocks noGrp="1"/>
          </p:cNvSpPr>
          <p:nvPr>
            <p:ph idx="1"/>
          </p:nvPr>
        </p:nvSpPr>
        <p:spPr/>
        <p:txBody>
          <a:bodyPr tIns="0" rIns="0" bIns="0"/>
          <a:lstStyle/>
          <a:p>
            <a:pPr marL="0" indent="0" defTabSz="995690" fontAlgn="auto">
              <a:spcAft>
                <a:spcPts val="0"/>
              </a:spcAft>
              <a:buNone/>
              <a:defRPr/>
            </a:pPr>
            <a:r>
              <a:rPr lang="de-DE" sz="1050" dirty="0">
                <a:latin typeface="Arial" panose="020B0604020202020204" pitchFamily="34" charset="0"/>
                <a:cs typeface="Arial" panose="020B0604020202020204" pitchFamily="34" charset="0"/>
              </a:rPr>
              <a:t>Die </a:t>
            </a:r>
            <a:r>
              <a:rPr lang="de-DE" sz="1050" dirty="0" smtClean="0">
                <a:latin typeface="Arial" panose="020B0604020202020204" pitchFamily="34" charset="0"/>
                <a:cs typeface="Arial" panose="020B0604020202020204" pitchFamily="34" charset="0"/>
              </a:rPr>
              <a:t>einzelnen Parameter für die </a:t>
            </a:r>
            <a:r>
              <a:rPr lang="de-DE" sz="1050" dirty="0">
                <a:latin typeface="Arial" panose="020B0604020202020204" pitchFamily="34" charset="0"/>
                <a:cs typeface="Arial" panose="020B0604020202020204" pitchFamily="34" charset="0"/>
              </a:rPr>
              <a:t>Einordnung in </a:t>
            </a:r>
            <a:r>
              <a:rPr lang="de-DE" sz="1050" dirty="0" smtClean="0">
                <a:latin typeface="Arial" panose="020B0604020202020204" pitchFamily="34" charset="0"/>
                <a:cs typeface="Arial" panose="020B0604020202020204" pitchFamily="34" charset="0"/>
              </a:rPr>
              <a:t>Pro-</a:t>
            </a:r>
            <a:r>
              <a:rPr lang="de-DE" sz="1050" dirty="0" err="1" smtClean="0">
                <a:latin typeface="Arial" panose="020B0604020202020204" pitchFamily="34" charset="0"/>
                <a:cs typeface="Arial" panose="020B0604020202020204" pitchFamily="34" charset="0"/>
              </a:rPr>
              <a:t>jektklassen</a:t>
            </a:r>
            <a:r>
              <a:rPr lang="de-DE" sz="1050" dirty="0" smtClean="0">
                <a:latin typeface="Arial" panose="020B0604020202020204" pitchFamily="34" charset="0"/>
                <a:cs typeface="Arial" panose="020B0604020202020204" pitchFamily="34" charset="0"/>
              </a:rPr>
              <a:t> sind in A1-A12 </a:t>
            </a:r>
            <a:r>
              <a:rPr lang="de-DE" sz="1050" dirty="0">
                <a:latin typeface="Arial" panose="020B0604020202020204" pitchFamily="34" charset="0"/>
                <a:cs typeface="Arial" panose="020B0604020202020204" pitchFamily="34" charset="0"/>
              </a:rPr>
              <a:t>mit einer </a:t>
            </a:r>
            <a:r>
              <a:rPr lang="de-DE" sz="1050" dirty="0" smtClean="0">
                <a:latin typeface="Arial" panose="020B0604020202020204" pitchFamily="34" charset="0"/>
                <a:cs typeface="Arial" panose="020B0604020202020204" pitchFamily="34" charset="0"/>
              </a:rPr>
              <a:t>Bandbreite </a:t>
            </a:r>
            <a:r>
              <a:rPr lang="de-DE" sz="1050" dirty="0">
                <a:latin typeface="Arial" panose="020B0604020202020204" pitchFamily="34" charset="0"/>
                <a:cs typeface="Arial" panose="020B0604020202020204" pitchFamily="34" charset="0"/>
              </a:rPr>
              <a:t>(min, </a:t>
            </a:r>
            <a:r>
              <a:rPr lang="de-DE" sz="1050" dirty="0" err="1" smtClean="0">
                <a:latin typeface="Arial" panose="020B0604020202020204" pitchFamily="34" charset="0"/>
                <a:cs typeface="Arial" panose="020B0604020202020204" pitchFamily="34" charset="0"/>
              </a:rPr>
              <a:t>mid</a:t>
            </a:r>
            <a:r>
              <a:rPr lang="de-DE" sz="1050" dirty="0" smtClean="0">
                <a:latin typeface="Arial" panose="020B0604020202020204" pitchFamily="34" charset="0"/>
                <a:cs typeface="Arial" panose="020B0604020202020204" pitchFamily="34" charset="0"/>
              </a:rPr>
              <a:t>, </a:t>
            </a:r>
            <a:r>
              <a:rPr lang="de-DE" sz="1050" dirty="0" err="1">
                <a:latin typeface="Arial" panose="020B0604020202020204" pitchFamily="34" charset="0"/>
                <a:cs typeface="Arial" panose="020B0604020202020204" pitchFamily="34" charset="0"/>
              </a:rPr>
              <a:t>max</a:t>
            </a:r>
            <a:r>
              <a:rPr lang="de-DE" sz="1050" dirty="0">
                <a:latin typeface="Arial" panose="020B0604020202020204" pitchFamily="34" charset="0"/>
                <a:cs typeface="Arial" panose="020B0604020202020204" pitchFamily="34" charset="0"/>
              </a:rPr>
              <a:t>) beschrieben und reflektieren </a:t>
            </a:r>
            <a:r>
              <a:rPr lang="de-DE" sz="1050" dirty="0" err="1">
                <a:latin typeface="Arial" panose="020B0604020202020204" pitchFamily="34" charset="0"/>
                <a:cs typeface="Arial" panose="020B0604020202020204" pitchFamily="34" charset="0"/>
              </a:rPr>
              <a:t>hard</a:t>
            </a:r>
            <a:r>
              <a:rPr lang="de-DE" sz="1050" dirty="0">
                <a:latin typeface="Arial" panose="020B0604020202020204" pitchFamily="34" charset="0"/>
                <a:cs typeface="Arial" panose="020B0604020202020204" pitchFamily="34" charset="0"/>
              </a:rPr>
              <a:t>- und </a:t>
            </a:r>
            <a:r>
              <a:rPr lang="de-DE" sz="1050" dirty="0" smtClean="0">
                <a:latin typeface="Arial" panose="020B0604020202020204" pitchFamily="34" charset="0"/>
                <a:cs typeface="Arial" panose="020B0604020202020204" pitchFamily="34" charset="0"/>
              </a:rPr>
              <a:t>soft-facts </a:t>
            </a:r>
            <a:r>
              <a:rPr lang="de-DE" sz="1050" dirty="0">
                <a:latin typeface="Arial" panose="020B0604020202020204" pitchFamily="34" charset="0"/>
                <a:cs typeface="Arial" panose="020B0604020202020204" pitchFamily="34" charset="0"/>
              </a:rPr>
              <a:t>der Projektarbeit. Sie stellen einen </a:t>
            </a:r>
            <a:r>
              <a:rPr lang="de-DE" sz="1050" dirty="0" smtClean="0">
                <a:latin typeface="Arial" panose="020B0604020202020204" pitchFamily="34" charset="0"/>
                <a:cs typeface="Arial" panose="020B0604020202020204" pitchFamily="34" charset="0"/>
              </a:rPr>
              <a:t>Querschnitt </a:t>
            </a:r>
            <a:r>
              <a:rPr lang="de-DE" sz="1050" dirty="0">
                <a:latin typeface="Arial" panose="020B0604020202020204" pitchFamily="34" charset="0"/>
                <a:cs typeface="Arial" panose="020B0604020202020204" pitchFamily="34" charset="0"/>
              </a:rPr>
              <a:t>der möglichen</a:t>
            </a:r>
            <a:r>
              <a:rPr lang="de-DE" sz="800" dirty="0">
                <a:latin typeface="Arial" panose="020B0604020202020204" pitchFamily="34" charset="0"/>
                <a:cs typeface="Arial" panose="020B0604020202020204" pitchFamily="34" charset="0"/>
              </a:rPr>
              <a:t> </a:t>
            </a:r>
            <a:r>
              <a:rPr lang="de-DE" sz="1050" dirty="0" smtClean="0">
                <a:latin typeface="Arial" panose="020B0604020202020204" pitchFamily="34" charset="0"/>
                <a:cs typeface="Arial" panose="020B0604020202020204" pitchFamily="34" charset="0"/>
              </a:rPr>
              <a:t>Parameter</a:t>
            </a:r>
            <a:r>
              <a:rPr lang="de-DE" sz="700" dirty="0" smtClean="0">
                <a:latin typeface="Arial" panose="020B0604020202020204" pitchFamily="34" charset="0"/>
                <a:cs typeface="Arial" panose="020B0604020202020204" pitchFamily="34" charset="0"/>
              </a:rPr>
              <a:t> </a:t>
            </a:r>
            <a:r>
              <a:rPr lang="de-DE" sz="1050" dirty="0" smtClean="0">
                <a:latin typeface="Arial" panose="020B0604020202020204" pitchFamily="34" charset="0"/>
                <a:cs typeface="Arial" panose="020B0604020202020204" pitchFamily="34" charset="0"/>
              </a:rPr>
              <a:t>(für </a:t>
            </a:r>
            <a:r>
              <a:rPr lang="de-DE" sz="1050" dirty="0" err="1" smtClean="0">
                <a:latin typeface="Arial" panose="020B0604020202020204" pitchFamily="34" charset="0"/>
                <a:cs typeface="Arial" panose="020B0604020202020204" pitchFamily="34" charset="0"/>
              </a:rPr>
              <a:t>Architek</a:t>
            </a:r>
            <a:r>
              <a:rPr lang="de-DE" sz="1050" dirty="0" smtClean="0">
                <a:latin typeface="Arial" panose="020B0604020202020204" pitchFamily="34" charset="0"/>
                <a:cs typeface="Arial" panose="020B0604020202020204" pitchFamily="34" charset="0"/>
              </a:rPr>
              <a:t>-</a:t>
            </a:r>
            <a:r>
              <a:rPr lang="de-DE" sz="1050" dirty="0" err="1" smtClean="0">
                <a:latin typeface="Arial" panose="020B0604020202020204" pitchFamily="34" charset="0"/>
                <a:cs typeface="Arial" panose="020B0604020202020204" pitchFamily="34" charset="0"/>
              </a:rPr>
              <a:t>tur</a:t>
            </a:r>
            <a:r>
              <a:rPr lang="de-DE" sz="1050" dirty="0" smtClean="0">
                <a:latin typeface="Arial" panose="020B0604020202020204" pitchFamily="34" charset="0"/>
                <a:cs typeface="Arial" panose="020B0604020202020204" pitchFamily="34" charset="0"/>
              </a:rPr>
              <a:t>-Hochbau) dar</a:t>
            </a:r>
            <a:r>
              <a:rPr lang="de-DE" sz="1050" dirty="0">
                <a:latin typeface="Arial" panose="020B0604020202020204" pitchFamily="34" charset="0"/>
                <a:cs typeface="Arial" panose="020B0604020202020204" pitchFamily="34" charset="0"/>
              </a:rPr>
              <a:t>, abgestimmt mit  </a:t>
            </a:r>
            <a:r>
              <a:rPr lang="de-DE" sz="1050" dirty="0" smtClean="0">
                <a:latin typeface="Arial" panose="020B0604020202020204" pitchFamily="34" charset="0"/>
                <a:cs typeface="Arial" panose="020B0604020202020204" pitchFamily="34" charset="0"/>
              </a:rPr>
              <a:t>engagierten Kollegen </a:t>
            </a:r>
            <a:r>
              <a:rPr lang="de-DE" sz="1050" dirty="0">
                <a:latin typeface="Arial" panose="020B0604020202020204" pitchFamily="34" charset="0"/>
                <a:cs typeface="Arial" panose="020B0604020202020204" pitchFamily="34" charset="0"/>
              </a:rPr>
              <a:t>aus </a:t>
            </a:r>
            <a:r>
              <a:rPr lang="de-DE" sz="1050" dirty="0" smtClean="0">
                <a:latin typeface="Arial" panose="020B0604020202020204" pitchFamily="34" charset="0"/>
                <a:cs typeface="Arial" panose="020B0604020202020204" pitchFamily="34" charset="0"/>
              </a:rPr>
              <a:t>dem DVPev.de.</a:t>
            </a:r>
            <a:endParaRPr lang="de-DE" sz="1050" dirty="0">
              <a:latin typeface="Arial" panose="020B0604020202020204" pitchFamily="34" charset="0"/>
              <a:cs typeface="Arial" panose="020B0604020202020204" pitchFamily="34" charset="0"/>
            </a:endParaRPr>
          </a:p>
          <a:p>
            <a:pPr marL="0" indent="0" defTabSz="995690" fontAlgn="auto">
              <a:spcAft>
                <a:spcPts val="0"/>
              </a:spcAft>
              <a:buNone/>
              <a:defRPr/>
            </a:pPr>
            <a:r>
              <a:rPr lang="de-DE" sz="1050" dirty="0">
                <a:latin typeface="Arial" panose="020B0604020202020204" pitchFamily="34" charset="0"/>
                <a:cs typeface="Arial" panose="020B0604020202020204" pitchFamily="34" charset="0"/>
              </a:rPr>
              <a:t>Dahinter steht jahrzehntelange </a:t>
            </a:r>
            <a:r>
              <a:rPr lang="de-DE" sz="1050" dirty="0" smtClean="0">
                <a:latin typeface="Arial" panose="020B0604020202020204" pitchFamily="34" charset="0"/>
                <a:cs typeface="Arial" panose="020B0604020202020204" pitchFamily="34" charset="0"/>
              </a:rPr>
              <a:t>Beobachtung, mit welcher Unterschiedlichkeit Projektbeteiligte, je-weils </a:t>
            </a:r>
            <a:r>
              <a:rPr lang="de-DE" sz="1050" dirty="0">
                <a:latin typeface="Arial" panose="020B0604020202020204" pitchFamily="34" charset="0"/>
                <a:cs typeface="Arial" panose="020B0604020202020204" pitchFamily="34" charset="0"/>
              </a:rPr>
              <a:t>aus </a:t>
            </a:r>
            <a:r>
              <a:rPr lang="de-DE" sz="1050" dirty="0" smtClean="0">
                <a:latin typeface="Arial" panose="020B0604020202020204" pitchFamily="34" charset="0"/>
                <a:cs typeface="Arial" panose="020B0604020202020204" pitchFamily="34" charset="0"/>
              </a:rPr>
              <a:t>ihrer </a:t>
            </a:r>
            <a:r>
              <a:rPr lang="de-DE" sz="1050" dirty="0">
                <a:latin typeface="Arial" panose="020B0604020202020204" pitchFamily="34" charset="0"/>
                <a:cs typeface="Arial" panose="020B0604020202020204" pitchFamily="34" charset="0"/>
              </a:rPr>
              <a:t>Position </a:t>
            </a:r>
            <a:r>
              <a:rPr lang="de-DE" sz="1050" dirty="0" smtClean="0">
                <a:latin typeface="Arial" panose="020B0604020202020204" pitchFamily="34" charset="0"/>
                <a:cs typeface="Arial" panose="020B0604020202020204" pitchFamily="34" charset="0"/>
              </a:rPr>
              <a:t>heraus, </a:t>
            </a:r>
            <a:r>
              <a:rPr lang="de-DE" sz="1050" dirty="0">
                <a:latin typeface="Arial" panose="020B0604020202020204" pitchFamily="34" charset="0"/>
                <a:cs typeface="Arial" panose="020B0604020202020204" pitchFamily="34" charset="0"/>
              </a:rPr>
              <a:t>erheblich andere Ansichten zu Status und Schwierigkeit eines </a:t>
            </a:r>
            <a:r>
              <a:rPr lang="de-DE" sz="1050" dirty="0" smtClean="0">
                <a:latin typeface="Arial" panose="020B0604020202020204" pitchFamily="34" charset="0"/>
                <a:cs typeface="Arial" panose="020B0604020202020204" pitchFamily="34" charset="0"/>
              </a:rPr>
              <a:t>Pro-</a:t>
            </a:r>
            <a:r>
              <a:rPr lang="de-DE" sz="1050" dirty="0" err="1" smtClean="0">
                <a:latin typeface="Arial" panose="020B0604020202020204" pitchFamily="34" charset="0"/>
                <a:cs typeface="Arial" panose="020B0604020202020204" pitchFamily="34" charset="0"/>
              </a:rPr>
              <a:t>jektes</a:t>
            </a:r>
            <a:r>
              <a:rPr lang="de-DE" sz="1050" dirty="0" smtClean="0">
                <a:latin typeface="Arial" panose="020B0604020202020204" pitchFamily="34" charset="0"/>
                <a:cs typeface="Arial" panose="020B0604020202020204" pitchFamily="34" charset="0"/>
              </a:rPr>
              <a:t> und </a:t>
            </a:r>
            <a:r>
              <a:rPr lang="de-DE" sz="1050" dirty="0">
                <a:latin typeface="Arial" panose="020B0604020202020204" pitchFamily="34" charset="0"/>
                <a:cs typeface="Arial" panose="020B0604020202020204" pitchFamily="34" charset="0"/>
              </a:rPr>
              <a:t>zum </a:t>
            </a:r>
            <a:r>
              <a:rPr lang="de-DE" sz="1050" dirty="0" smtClean="0">
                <a:latin typeface="Arial" panose="020B0604020202020204" pitchFamily="34" charset="0"/>
                <a:cs typeface="Arial" panose="020B0604020202020204" pitchFamily="34" charset="0"/>
              </a:rPr>
              <a:t>Erfüllungsgrad </a:t>
            </a:r>
            <a:r>
              <a:rPr lang="de-DE" sz="1050" dirty="0">
                <a:latin typeface="Arial" panose="020B0604020202020204" pitchFamily="34" charset="0"/>
                <a:cs typeface="Arial" panose="020B0604020202020204" pitchFamily="34" charset="0"/>
              </a:rPr>
              <a:t>der </a:t>
            </a:r>
            <a:r>
              <a:rPr lang="de-DE" sz="1050" dirty="0" smtClean="0">
                <a:latin typeface="Arial" panose="020B0604020202020204" pitchFamily="34" charset="0"/>
                <a:cs typeface="Arial" panose="020B0604020202020204" pitchFamily="34" charset="0"/>
              </a:rPr>
              <a:t>aktuellen Leis-</a:t>
            </a:r>
            <a:r>
              <a:rPr lang="de-DE" sz="1050" dirty="0" err="1" smtClean="0">
                <a:latin typeface="Arial" panose="020B0604020202020204" pitchFamily="34" charset="0"/>
                <a:cs typeface="Arial" panose="020B0604020202020204" pitchFamily="34" charset="0"/>
              </a:rPr>
              <a:t>tungen</a:t>
            </a:r>
            <a:r>
              <a:rPr lang="de-DE" sz="1050" dirty="0" smtClean="0">
                <a:latin typeface="Arial" panose="020B0604020202020204" pitchFamily="34" charset="0"/>
                <a:cs typeface="Arial" panose="020B0604020202020204" pitchFamily="34" charset="0"/>
              </a:rPr>
              <a:t> empfinden. </a:t>
            </a:r>
          </a:p>
          <a:p>
            <a:pPr marL="0" indent="0" defTabSz="995690" fontAlgn="auto">
              <a:spcAft>
                <a:spcPts val="0"/>
              </a:spcAft>
              <a:buNone/>
              <a:defRPr/>
            </a:pPr>
            <a:r>
              <a:rPr lang="de-DE" sz="1050" dirty="0" smtClean="0">
                <a:latin typeface="Arial" panose="020B0604020202020204" pitchFamily="34" charset="0"/>
                <a:cs typeface="Arial" panose="020B0604020202020204" pitchFamily="34" charset="0"/>
              </a:rPr>
              <a:t>Insbesondere </a:t>
            </a:r>
            <a:r>
              <a:rPr lang="de-DE" sz="1050" dirty="0" err="1" smtClean="0">
                <a:latin typeface="Arial" panose="020B0604020202020204" pitchFamily="34" charset="0"/>
                <a:cs typeface="Arial" panose="020B0604020202020204" pitchFamily="34" charset="0"/>
              </a:rPr>
              <a:t>unroutinierte</a:t>
            </a:r>
            <a:r>
              <a:rPr lang="de-DE" sz="1050" dirty="0" smtClean="0">
                <a:latin typeface="Arial" panose="020B0604020202020204" pitchFamily="34" charset="0"/>
                <a:cs typeface="Arial" panose="020B0604020202020204" pitchFamily="34" charset="0"/>
              </a:rPr>
              <a:t> Projektbeteiligte </a:t>
            </a:r>
            <a:r>
              <a:rPr lang="de-DE" sz="1050" dirty="0">
                <a:latin typeface="Arial" panose="020B0604020202020204" pitchFamily="34" charset="0"/>
                <a:cs typeface="Arial" panose="020B0604020202020204" pitchFamily="34" charset="0"/>
              </a:rPr>
              <a:t>oder solche die gleich 2 oder 3 </a:t>
            </a:r>
            <a:r>
              <a:rPr lang="de-DE" sz="1050" dirty="0" smtClean="0">
                <a:latin typeface="Arial" panose="020B0604020202020204" pitchFamily="34" charset="0"/>
                <a:cs typeface="Arial" panose="020B0604020202020204" pitchFamily="34" charset="0"/>
              </a:rPr>
              <a:t>(Projekt)Klassen ihrer geübten Kompetenz überspringen, </a:t>
            </a:r>
            <a:r>
              <a:rPr lang="de-DE" sz="1050" dirty="0">
                <a:latin typeface="Arial" panose="020B0604020202020204" pitchFamily="34" charset="0"/>
                <a:cs typeface="Arial" panose="020B0604020202020204" pitchFamily="34" charset="0"/>
              </a:rPr>
              <a:t>setzen sich und das </a:t>
            </a:r>
            <a:r>
              <a:rPr lang="de-DE" sz="1050" dirty="0" smtClean="0">
                <a:latin typeface="Arial" panose="020B0604020202020204" pitchFamily="34" charset="0"/>
                <a:cs typeface="Arial" panose="020B0604020202020204" pitchFamily="34" charset="0"/>
              </a:rPr>
              <a:t>Projekt </a:t>
            </a:r>
            <a:r>
              <a:rPr lang="de-DE" sz="1050" dirty="0">
                <a:latin typeface="Arial" panose="020B0604020202020204" pitchFamily="34" charset="0"/>
                <a:cs typeface="Arial" panose="020B0604020202020204" pitchFamily="34" charset="0"/>
              </a:rPr>
              <a:t>erheblichen Risiken aus, weil das </a:t>
            </a:r>
            <a:r>
              <a:rPr lang="de-DE" sz="1050" dirty="0" smtClean="0">
                <a:latin typeface="Arial" panose="020B0604020202020204" pitchFamily="34" charset="0"/>
                <a:cs typeface="Arial" panose="020B0604020202020204" pitchFamily="34" charset="0"/>
              </a:rPr>
              <a:t>Pro-</a:t>
            </a:r>
            <a:r>
              <a:rPr lang="de-DE" sz="1050" dirty="0" err="1" smtClean="0">
                <a:latin typeface="Arial" panose="020B0604020202020204" pitchFamily="34" charset="0"/>
                <a:cs typeface="Arial" panose="020B0604020202020204" pitchFamily="34" charset="0"/>
              </a:rPr>
              <a:t>jekt</a:t>
            </a:r>
            <a:r>
              <a:rPr lang="de-DE" sz="1050" dirty="0" smtClean="0">
                <a:latin typeface="Arial" panose="020B0604020202020204" pitchFamily="34" charset="0"/>
                <a:cs typeface="Arial" panose="020B0604020202020204" pitchFamily="34" charset="0"/>
              </a:rPr>
              <a:t> ggf. zu </a:t>
            </a:r>
            <a:r>
              <a:rPr lang="de-DE" sz="1050" dirty="0">
                <a:latin typeface="Arial" panose="020B0604020202020204" pitchFamily="34" charset="0"/>
                <a:cs typeface="Arial" panose="020B0604020202020204" pitchFamily="34" charset="0"/>
              </a:rPr>
              <a:t>schmal aufgesetzt, </a:t>
            </a:r>
            <a:r>
              <a:rPr lang="de-DE" sz="1050" dirty="0" smtClean="0">
                <a:latin typeface="Arial" panose="020B0604020202020204" pitchFamily="34" charset="0"/>
                <a:cs typeface="Arial" panose="020B0604020202020204" pitchFamily="34" charset="0"/>
              </a:rPr>
              <a:t>zu zögerlich adaptiert wird und in </a:t>
            </a:r>
            <a:r>
              <a:rPr lang="de-DE" sz="1050" dirty="0">
                <a:latin typeface="Arial" panose="020B0604020202020204" pitchFamily="34" charset="0"/>
                <a:cs typeface="Arial" panose="020B0604020202020204" pitchFamily="34" charset="0"/>
              </a:rPr>
              <a:t>späten Stadien nur noch mit weit </a:t>
            </a:r>
            <a:r>
              <a:rPr lang="de-DE" sz="1050" dirty="0" smtClean="0">
                <a:latin typeface="Arial" panose="020B0604020202020204" pitchFamily="34" charset="0"/>
                <a:cs typeface="Arial" panose="020B0604020202020204" pitchFamily="34" charset="0"/>
              </a:rPr>
              <a:t>überhöhtem Aufwand </a:t>
            </a:r>
            <a:r>
              <a:rPr lang="de-DE" sz="1050" dirty="0">
                <a:latin typeface="Arial" panose="020B0604020202020204" pitchFamily="34" charset="0"/>
                <a:cs typeface="Arial" panose="020B0604020202020204" pitchFamily="34" charset="0"/>
              </a:rPr>
              <a:t>zu Ende geführt werden </a:t>
            </a:r>
            <a:r>
              <a:rPr lang="de-DE" sz="1050" dirty="0" smtClean="0">
                <a:latin typeface="Arial" panose="020B0604020202020204" pitchFamily="34" charset="0"/>
                <a:cs typeface="Arial" panose="020B0604020202020204" pitchFamily="34" charset="0"/>
              </a:rPr>
              <a:t>kann.</a:t>
            </a:r>
            <a:endParaRPr lang="de-DE" sz="1050" dirty="0">
              <a:latin typeface="Arial" panose="020B0604020202020204" pitchFamily="34" charset="0"/>
              <a:cs typeface="Arial" panose="020B0604020202020204" pitchFamily="34" charset="0"/>
            </a:endParaRPr>
          </a:p>
          <a:p>
            <a:pPr marL="0" indent="0">
              <a:buNone/>
            </a:pPr>
            <a:endParaRPr lang="de-AT" sz="1050" dirty="0"/>
          </a:p>
        </p:txBody>
      </p:sp>
      <p:sp>
        <p:nvSpPr>
          <p:cNvPr id="16" name="Abgerundetes Rechteck 15"/>
          <p:cNvSpPr/>
          <p:nvPr/>
        </p:nvSpPr>
        <p:spPr bwMode="auto">
          <a:xfrm>
            <a:off x="7250400" y="5176381"/>
            <a:ext cx="3080152" cy="1512210"/>
          </a:xfrm>
          <a:prstGeom prst="roundRect">
            <a:avLst>
              <a:gd name="adj" fmla="val 5199"/>
            </a:avLst>
          </a:prstGeom>
          <a:solidFill>
            <a:srgbClr val="E6E6E6"/>
          </a:solidFill>
          <a:ln w="635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800" b="0" i="0" u="none" strike="noStrike" cap="none" normalizeH="0" baseline="0" smtClean="0">
              <a:ln>
                <a:noFill/>
              </a:ln>
              <a:solidFill>
                <a:schemeClr val="tx1"/>
              </a:solidFill>
              <a:effectLst/>
              <a:latin typeface="Arial" charset="0"/>
            </a:endParaRPr>
          </a:p>
        </p:txBody>
      </p:sp>
      <p:sp>
        <p:nvSpPr>
          <p:cNvPr id="14" name="Abgerundetes Rechteck 13"/>
          <p:cNvSpPr/>
          <p:nvPr/>
        </p:nvSpPr>
        <p:spPr bwMode="auto">
          <a:xfrm>
            <a:off x="7249440" y="3094771"/>
            <a:ext cx="3080152" cy="1838020"/>
          </a:xfrm>
          <a:prstGeom prst="roundRect">
            <a:avLst>
              <a:gd name="adj" fmla="val 5199"/>
            </a:avLst>
          </a:prstGeom>
          <a:solidFill>
            <a:srgbClr val="E6E6E6"/>
          </a:solidFill>
          <a:ln w="635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800" b="0" i="0" u="none" strike="noStrike" cap="none" normalizeH="0" baseline="0" smtClean="0">
              <a:ln>
                <a:noFill/>
              </a:ln>
              <a:solidFill>
                <a:schemeClr val="tx1"/>
              </a:solidFill>
              <a:effectLst/>
              <a:latin typeface="Arial" charset="0"/>
            </a:endParaRPr>
          </a:p>
        </p:txBody>
      </p:sp>
      <p:sp>
        <p:nvSpPr>
          <p:cNvPr id="7" name="Abgerundetes Rechteck 6"/>
          <p:cNvSpPr/>
          <p:nvPr/>
        </p:nvSpPr>
        <p:spPr bwMode="auto">
          <a:xfrm>
            <a:off x="7249440" y="1131501"/>
            <a:ext cx="3080152" cy="1724764"/>
          </a:xfrm>
          <a:prstGeom prst="roundRect">
            <a:avLst>
              <a:gd name="adj" fmla="val 5199"/>
            </a:avLst>
          </a:prstGeom>
          <a:solidFill>
            <a:srgbClr val="E6E6E6"/>
          </a:solidFill>
          <a:ln w="635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800" b="0" i="0" u="none" strike="noStrike" cap="none" normalizeH="0" baseline="0" smtClean="0">
              <a:ln>
                <a:noFill/>
              </a:ln>
              <a:solidFill>
                <a:schemeClr val="tx1"/>
              </a:solidFill>
              <a:effectLst/>
              <a:latin typeface="Arial" charset="0"/>
            </a:endParaRPr>
          </a:p>
        </p:txBody>
      </p:sp>
      <p:graphicFrame>
        <p:nvGraphicFramePr>
          <p:cNvPr id="5" name="Inhaltsplatzhalter 5"/>
          <p:cNvGraphicFramePr>
            <a:graphicFrameLocks/>
          </p:cNvGraphicFramePr>
          <p:nvPr>
            <p:extLst>
              <p:ext uri="{D42A27DB-BD31-4B8C-83A1-F6EECF244321}">
                <p14:modId xmlns:p14="http://schemas.microsoft.com/office/powerpoint/2010/main" val="1613058770"/>
              </p:ext>
            </p:extLst>
          </p:nvPr>
        </p:nvGraphicFramePr>
        <p:xfrm>
          <a:off x="7255390" y="1127060"/>
          <a:ext cx="3060000" cy="5580834"/>
        </p:xfrm>
        <a:graphic>
          <a:graphicData uri="http://schemas.openxmlformats.org/drawingml/2006/table">
            <a:tbl>
              <a:tblPr firstRow="1" bandRow="1">
                <a:tableStyleId>{2D5ABB26-0587-4C30-8999-92F81FD0307C}</a:tableStyleId>
              </a:tblPr>
              <a:tblGrid>
                <a:gridCol w="3060000"/>
              </a:tblGrid>
              <a:tr h="1905700">
                <a:tc>
                  <a:txBody>
                    <a:bodyPr/>
                    <a:lstStyle/>
                    <a:p>
                      <a:pPr marL="268288" marR="0" indent="-268288" algn="l" defTabSz="995690" rtl="0" eaLnBrk="1" fontAlgn="auto" latinLnBrk="0" hangingPunct="1">
                        <a:lnSpc>
                          <a:spcPct val="100000"/>
                        </a:lnSpc>
                        <a:spcBef>
                          <a:spcPts val="0"/>
                        </a:spcBef>
                        <a:spcAft>
                          <a:spcPts val="0"/>
                        </a:spcAft>
                        <a:buClrTx/>
                        <a:buSzTx/>
                        <a:buFontTx/>
                        <a:buNone/>
                        <a:tabLst/>
                        <a:defRPr/>
                      </a:pPr>
                      <a:r>
                        <a:rPr lang="de-DE" sz="1200" b="1" dirty="0" smtClean="0">
                          <a:latin typeface="Arial" panose="020B0604020202020204" pitchFamily="34" charset="0"/>
                          <a:cs typeface="Arial" panose="020B0604020202020204" pitchFamily="34" charset="0"/>
                        </a:rPr>
                        <a:t>	</a:t>
                      </a:r>
                      <a:r>
                        <a:rPr lang="de-DE" sz="900" b="1" dirty="0" smtClean="0">
                          <a:latin typeface="Arial" panose="020B0604020202020204" pitchFamily="34" charset="0"/>
                          <a:cs typeface="Arial" panose="020B0604020202020204" pitchFamily="34" charset="0"/>
                        </a:rPr>
                        <a:t>Anzahl</a:t>
                      </a:r>
                      <a:r>
                        <a:rPr lang="de-DE" sz="900" b="1" baseline="0" dirty="0" smtClean="0">
                          <a:latin typeface="Arial" panose="020B0604020202020204" pitchFamily="34" charset="0"/>
                          <a:cs typeface="Arial" panose="020B0604020202020204" pitchFamily="34" charset="0"/>
                        </a:rPr>
                        <a:t> der Projektziele</a:t>
                      </a:r>
                    </a:p>
                    <a:p>
                      <a:pPr marL="0" marR="0" indent="0" algn="l" defTabSz="995690" rtl="0" eaLnBrk="1" fontAlgn="auto" latinLnBrk="0" hangingPunct="1">
                        <a:lnSpc>
                          <a:spcPct val="100000"/>
                        </a:lnSpc>
                        <a:spcBef>
                          <a:spcPts val="600"/>
                        </a:spcBef>
                        <a:spcAft>
                          <a:spcPts val="0"/>
                        </a:spcAft>
                        <a:buClrTx/>
                        <a:buSzTx/>
                        <a:buFontTx/>
                        <a:buNone/>
                        <a:tabLst/>
                        <a:defRPr/>
                      </a:pPr>
                      <a:r>
                        <a:rPr lang="de-DE" sz="800" b="1" dirty="0" smtClean="0">
                          <a:latin typeface="Arial" panose="020B0604020202020204" pitchFamily="34" charset="0"/>
                          <a:cs typeface="Arial" panose="020B0604020202020204" pitchFamily="34" charset="0"/>
                        </a:rPr>
                        <a:t>Anzahl/Unterschiedlichkeit der zu integrierenden + zu</a:t>
                      </a:r>
                      <a:r>
                        <a:rPr lang="de-DE" sz="800" b="1" baseline="0" dirty="0" smtClean="0">
                          <a:latin typeface="Arial" panose="020B0604020202020204" pitchFamily="34" charset="0"/>
                          <a:cs typeface="Arial" panose="020B0604020202020204" pitchFamily="34" charset="0"/>
                        </a:rPr>
                        <a:t> </a:t>
                      </a:r>
                      <a:r>
                        <a:rPr lang="de-DE" sz="800" b="1" baseline="0" dirty="0" err="1" smtClean="0">
                          <a:latin typeface="Arial" panose="020B0604020202020204" pitchFamily="34" charset="0"/>
                          <a:cs typeface="Arial" panose="020B0604020202020204" pitchFamily="34" charset="0"/>
                        </a:rPr>
                        <a:t>koordi-</a:t>
                      </a:r>
                      <a:r>
                        <a:rPr lang="de-DE" sz="800" b="1" dirty="0" err="1" smtClean="0">
                          <a:latin typeface="Arial" panose="020B0604020202020204" pitchFamily="34" charset="0"/>
                          <a:cs typeface="Arial" panose="020B0604020202020204" pitchFamily="34" charset="0"/>
                        </a:rPr>
                        <a:t>nierenden</a:t>
                      </a:r>
                      <a:r>
                        <a:rPr lang="de-DE" sz="800" b="1" dirty="0" smtClean="0">
                          <a:latin typeface="Arial" panose="020B0604020202020204" pitchFamily="34" charset="0"/>
                          <a:cs typeface="Arial" panose="020B0604020202020204" pitchFamily="34" charset="0"/>
                        </a:rPr>
                        <a:t> Abteilungen, </a:t>
                      </a:r>
                      <a:r>
                        <a:rPr lang="de-DE" sz="800" dirty="0" smtClean="0">
                          <a:latin typeface="Arial" panose="020B0604020202020204" pitchFamily="34" charset="0"/>
                          <a:cs typeface="Arial" panose="020B0604020202020204" pitchFamily="34" charset="0"/>
                        </a:rPr>
                        <a:t>der im Projekt zu kombinierenden bau-</a:t>
                      </a:r>
                      <a:r>
                        <a:rPr lang="de-DE" sz="800" dirty="0" err="1" smtClean="0">
                          <a:latin typeface="Arial" panose="020B0604020202020204" pitchFamily="34" charset="0"/>
                          <a:cs typeface="Arial" panose="020B0604020202020204" pitchFamily="34" charset="0"/>
                        </a:rPr>
                        <a:t>lichen</a:t>
                      </a:r>
                      <a:r>
                        <a:rPr lang="de-DE" sz="800" dirty="0" smtClean="0">
                          <a:latin typeface="Arial" panose="020B0604020202020204" pitchFamily="34" charset="0"/>
                          <a:cs typeface="Arial" panose="020B0604020202020204" pitchFamily="34" charset="0"/>
                        </a:rPr>
                        <a:t> unterschiedlichen Zonen, wie zB. Turnsaal, Schwimmhalle, Kindergarten, Vorschule, Mittelschule, Oberstufe.</a:t>
                      </a:r>
                    </a:p>
                    <a:p>
                      <a:pPr marL="0" marR="0" indent="0" algn="l" defTabSz="995690" rtl="0" eaLnBrk="1" fontAlgn="auto" latinLnBrk="0" hangingPunct="1">
                        <a:lnSpc>
                          <a:spcPct val="100000"/>
                        </a:lnSpc>
                        <a:spcBef>
                          <a:spcPts val="600"/>
                        </a:spcBef>
                        <a:spcAft>
                          <a:spcPts val="0"/>
                        </a:spcAft>
                        <a:buClrTx/>
                        <a:buSzTx/>
                        <a:buFontTx/>
                        <a:buNone/>
                        <a:tabLst/>
                        <a:defRPr/>
                      </a:pPr>
                      <a:r>
                        <a:rPr lang="de-DE" sz="800" b="1" dirty="0" smtClean="0">
                          <a:latin typeface="Arial" panose="020B0604020202020204" pitchFamily="34" charset="0"/>
                          <a:cs typeface="Arial" panose="020B0604020202020204" pitchFamily="34" charset="0"/>
                        </a:rPr>
                        <a:t>Anzahl und Unterschiedlichkeit der Anforderungen und Wechselwirkungen </a:t>
                      </a:r>
                      <a:r>
                        <a:rPr lang="de-DE" sz="800" dirty="0" smtClean="0">
                          <a:latin typeface="Arial" panose="020B0604020202020204" pitchFamily="34" charset="0"/>
                          <a:cs typeface="Arial" panose="020B0604020202020204" pitchFamily="34" charset="0"/>
                        </a:rPr>
                        <a:t>zwischen den Zielen, der Zielhierarchie, den Prioritätssetzungen, deren Gewichtung, Konkurrenz und </a:t>
                      </a:r>
                      <a:r>
                        <a:rPr lang="de-DE" sz="800" dirty="0" err="1" smtClean="0">
                          <a:latin typeface="Arial" panose="020B0604020202020204" pitchFamily="34" charset="0"/>
                          <a:cs typeface="Arial" panose="020B0604020202020204" pitchFamily="34" charset="0"/>
                        </a:rPr>
                        <a:t>Optimie-rungskriterien</a:t>
                      </a:r>
                      <a:r>
                        <a:rPr lang="de-DE" sz="800" dirty="0" smtClean="0">
                          <a:latin typeface="Arial" panose="020B0604020202020204" pitchFamily="34" charset="0"/>
                          <a:cs typeface="Arial" panose="020B0604020202020204" pitchFamily="34" charset="0"/>
                        </a:rPr>
                        <a:t>, </a:t>
                      </a:r>
                      <a:r>
                        <a:rPr lang="de-DE" sz="800" dirty="0" err="1" smtClean="0">
                          <a:latin typeface="Arial" panose="020B0604020202020204" pitchFamily="34" charset="0"/>
                          <a:cs typeface="Arial" panose="020B0604020202020204" pitchFamily="34" charset="0"/>
                        </a:rPr>
                        <a:t>Antimonie</a:t>
                      </a:r>
                      <a:r>
                        <a:rPr lang="de-DE" sz="800" baseline="0" dirty="0" smtClean="0">
                          <a:latin typeface="Arial" panose="020B0604020202020204" pitchFamily="34" charset="0"/>
                          <a:cs typeface="Arial" panose="020B0604020202020204" pitchFamily="34" charset="0"/>
                        </a:rPr>
                        <a:t> und</a:t>
                      </a:r>
                      <a:r>
                        <a:rPr lang="de-DE" sz="800" dirty="0" smtClean="0">
                          <a:latin typeface="Arial" panose="020B0604020202020204" pitchFamily="34" charset="0"/>
                          <a:cs typeface="Arial" panose="020B0604020202020204" pitchFamily="34" charset="0"/>
                        </a:rPr>
                        <a:t> KO-Kriterien.</a:t>
                      </a:r>
                    </a:p>
                    <a:p>
                      <a:pPr marL="0" marR="0" indent="0" algn="l" defTabSz="995690" rtl="0" eaLnBrk="1" fontAlgn="auto" latinLnBrk="0" hangingPunct="1">
                        <a:lnSpc>
                          <a:spcPct val="100000"/>
                        </a:lnSpc>
                        <a:spcBef>
                          <a:spcPts val="600"/>
                        </a:spcBef>
                        <a:spcAft>
                          <a:spcPts val="0"/>
                        </a:spcAft>
                        <a:buClrTx/>
                        <a:buSzTx/>
                        <a:buFontTx/>
                        <a:buNone/>
                        <a:tabLst/>
                        <a:defRPr/>
                      </a:pPr>
                      <a:r>
                        <a:rPr lang="de-DE" sz="800" b="1" dirty="0" smtClean="0">
                          <a:latin typeface="Arial" panose="020B0604020202020204" pitchFamily="34" charset="0"/>
                          <a:cs typeface="Arial" panose="020B0604020202020204" pitchFamily="34" charset="0"/>
                        </a:rPr>
                        <a:t>Zieländerungen </a:t>
                      </a:r>
                      <a:r>
                        <a:rPr lang="de-DE" sz="800" dirty="0" smtClean="0">
                          <a:latin typeface="Arial" panose="020B0604020202020204" pitchFamily="34" charset="0"/>
                          <a:cs typeface="Arial" panose="020B0604020202020204" pitchFamily="34" charset="0"/>
                        </a:rPr>
                        <a:t>betreffend Inhalt, Gewichtung, Präferenz und deren Eintrittswahrscheinlichkeiten (Unsicherheiten).</a:t>
                      </a:r>
                    </a:p>
                    <a:p>
                      <a:pPr marL="0" marR="0" indent="0" algn="l" defTabSz="995690" rtl="0" eaLnBrk="1" fontAlgn="auto" latinLnBrk="0" hangingPunct="1">
                        <a:lnSpc>
                          <a:spcPct val="100000"/>
                        </a:lnSpc>
                        <a:spcBef>
                          <a:spcPts val="600"/>
                        </a:spcBef>
                        <a:spcAft>
                          <a:spcPts val="0"/>
                        </a:spcAft>
                        <a:buClrTx/>
                        <a:buSzTx/>
                        <a:buFontTx/>
                        <a:buNone/>
                        <a:tabLst/>
                        <a:defRPr/>
                      </a:pPr>
                      <a:endParaRPr lang="de-DE" sz="800" dirty="0" smtClean="0">
                        <a:latin typeface="Arial" panose="020B0604020202020204" pitchFamily="34" charset="0"/>
                        <a:cs typeface="Arial" panose="020B0604020202020204" pitchFamily="34" charset="0"/>
                      </a:endParaRPr>
                    </a:p>
                  </a:txBody>
                  <a:tcPr marL="36000" marR="36000" marT="36000" marB="36000">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tr>
              <a:tr h="2065020">
                <a:tc>
                  <a:txBody>
                    <a:bodyPr/>
                    <a:lstStyle/>
                    <a:p>
                      <a:pPr marL="266700" marR="0" indent="-266700" algn="l" defTabSz="995690" rtl="0" eaLnBrk="1" fontAlgn="auto" latinLnBrk="0" hangingPunct="1">
                        <a:lnSpc>
                          <a:spcPct val="100000"/>
                        </a:lnSpc>
                        <a:spcBef>
                          <a:spcPts val="0"/>
                        </a:spcBef>
                        <a:spcAft>
                          <a:spcPts val="0"/>
                        </a:spcAft>
                        <a:buClrTx/>
                        <a:buSzTx/>
                        <a:buFontTx/>
                        <a:buNone/>
                        <a:tabLst/>
                        <a:defRPr/>
                      </a:pPr>
                      <a:r>
                        <a:rPr lang="de-DE" sz="1200" b="1" dirty="0" smtClean="0">
                          <a:latin typeface="Arial" panose="020B0604020202020204" pitchFamily="34" charset="0"/>
                          <a:cs typeface="Arial" panose="020B0604020202020204" pitchFamily="34" charset="0"/>
                        </a:rPr>
                        <a:t>	</a:t>
                      </a:r>
                      <a:r>
                        <a:rPr lang="de-DE" sz="900" b="1" dirty="0" smtClean="0">
                          <a:latin typeface="Arial" panose="020B0604020202020204" pitchFamily="34" charset="0"/>
                          <a:cs typeface="Arial" panose="020B0604020202020204" pitchFamily="34" charset="0"/>
                        </a:rPr>
                        <a:t>Ressourcen AG Besteller + Ersteller</a:t>
                      </a:r>
                      <a:endParaRPr lang="de-DE" sz="900" b="1" baseline="0" dirty="0" smtClean="0">
                        <a:latin typeface="Arial" panose="020B0604020202020204" pitchFamily="34" charset="0"/>
                        <a:cs typeface="Arial" panose="020B0604020202020204" pitchFamily="34" charset="0"/>
                      </a:endParaRPr>
                    </a:p>
                    <a:p>
                      <a:pPr marL="0" marR="0" indent="0" algn="l" defTabSz="995690" rtl="0" eaLnBrk="1" fontAlgn="auto" latinLnBrk="0" hangingPunct="1">
                        <a:lnSpc>
                          <a:spcPct val="100000"/>
                        </a:lnSpc>
                        <a:spcBef>
                          <a:spcPts val="600"/>
                        </a:spcBef>
                        <a:spcAft>
                          <a:spcPts val="0"/>
                        </a:spcAft>
                        <a:buClrTx/>
                        <a:buSzTx/>
                        <a:buFontTx/>
                        <a:buNone/>
                        <a:tabLst/>
                        <a:defRPr/>
                      </a:pPr>
                      <a:r>
                        <a:rPr lang="de-DE" sz="800" b="1" dirty="0" smtClean="0">
                          <a:latin typeface="Arial" panose="020B0604020202020204" pitchFamily="34" charset="0"/>
                          <a:cs typeface="Arial" panose="020B0604020202020204" pitchFamily="34" charset="0"/>
                        </a:rPr>
                        <a:t>Anzahl/Unterschiedlichkeit der leitenden Mitarbeiter des AG, </a:t>
                      </a:r>
                      <a:r>
                        <a:rPr lang="de-DE" sz="800" dirty="0" smtClean="0">
                          <a:latin typeface="Arial" panose="020B0604020202020204" pitchFamily="34" charset="0"/>
                          <a:cs typeface="Arial" panose="020B0604020202020204" pitchFamily="34" charset="0"/>
                        </a:rPr>
                        <a:t>deren Kompetenz, Erfahrung, Qualifikation, Verfügbarkeit, Zu-</a:t>
                      </a:r>
                      <a:r>
                        <a:rPr lang="de-DE" sz="800" dirty="0" err="1" smtClean="0">
                          <a:latin typeface="Arial" panose="020B0604020202020204" pitchFamily="34" charset="0"/>
                          <a:cs typeface="Arial" panose="020B0604020202020204" pitchFamily="34" charset="0"/>
                        </a:rPr>
                        <a:t>sammenwirken</a:t>
                      </a:r>
                      <a:r>
                        <a:rPr lang="de-DE" sz="800" dirty="0" smtClean="0">
                          <a:latin typeface="Arial" panose="020B0604020202020204" pitchFamily="34" charset="0"/>
                          <a:cs typeface="Arial" panose="020B0604020202020204" pitchFamily="34" charset="0"/>
                        </a:rPr>
                        <a:t> und Entscheidungsvolumina oder ggf. politische Besetzung.</a:t>
                      </a:r>
                    </a:p>
                    <a:p>
                      <a:pPr marL="0" marR="0" indent="0" algn="l" defTabSz="995690" rtl="0" eaLnBrk="1" fontAlgn="auto" latinLnBrk="0" hangingPunct="1">
                        <a:lnSpc>
                          <a:spcPct val="100000"/>
                        </a:lnSpc>
                        <a:spcBef>
                          <a:spcPts val="600"/>
                        </a:spcBef>
                        <a:spcAft>
                          <a:spcPts val="0"/>
                        </a:spcAft>
                        <a:buClrTx/>
                        <a:buSzTx/>
                        <a:buFontTx/>
                        <a:buNone/>
                        <a:tabLst/>
                        <a:defRPr/>
                      </a:pPr>
                      <a:r>
                        <a:rPr lang="de-DE" sz="800" b="1" dirty="0" smtClean="0">
                          <a:latin typeface="Arial" panose="020B0604020202020204" pitchFamily="34" charset="0"/>
                          <a:cs typeface="Arial" panose="020B0604020202020204" pitchFamily="34" charset="0"/>
                        </a:rPr>
                        <a:t>Anzahl und Unterschiedlichkeit der Wechselwirkungen, </a:t>
                      </a:r>
                      <a:r>
                        <a:rPr lang="de-DE" sz="800" dirty="0" smtClean="0">
                          <a:latin typeface="Arial" panose="020B0604020202020204" pitchFamily="34" charset="0"/>
                          <a:cs typeface="Arial" panose="020B0604020202020204" pitchFamily="34" charset="0"/>
                        </a:rPr>
                        <a:t>Hier-archie vs. Projekthierarchie, der formellen und informellen </a:t>
                      </a:r>
                      <a:r>
                        <a:rPr lang="de-DE" sz="800" dirty="0" err="1" smtClean="0">
                          <a:latin typeface="Arial" panose="020B0604020202020204" pitchFamily="34" charset="0"/>
                          <a:cs typeface="Arial" panose="020B0604020202020204" pitchFamily="34" charset="0"/>
                        </a:rPr>
                        <a:t>Kom-munikation</a:t>
                      </a:r>
                      <a:r>
                        <a:rPr lang="de-DE" sz="800" dirty="0" smtClean="0">
                          <a:latin typeface="Arial" panose="020B0604020202020204" pitchFamily="34" charset="0"/>
                          <a:cs typeface="Arial" panose="020B0604020202020204" pitchFamily="34" charset="0"/>
                        </a:rPr>
                        <a:t>, der Vertretungsregel und der Motivationslage.</a:t>
                      </a:r>
                      <a:r>
                        <a:rPr lang="de-DE" sz="800" baseline="0" dirty="0" smtClean="0">
                          <a:latin typeface="Arial" panose="020B0604020202020204" pitchFamily="34" charset="0"/>
                          <a:cs typeface="Arial" panose="020B0604020202020204" pitchFamily="34" charset="0"/>
                        </a:rPr>
                        <a:t> </a:t>
                      </a:r>
                      <a:r>
                        <a:rPr lang="de-DE" sz="800" dirty="0" smtClean="0">
                          <a:latin typeface="Arial" panose="020B0604020202020204" pitchFamily="34" charset="0"/>
                          <a:cs typeface="Arial" panose="020B0604020202020204" pitchFamily="34" charset="0"/>
                        </a:rPr>
                        <a:t>Ein-beziehen</a:t>
                      </a:r>
                      <a:r>
                        <a:rPr lang="de-DE" sz="800" baseline="0" dirty="0" smtClean="0">
                          <a:latin typeface="Arial" panose="020B0604020202020204" pitchFamily="34" charset="0"/>
                          <a:cs typeface="Arial" panose="020B0604020202020204" pitchFamily="34" charset="0"/>
                        </a:rPr>
                        <a:t> einer Förderstelle.</a:t>
                      </a:r>
                    </a:p>
                    <a:p>
                      <a:pPr marL="0" marR="0" indent="0" algn="l" defTabSz="995690" rtl="0" eaLnBrk="1" fontAlgn="auto" latinLnBrk="0" hangingPunct="1">
                        <a:lnSpc>
                          <a:spcPct val="100000"/>
                        </a:lnSpc>
                        <a:spcBef>
                          <a:spcPts val="600"/>
                        </a:spcBef>
                        <a:spcAft>
                          <a:spcPts val="0"/>
                        </a:spcAft>
                        <a:buClrTx/>
                        <a:buSzTx/>
                        <a:buFontTx/>
                        <a:buNone/>
                        <a:tabLst/>
                        <a:defRPr/>
                      </a:pPr>
                      <a:r>
                        <a:rPr lang="de-DE" sz="800" b="1" dirty="0" smtClean="0">
                          <a:latin typeface="Arial" panose="020B0604020202020204" pitchFamily="34" charset="0"/>
                          <a:cs typeface="Arial" panose="020B0604020202020204" pitchFamily="34" charset="0"/>
                        </a:rPr>
                        <a:t>Änderungen der Entscheidungsvolumina, </a:t>
                      </a:r>
                      <a:r>
                        <a:rPr lang="de-DE" sz="800" dirty="0" smtClean="0">
                          <a:latin typeface="Arial" panose="020B0604020202020204" pitchFamily="34" charset="0"/>
                          <a:cs typeface="Arial" panose="020B0604020202020204" pitchFamily="34" charset="0"/>
                        </a:rPr>
                        <a:t>Fluktuation der Mit-wirkenden. Einbeziehen</a:t>
                      </a:r>
                      <a:r>
                        <a:rPr lang="de-DE" sz="800" baseline="0" dirty="0" smtClean="0">
                          <a:latin typeface="Arial" panose="020B0604020202020204" pitchFamily="34" charset="0"/>
                          <a:cs typeface="Arial" panose="020B0604020202020204" pitchFamily="34" charset="0"/>
                        </a:rPr>
                        <a:t> mehrerer Förder- / Finanzierungsstellen.</a:t>
                      </a:r>
                      <a:endParaRPr lang="de-DE" sz="800" dirty="0" smtClean="0">
                        <a:latin typeface="Arial" panose="020B0604020202020204" pitchFamily="34" charset="0"/>
                        <a:cs typeface="Arial" panose="020B0604020202020204" pitchFamily="34" charset="0"/>
                      </a:endParaRPr>
                    </a:p>
                    <a:p>
                      <a:pPr marL="0" marR="0" indent="0" algn="l" defTabSz="995690" rtl="0" eaLnBrk="1" fontAlgn="auto" latinLnBrk="0" hangingPunct="1">
                        <a:lnSpc>
                          <a:spcPct val="100000"/>
                        </a:lnSpc>
                        <a:spcBef>
                          <a:spcPts val="300"/>
                        </a:spcBef>
                        <a:spcAft>
                          <a:spcPts val="0"/>
                        </a:spcAft>
                        <a:buClrTx/>
                        <a:buSzTx/>
                        <a:buFontTx/>
                        <a:buNone/>
                        <a:tabLst/>
                        <a:defRPr/>
                      </a:pPr>
                      <a:endParaRPr lang="de-DE" sz="800" dirty="0" smtClean="0">
                        <a:latin typeface="Arial" panose="020B0604020202020204" pitchFamily="34" charset="0"/>
                        <a:cs typeface="Arial" panose="020B0604020202020204" pitchFamily="34" charset="0"/>
                      </a:endParaRPr>
                    </a:p>
                  </a:txBody>
                  <a:tcPr marL="36000" marR="36000" marT="36000" marB="36000">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tr>
              <a:tr h="1610114">
                <a:tc>
                  <a:txBody>
                    <a:bodyPr/>
                    <a:lstStyle/>
                    <a:p>
                      <a:pPr marL="266700" marR="0" indent="-266700" algn="l" defTabSz="995690" rtl="0" eaLnBrk="1" fontAlgn="auto" latinLnBrk="0" hangingPunct="1">
                        <a:lnSpc>
                          <a:spcPct val="100000"/>
                        </a:lnSpc>
                        <a:spcBef>
                          <a:spcPts val="1200"/>
                        </a:spcBef>
                        <a:spcAft>
                          <a:spcPts val="0"/>
                        </a:spcAft>
                        <a:buClrTx/>
                        <a:buSzTx/>
                        <a:buFontTx/>
                        <a:buNone/>
                        <a:tabLst/>
                        <a:defRPr/>
                      </a:pPr>
                      <a:r>
                        <a:rPr lang="de-DE" sz="1200" b="1" dirty="0" smtClean="0">
                          <a:latin typeface="Arial" panose="020B0604020202020204" pitchFamily="34" charset="0"/>
                          <a:cs typeface="Arial" panose="020B0604020202020204" pitchFamily="34" charset="0"/>
                        </a:rPr>
                        <a:t>	</a:t>
                      </a:r>
                      <a:r>
                        <a:rPr lang="de-DE" sz="900" b="1" dirty="0" smtClean="0">
                          <a:latin typeface="Arial" panose="020B0604020202020204" pitchFamily="34" charset="0"/>
                          <a:cs typeface="Arial" panose="020B0604020202020204" pitchFamily="34" charset="0"/>
                        </a:rPr>
                        <a:t>strategische Bedeutung für den Auftraggeber</a:t>
                      </a:r>
                    </a:p>
                    <a:p>
                      <a:pPr marL="0" marR="0" indent="0" algn="l" defTabSz="995690" rtl="0" eaLnBrk="1" fontAlgn="auto" latinLnBrk="0" hangingPunct="1">
                        <a:lnSpc>
                          <a:spcPct val="100000"/>
                        </a:lnSpc>
                        <a:spcBef>
                          <a:spcPts val="600"/>
                        </a:spcBef>
                        <a:spcAft>
                          <a:spcPts val="0"/>
                        </a:spcAft>
                        <a:buClrTx/>
                        <a:buSzTx/>
                        <a:buFontTx/>
                        <a:buNone/>
                        <a:tabLst/>
                        <a:defRPr/>
                      </a:pPr>
                      <a:r>
                        <a:rPr lang="de-DE" sz="800" b="1" dirty="0" smtClean="0">
                          <a:latin typeface="Arial" panose="020B0604020202020204" pitchFamily="34" charset="0"/>
                          <a:cs typeface="Arial" panose="020B0604020202020204" pitchFamily="34" charset="0"/>
                        </a:rPr>
                        <a:t>Relative Größe des Projektes, </a:t>
                      </a:r>
                      <a:r>
                        <a:rPr lang="de-DE" sz="800" dirty="0" smtClean="0">
                          <a:latin typeface="Arial" panose="020B0604020202020204" pitchFamily="34" charset="0"/>
                          <a:cs typeface="Arial" panose="020B0604020202020204" pitchFamily="34" charset="0"/>
                        </a:rPr>
                        <a:t>im Vergleich zu sonstigen Auf-gaben, </a:t>
                      </a:r>
                      <a:r>
                        <a:rPr lang="de-DE" sz="800" dirty="0" err="1" smtClean="0">
                          <a:latin typeface="Arial" panose="020B0604020202020204" pitchFamily="34" charset="0"/>
                          <a:cs typeface="Arial" panose="020B0604020202020204" pitchFamily="34" charset="0"/>
                        </a:rPr>
                        <a:t>zB</a:t>
                      </a:r>
                      <a:r>
                        <a:rPr lang="de-DE" sz="800" dirty="0" smtClean="0">
                          <a:latin typeface="Arial" panose="020B0604020202020204" pitchFamily="34" charset="0"/>
                          <a:cs typeface="Arial" panose="020B0604020202020204" pitchFamily="34" charset="0"/>
                        </a:rPr>
                        <a:t>. einer Kommune, direkter /indirekter Einfluss auf </a:t>
                      </a:r>
                      <a:r>
                        <a:rPr lang="de-DE" sz="800" dirty="0" err="1" smtClean="0">
                          <a:latin typeface="Arial" panose="020B0604020202020204" pitchFamily="34" charset="0"/>
                          <a:cs typeface="Arial" panose="020B0604020202020204" pitchFamily="34" charset="0"/>
                        </a:rPr>
                        <a:t>Be</a:t>
                      </a:r>
                      <a:r>
                        <a:rPr lang="de-DE" sz="800" dirty="0" smtClean="0">
                          <a:latin typeface="Arial" panose="020B0604020202020204" pitchFamily="34" charset="0"/>
                          <a:cs typeface="Arial" panose="020B0604020202020204" pitchFamily="34" charset="0"/>
                        </a:rPr>
                        <a:t>-steller, politische Mandatare des</a:t>
                      </a:r>
                      <a:r>
                        <a:rPr lang="de-DE" sz="800" baseline="0" dirty="0" smtClean="0">
                          <a:latin typeface="Arial" panose="020B0604020202020204" pitchFamily="34" charset="0"/>
                          <a:cs typeface="Arial" panose="020B0604020202020204" pitchFamily="34" charset="0"/>
                        </a:rPr>
                        <a:t> Auftraggebers</a:t>
                      </a:r>
                      <a:r>
                        <a:rPr lang="de-DE" sz="800" dirty="0" smtClean="0">
                          <a:latin typeface="Arial" panose="020B0604020202020204" pitchFamily="34" charset="0"/>
                          <a:cs typeface="Arial" panose="020B0604020202020204" pitchFamily="34" charset="0"/>
                        </a:rPr>
                        <a:t>. </a:t>
                      </a:r>
                    </a:p>
                    <a:p>
                      <a:pPr marL="0" marR="0" indent="0" algn="l" defTabSz="995690" rtl="0" eaLnBrk="1" fontAlgn="auto" latinLnBrk="0" hangingPunct="1">
                        <a:lnSpc>
                          <a:spcPct val="100000"/>
                        </a:lnSpc>
                        <a:spcBef>
                          <a:spcPts val="600"/>
                        </a:spcBef>
                        <a:spcAft>
                          <a:spcPts val="0"/>
                        </a:spcAft>
                        <a:buClrTx/>
                        <a:buSzTx/>
                        <a:buFontTx/>
                        <a:buNone/>
                        <a:tabLst/>
                        <a:defRPr/>
                      </a:pPr>
                      <a:r>
                        <a:rPr lang="de-DE" sz="800" b="1" dirty="0" smtClean="0">
                          <a:latin typeface="Arial" panose="020B0604020202020204" pitchFamily="34" charset="0"/>
                          <a:cs typeface="Arial" panose="020B0604020202020204" pitchFamily="34" charset="0"/>
                        </a:rPr>
                        <a:t>Außenwirkung des Projektes, </a:t>
                      </a:r>
                      <a:r>
                        <a:rPr lang="de-DE" sz="800" dirty="0" smtClean="0">
                          <a:latin typeface="Arial" panose="020B0604020202020204" pitchFamily="34" charset="0"/>
                          <a:cs typeface="Arial" panose="020B0604020202020204" pitchFamily="34" charset="0"/>
                        </a:rPr>
                        <a:t>Gefahr medialer </a:t>
                      </a:r>
                      <a:r>
                        <a:rPr lang="de-DE" sz="800" dirty="0" err="1" smtClean="0">
                          <a:latin typeface="Arial" panose="020B0604020202020204" pitchFamily="34" charset="0"/>
                          <a:cs typeface="Arial" panose="020B0604020202020204" pitchFamily="34" charset="0"/>
                        </a:rPr>
                        <a:t>Aufschaukelung</a:t>
                      </a:r>
                      <a:r>
                        <a:rPr lang="de-DE" sz="800" dirty="0" smtClean="0">
                          <a:latin typeface="Arial" panose="020B0604020202020204" pitchFamily="34" charset="0"/>
                          <a:cs typeface="Arial" panose="020B0604020202020204" pitchFamily="34" charset="0"/>
                        </a:rPr>
                        <a:t>.</a:t>
                      </a:r>
                    </a:p>
                    <a:p>
                      <a:pPr marL="0" marR="0" indent="0" algn="l" defTabSz="995690" rtl="0" eaLnBrk="1" fontAlgn="auto" latinLnBrk="0" hangingPunct="1">
                        <a:lnSpc>
                          <a:spcPct val="100000"/>
                        </a:lnSpc>
                        <a:spcBef>
                          <a:spcPts val="600"/>
                        </a:spcBef>
                        <a:spcAft>
                          <a:spcPts val="0"/>
                        </a:spcAft>
                        <a:buClrTx/>
                        <a:buSzTx/>
                        <a:buFontTx/>
                        <a:buNone/>
                        <a:tabLst/>
                        <a:defRPr/>
                      </a:pPr>
                      <a:r>
                        <a:rPr lang="de-DE" sz="800" dirty="0" smtClean="0">
                          <a:latin typeface="Arial" panose="020B0604020202020204" pitchFamily="34" charset="0"/>
                          <a:cs typeface="Arial" panose="020B0604020202020204" pitchFamily="34" charset="0"/>
                        </a:rPr>
                        <a:t>Das Projekt</a:t>
                      </a:r>
                      <a:r>
                        <a:rPr lang="de-DE" sz="800" baseline="0" dirty="0" smtClean="0">
                          <a:latin typeface="Arial" panose="020B0604020202020204" pitchFamily="34" charset="0"/>
                          <a:cs typeface="Arial" panose="020B0604020202020204" pitchFamily="34" charset="0"/>
                        </a:rPr>
                        <a:t> hat sehr große Bedeutung, übersteigt aber Routine und Erfahrung der Trägerorganisation.</a:t>
                      </a:r>
                      <a:endParaRPr lang="de-DE" sz="800" dirty="0" smtClean="0">
                        <a:latin typeface="Arial" panose="020B0604020202020204" pitchFamily="34" charset="0"/>
                        <a:cs typeface="Arial" panose="020B0604020202020204" pitchFamily="34" charset="0"/>
                      </a:endParaRPr>
                    </a:p>
                    <a:p>
                      <a:pPr marL="0" marR="0" indent="0" algn="l" defTabSz="995690" rtl="0" eaLnBrk="1" fontAlgn="auto" latinLnBrk="0" hangingPunct="1">
                        <a:lnSpc>
                          <a:spcPct val="100000"/>
                        </a:lnSpc>
                        <a:spcBef>
                          <a:spcPts val="300"/>
                        </a:spcBef>
                        <a:spcAft>
                          <a:spcPts val="0"/>
                        </a:spcAft>
                        <a:buClrTx/>
                        <a:buSzTx/>
                        <a:buFontTx/>
                        <a:buNone/>
                        <a:tabLst/>
                        <a:defRPr/>
                      </a:pPr>
                      <a:endParaRPr lang="de-DE" sz="800" dirty="0" smtClean="0">
                        <a:latin typeface="Arial" panose="020B0604020202020204" pitchFamily="34" charset="0"/>
                        <a:cs typeface="Arial" panose="020B0604020202020204" pitchFamily="34" charset="0"/>
                      </a:endParaRPr>
                    </a:p>
                  </a:txBody>
                  <a:tcPr marL="36000" marR="36000" marT="72000" marB="36000">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13" name="Oval 40"/>
          <p:cNvSpPr>
            <a:spLocks noChangeArrowheads="1"/>
          </p:cNvSpPr>
          <p:nvPr/>
        </p:nvSpPr>
        <p:spPr bwMode="auto">
          <a:xfrm>
            <a:off x="7146950" y="1025251"/>
            <a:ext cx="360000" cy="360000"/>
          </a:xfrm>
          <a:prstGeom prst="ellipse">
            <a:avLst/>
          </a:prstGeom>
          <a:solidFill>
            <a:srgbClr val="3366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0" tIns="0" rIns="0" bIns="0" numCol="1" anchor="ctr" anchorCtr="0" compatLnSpc="1">
            <a:prstTxWarp prst="textNoShape">
              <a:avLst/>
            </a:prstTxWarp>
          </a:bodyPr>
          <a:lstStyle/>
          <a:p>
            <a:pPr algn="ctr"/>
            <a:r>
              <a:rPr lang="de-DE" sz="1400" b="1" dirty="0" smtClean="0">
                <a:solidFill>
                  <a:schemeClr val="bg1"/>
                </a:solidFill>
                <a:latin typeface="Arial" panose="020B0604020202020204" pitchFamily="34" charset="0"/>
                <a:cs typeface="Arial" panose="020B0604020202020204" pitchFamily="34" charset="0"/>
              </a:rPr>
              <a:t>A1</a:t>
            </a:r>
            <a:endParaRPr lang="de-DE" sz="1400" b="1" dirty="0">
              <a:solidFill>
                <a:schemeClr val="bg1"/>
              </a:solidFill>
              <a:latin typeface="Dutch801 XBd BT" panose="02020903060505020304" pitchFamily="18" charset="0"/>
            </a:endParaRPr>
          </a:p>
        </p:txBody>
      </p:sp>
      <p:sp>
        <p:nvSpPr>
          <p:cNvPr id="15" name="Oval 40"/>
          <p:cNvSpPr>
            <a:spLocks noChangeArrowheads="1"/>
          </p:cNvSpPr>
          <p:nvPr/>
        </p:nvSpPr>
        <p:spPr bwMode="auto">
          <a:xfrm>
            <a:off x="7146950" y="2916561"/>
            <a:ext cx="360000" cy="360000"/>
          </a:xfrm>
          <a:prstGeom prst="ellipse">
            <a:avLst/>
          </a:prstGeom>
          <a:solidFill>
            <a:srgbClr val="3366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0" tIns="0" rIns="0" bIns="0" numCol="1" anchor="ctr" anchorCtr="0" compatLnSpc="1">
            <a:prstTxWarp prst="textNoShape">
              <a:avLst/>
            </a:prstTxWarp>
          </a:bodyPr>
          <a:lstStyle/>
          <a:p>
            <a:pPr algn="ctr"/>
            <a:r>
              <a:rPr lang="de-DE" sz="1400" b="1" dirty="0" smtClean="0">
                <a:solidFill>
                  <a:schemeClr val="bg1"/>
                </a:solidFill>
                <a:latin typeface="Arial" panose="020B0604020202020204" pitchFamily="34" charset="0"/>
                <a:cs typeface="Arial" panose="020B0604020202020204" pitchFamily="34" charset="0"/>
              </a:rPr>
              <a:t>A2</a:t>
            </a:r>
            <a:endParaRPr lang="de-DE" sz="1400" b="1" dirty="0">
              <a:solidFill>
                <a:schemeClr val="bg1"/>
              </a:solidFill>
              <a:latin typeface="Dutch801 XBd BT" panose="02020903060505020304" pitchFamily="18" charset="0"/>
            </a:endParaRPr>
          </a:p>
        </p:txBody>
      </p:sp>
      <p:sp>
        <p:nvSpPr>
          <p:cNvPr id="17" name="Oval 40"/>
          <p:cNvSpPr>
            <a:spLocks noChangeArrowheads="1"/>
          </p:cNvSpPr>
          <p:nvPr/>
        </p:nvSpPr>
        <p:spPr bwMode="auto">
          <a:xfrm>
            <a:off x="7152350" y="5032031"/>
            <a:ext cx="360000" cy="360000"/>
          </a:xfrm>
          <a:prstGeom prst="ellipse">
            <a:avLst/>
          </a:prstGeom>
          <a:solidFill>
            <a:srgbClr val="3366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0" tIns="0" rIns="0" bIns="0" numCol="1" anchor="ctr" anchorCtr="0" compatLnSpc="1">
            <a:prstTxWarp prst="textNoShape">
              <a:avLst/>
            </a:prstTxWarp>
          </a:bodyPr>
          <a:lstStyle/>
          <a:p>
            <a:pPr algn="ctr"/>
            <a:r>
              <a:rPr lang="de-DE" sz="1400" b="1" dirty="0" smtClean="0">
                <a:solidFill>
                  <a:schemeClr val="bg1"/>
                </a:solidFill>
                <a:latin typeface="Arial" panose="020B0604020202020204" pitchFamily="34" charset="0"/>
                <a:cs typeface="Arial" panose="020B0604020202020204" pitchFamily="34" charset="0"/>
              </a:rPr>
              <a:t>A3</a:t>
            </a:r>
            <a:endParaRPr lang="de-DE" sz="1400" b="1" dirty="0">
              <a:solidFill>
                <a:schemeClr val="bg1"/>
              </a:solidFill>
              <a:latin typeface="Dutch801 XBd BT" panose="02020903060505020304" pitchFamily="18" charset="0"/>
            </a:endParaRPr>
          </a:p>
        </p:txBody>
      </p:sp>
      <p:sp>
        <p:nvSpPr>
          <p:cNvPr id="20" name="Inhaltsplatzhalter 19"/>
          <p:cNvSpPr>
            <a:spLocks noGrp="1"/>
          </p:cNvSpPr>
          <p:nvPr>
            <p:ph idx="10"/>
          </p:nvPr>
        </p:nvSpPr>
        <p:spPr/>
        <p:txBody>
          <a:bodyPr rIns="0"/>
          <a:lstStyle/>
          <a:p>
            <a:pPr marL="0" indent="0">
              <a:buNone/>
            </a:pPr>
            <a:r>
              <a:rPr lang="de-DE" sz="1050" dirty="0">
                <a:latin typeface="Arial" panose="020B0604020202020204" pitchFamily="34" charset="0"/>
                <a:cs typeface="Arial" panose="020B0604020202020204" pitchFamily="34" charset="0"/>
              </a:rPr>
              <a:t>Insofern sind Projektklassen auch </a:t>
            </a:r>
            <a:r>
              <a:rPr lang="de-DE" sz="1050" dirty="0" err="1">
                <a:latin typeface="Arial" panose="020B0604020202020204" pitchFamily="34" charset="0"/>
                <a:cs typeface="Arial" panose="020B0604020202020204" pitchFamily="34" charset="0"/>
              </a:rPr>
              <a:t>Qualifikatoren</a:t>
            </a:r>
            <a:r>
              <a:rPr lang="de-DE" sz="1050" dirty="0">
                <a:latin typeface="Arial" panose="020B0604020202020204" pitchFamily="34" charset="0"/>
                <a:cs typeface="Arial" panose="020B0604020202020204" pitchFamily="34" charset="0"/>
              </a:rPr>
              <a:t> für die Auswahl der Beteiligten, für die Bearbeitungs-tiefe, für den abschätzbaren Aufwand </a:t>
            </a:r>
            <a:r>
              <a:rPr lang="de-DE" sz="1050" b="1" dirty="0">
                <a:latin typeface="Arial" panose="020B0604020202020204" pitchFamily="34" charset="0"/>
                <a:cs typeface="Arial" panose="020B0604020202020204" pitchFamily="34" charset="0"/>
              </a:rPr>
              <a:t>und</a:t>
            </a:r>
            <a:r>
              <a:rPr lang="de-DE" sz="1050" dirty="0">
                <a:latin typeface="Arial" panose="020B0604020202020204" pitchFamily="34" charset="0"/>
                <a:cs typeface="Arial" panose="020B0604020202020204" pitchFamily="34" charset="0"/>
              </a:rPr>
              <a:t> ein guter Raster für den Start mit den richtigen Werkzeugen und geeigneten Beteiligten.  </a:t>
            </a:r>
          </a:p>
          <a:p>
            <a:pPr marL="0" indent="0">
              <a:buNone/>
            </a:pPr>
            <a:r>
              <a:rPr lang="de-DE" sz="1050" dirty="0" smtClean="0"/>
              <a:t>Um besser und rascher in die Projekte </a:t>
            </a:r>
            <a:r>
              <a:rPr lang="de-DE" sz="1050" dirty="0" err="1" smtClean="0"/>
              <a:t>einzustei</a:t>
            </a:r>
            <a:r>
              <a:rPr lang="de-DE" sz="1050" dirty="0"/>
              <a:t>-</a:t>
            </a:r>
            <a:r>
              <a:rPr lang="de-DE" sz="1050" dirty="0" smtClean="0"/>
              <a:t>gen, sollte man, sich für die am häufigsten Projekt-klassen in denen man arbeitet </a:t>
            </a:r>
            <a:r>
              <a:rPr lang="de-DE" sz="1050" dirty="0" err="1" smtClean="0"/>
              <a:t>zB</a:t>
            </a:r>
            <a:r>
              <a:rPr lang="de-DE" sz="1050" dirty="0" smtClean="0"/>
              <a:t>. Leistungsbilder, die Honorarberechnungstabellen oder </a:t>
            </a:r>
            <a:r>
              <a:rPr lang="de-DE" sz="1050" dirty="0" err="1" smtClean="0"/>
              <a:t>Organisa-tionshandbücher</a:t>
            </a:r>
            <a:r>
              <a:rPr lang="de-DE" sz="1050" dirty="0" smtClean="0"/>
              <a:t> (...) herzurichten.</a:t>
            </a:r>
          </a:p>
          <a:p>
            <a:pPr marL="0" indent="0">
              <a:buNone/>
            </a:pPr>
            <a:r>
              <a:rPr lang="de-DE" sz="1050" dirty="0" smtClean="0"/>
              <a:t>Ein großes Problem ist gegeben, wenn </a:t>
            </a:r>
            <a:r>
              <a:rPr lang="de-DE" sz="1050" dirty="0" err="1" smtClean="0"/>
              <a:t>Auslober</a:t>
            </a:r>
            <a:r>
              <a:rPr lang="de-DE" sz="1050" dirty="0" smtClean="0"/>
              <a:t> eigene Vertrags- und Leistungsbildwelten aufbau-en, die mit den Regelwerkzeugen </a:t>
            </a:r>
            <a:r>
              <a:rPr lang="de-DE" sz="1050" dirty="0" err="1" smtClean="0"/>
              <a:t>zB</a:t>
            </a:r>
            <a:r>
              <a:rPr lang="de-DE" sz="1050" dirty="0" smtClean="0"/>
              <a:t>. der HOAI (</a:t>
            </a:r>
            <a:r>
              <a:rPr lang="de-DE" sz="1050" dirty="0" err="1" smtClean="0"/>
              <a:t>HoZo</a:t>
            </a:r>
            <a:r>
              <a:rPr lang="de-DE" sz="1050" dirty="0" smtClean="0"/>
              <a:t>, Tabelle) aber auch den VOB/B nicht rasch genug, vor allem nicht rational analysiert werden können, dies wird in </a:t>
            </a:r>
            <a:r>
              <a:rPr lang="de-DE" sz="1050" dirty="0" err="1" smtClean="0"/>
              <a:t>zB</a:t>
            </a:r>
            <a:r>
              <a:rPr lang="de-DE" sz="1050" dirty="0" smtClean="0"/>
              <a:t>. A11 bewertet.</a:t>
            </a:r>
          </a:p>
          <a:p>
            <a:pPr marL="0" indent="0">
              <a:buNone/>
            </a:pPr>
            <a:r>
              <a:rPr lang="de-DE" sz="1050" dirty="0" smtClean="0"/>
              <a:t>Der Vorschlag lautet also, sich </a:t>
            </a:r>
            <a:r>
              <a:rPr lang="de-DE" sz="1050" dirty="0" err="1" smtClean="0"/>
              <a:t>zB</a:t>
            </a:r>
            <a:r>
              <a:rPr lang="de-DE" sz="1050" dirty="0" smtClean="0"/>
              <a:t>. für </a:t>
            </a:r>
          </a:p>
          <a:p>
            <a:pPr>
              <a:spcBef>
                <a:spcPts val="300"/>
              </a:spcBef>
            </a:pPr>
            <a:r>
              <a:rPr lang="de-DE" sz="1050" dirty="0" smtClean="0"/>
              <a:t>Projektklasse 1,</a:t>
            </a:r>
          </a:p>
          <a:p>
            <a:pPr>
              <a:spcBef>
                <a:spcPts val="0"/>
              </a:spcBef>
            </a:pPr>
            <a:r>
              <a:rPr lang="de-DE" sz="1050" dirty="0" smtClean="0"/>
              <a:t>Projektklasse 3,</a:t>
            </a:r>
          </a:p>
          <a:p>
            <a:pPr>
              <a:spcBef>
                <a:spcPts val="0"/>
              </a:spcBef>
            </a:pPr>
            <a:r>
              <a:rPr lang="de-DE" sz="1050" dirty="0" smtClean="0"/>
              <a:t>Projektklasse 5</a:t>
            </a:r>
          </a:p>
          <a:p>
            <a:pPr marL="0" indent="0">
              <a:spcBef>
                <a:spcPts val="300"/>
              </a:spcBef>
              <a:buNone/>
            </a:pPr>
            <a:r>
              <a:rPr lang="de-DE" sz="1050" dirty="0" smtClean="0"/>
              <a:t>rasch einsetzbare vorgedachte Fassungen der Aufbauorganisation zu erarbeiten, mit denen die Angebotsunterlagen der AG rasch übersetzt und bearbeitet werden können.</a:t>
            </a:r>
          </a:p>
          <a:p>
            <a:pPr marL="0" indent="0">
              <a:buNone/>
            </a:pPr>
            <a:endParaRPr lang="de-AT" sz="1050" dirty="0">
              <a:solidFill>
                <a:srgbClr val="FF0000"/>
              </a:solidFill>
            </a:endParaRPr>
          </a:p>
        </p:txBody>
      </p:sp>
      <p:sp>
        <p:nvSpPr>
          <p:cNvPr id="12" name="Text Box 3"/>
          <p:cNvSpPr txBox="1">
            <a:spLocks noChangeArrowheads="1"/>
          </p:cNvSpPr>
          <p:nvPr/>
        </p:nvSpPr>
        <p:spPr bwMode="auto">
          <a:xfrm>
            <a:off x="8380645" y="7244248"/>
            <a:ext cx="1943077" cy="107722"/>
          </a:xfrm>
          <a:prstGeom prst="rect">
            <a:avLst/>
          </a:prstGeom>
          <a:noFill/>
          <a:ln w="9525">
            <a:noFill/>
            <a:miter lim="800000"/>
            <a:headEnd/>
            <a:tailEnd/>
          </a:ln>
          <a:effectLst/>
        </p:spPr>
        <p:txBody>
          <a:bodyPr lIns="0" tIns="0" rIns="0" bIns="0">
            <a:spAutoFit/>
          </a:bodyPr>
          <a:lstStyle/>
          <a:p>
            <a:pPr algn="r" defTabSz="995300">
              <a:spcBef>
                <a:spcPct val="50000"/>
              </a:spcBef>
              <a:defRPr/>
            </a:pPr>
            <a:r>
              <a:rPr lang="de-AT" sz="700" dirty="0" smtClean="0">
                <a:solidFill>
                  <a:schemeClr val="bg2"/>
                </a:solidFill>
                <a:latin typeface="Arial"/>
                <a:cs typeface="Arial"/>
              </a:rPr>
              <a:t>11</a:t>
            </a:r>
            <a:r>
              <a:rPr lang="de-AT" sz="700" b="0" dirty="0" smtClean="0">
                <a:solidFill>
                  <a:schemeClr val="bg2"/>
                </a:solidFill>
                <a:latin typeface="Arial"/>
                <a:cs typeface="Arial"/>
              </a:rPr>
              <a:t>. Februar 2016</a:t>
            </a:r>
            <a:r>
              <a:rPr lang="de-AT" sz="700" b="0" baseline="0" dirty="0" smtClean="0">
                <a:solidFill>
                  <a:schemeClr val="bg2"/>
                </a:solidFill>
                <a:latin typeface="Arial"/>
                <a:cs typeface="Arial"/>
              </a:rPr>
              <a:t>   </a:t>
            </a:r>
            <a:r>
              <a:rPr lang="de-AT" sz="700" b="0" dirty="0" smtClean="0">
                <a:solidFill>
                  <a:schemeClr val="bg2"/>
                </a:solidFill>
                <a:latin typeface="Arial" charset="0"/>
                <a:cs typeface="Arial" charset="0"/>
                <a:sym typeface="Wingdings 2"/>
              </a:rPr>
              <a:t>|  </a:t>
            </a:r>
            <a:r>
              <a:rPr lang="de-AT" sz="700" b="0" dirty="0" smtClean="0">
                <a:solidFill>
                  <a:schemeClr val="bg2"/>
                </a:solidFill>
                <a:latin typeface="Arial" charset="0"/>
                <a:cs typeface="Arial" charset="0"/>
              </a:rPr>
              <a:t> ö-VS 1   </a:t>
            </a:r>
            <a:r>
              <a:rPr lang="de-AT" sz="700" b="0" dirty="0" smtClean="0">
                <a:solidFill>
                  <a:schemeClr val="bg2"/>
                </a:solidFill>
                <a:latin typeface="Arial" charset="0"/>
                <a:cs typeface="Arial" charset="0"/>
                <a:sym typeface="Wingdings 2"/>
              </a:rPr>
              <a:t>|</a:t>
            </a:r>
            <a:r>
              <a:rPr lang="de-AT" sz="700" b="1" baseline="0" dirty="0" smtClean="0">
                <a:solidFill>
                  <a:schemeClr val="bg2"/>
                </a:solidFill>
                <a:latin typeface="Arial" charset="0"/>
                <a:sym typeface="Wingdings 2"/>
              </a:rPr>
              <a:t> </a:t>
            </a:r>
            <a:r>
              <a:rPr lang="de-AT" sz="700" b="1" dirty="0" smtClean="0">
                <a:solidFill>
                  <a:schemeClr val="bg2"/>
                </a:solidFill>
                <a:latin typeface="Arial" charset="0"/>
                <a:sym typeface="Wingdings 2"/>
              </a:rPr>
              <a:t>  </a:t>
            </a:r>
            <a:r>
              <a:rPr lang="de-DE" sz="700" dirty="0" smtClean="0">
                <a:solidFill>
                  <a:schemeClr val="bg2"/>
                </a:solidFill>
                <a:latin typeface="Arial" charset="0"/>
              </a:rPr>
              <a:t> 2 von </a:t>
            </a:r>
            <a:r>
              <a:rPr lang="de-DE" sz="700" dirty="0">
                <a:solidFill>
                  <a:schemeClr val="bg2"/>
                </a:solidFill>
              </a:rPr>
              <a:t>5</a:t>
            </a:r>
            <a:endParaRPr lang="de-AT" sz="700" b="0" dirty="0">
              <a:solidFill>
                <a:schemeClr val="bg2"/>
              </a:solidFill>
              <a:latin typeface="Arial" charset="0"/>
              <a:cs typeface="Arial" charset="0"/>
              <a:sym typeface="Wingdings 3" pitchFamily="18" charset="2"/>
            </a:endParaRPr>
          </a:p>
        </p:txBody>
      </p:sp>
    </p:spTree>
    <p:extLst>
      <p:ext uri="{BB962C8B-B14F-4D97-AF65-F5344CB8AC3E}">
        <p14:creationId xmlns:p14="http://schemas.microsoft.com/office/powerpoint/2010/main" val="1206816224"/>
      </p:ext>
    </p:extLst>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Abgerundetes Rechteck 25"/>
          <p:cNvSpPr/>
          <p:nvPr/>
        </p:nvSpPr>
        <p:spPr bwMode="auto">
          <a:xfrm>
            <a:off x="7228485" y="1125786"/>
            <a:ext cx="3080152" cy="1724764"/>
          </a:xfrm>
          <a:prstGeom prst="roundRect">
            <a:avLst>
              <a:gd name="adj" fmla="val 5199"/>
            </a:avLst>
          </a:prstGeom>
          <a:solidFill>
            <a:srgbClr val="E6E6E6"/>
          </a:solidFill>
          <a:ln w="635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800" b="0" i="0" u="none" strike="noStrike" cap="none" normalizeH="0" baseline="0" smtClean="0">
              <a:ln>
                <a:noFill/>
              </a:ln>
              <a:solidFill>
                <a:schemeClr val="tx1"/>
              </a:solidFill>
              <a:effectLst/>
              <a:latin typeface="Arial" charset="0"/>
            </a:endParaRPr>
          </a:p>
        </p:txBody>
      </p:sp>
      <p:sp>
        <p:nvSpPr>
          <p:cNvPr id="25" name="Abgerundetes Rechteck 24"/>
          <p:cNvSpPr/>
          <p:nvPr/>
        </p:nvSpPr>
        <p:spPr bwMode="auto">
          <a:xfrm>
            <a:off x="7228485" y="3089056"/>
            <a:ext cx="3080152" cy="1576800"/>
          </a:xfrm>
          <a:prstGeom prst="roundRect">
            <a:avLst>
              <a:gd name="adj" fmla="val 5199"/>
            </a:avLst>
          </a:prstGeom>
          <a:solidFill>
            <a:srgbClr val="E6E6E6"/>
          </a:solidFill>
          <a:ln w="635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800" b="0" i="0" u="none" strike="noStrike" cap="none" normalizeH="0" baseline="0" smtClean="0">
              <a:ln>
                <a:noFill/>
              </a:ln>
              <a:solidFill>
                <a:schemeClr val="tx1"/>
              </a:solidFill>
              <a:effectLst/>
              <a:latin typeface="Arial" charset="0"/>
            </a:endParaRPr>
          </a:p>
        </p:txBody>
      </p:sp>
      <p:sp>
        <p:nvSpPr>
          <p:cNvPr id="24" name="Abgerundetes Rechteck 23"/>
          <p:cNvSpPr/>
          <p:nvPr/>
        </p:nvSpPr>
        <p:spPr bwMode="auto">
          <a:xfrm>
            <a:off x="7229445" y="4854285"/>
            <a:ext cx="3080152" cy="1821600"/>
          </a:xfrm>
          <a:prstGeom prst="roundRect">
            <a:avLst>
              <a:gd name="adj" fmla="val 5199"/>
            </a:avLst>
          </a:prstGeom>
          <a:solidFill>
            <a:srgbClr val="E6E6E6"/>
          </a:solidFill>
          <a:ln w="635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800" b="0" i="0" u="none" strike="noStrike" cap="none" normalizeH="0" baseline="0" smtClean="0">
              <a:ln>
                <a:noFill/>
              </a:ln>
              <a:solidFill>
                <a:schemeClr val="tx1"/>
              </a:solidFill>
              <a:effectLst/>
              <a:latin typeface="Arial" charset="0"/>
            </a:endParaRPr>
          </a:p>
        </p:txBody>
      </p:sp>
      <p:sp>
        <p:nvSpPr>
          <p:cNvPr id="16" name="Abgerundetes Rechteck 15"/>
          <p:cNvSpPr/>
          <p:nvPr/>
        </p:nvSpPr>
        <p:spPr bwMode="auto">
          <a:xfrm>
            <a:off x="3989804" y="4860781"/>
            <a:ext cx="3080152" cy="1823192"/>
          </a:xfrm>
          <a:prstGeom prst="roundRect">
            <a:avLst>
              <a:gd name="adj" fmla="val 5199"/>
            </a:avLst>
          </a:prstGeom>
          <a:solidFill>
            <a:srgbClr val="E6E6E6"/>
          </a:solidFill>
          <a:ln w="635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800" b="0" i="0" u="none" strike="noStrike" cap="none" normalizeH="0" baseline="0" smtClean="0">
              <a:ln>
                <a:noFill/>
              </a:ln>
              <a:solidFill>
                <a:schemeClr val="tx1"/>
              </a:solidFill>
              <a:effectLst/>
              <a:latin typeface="Arial" charset="0"/>
            </a:endParaRPr>
          </a:p>
        </p:txBody>
      </p:sp>
      <p:sp>
        <p:nvSpPr>
          <p:cNvPr id="17" name="Abgerundetes Rechteck 16"/>
          <p:cNvSpPr/>
          <p:nvPr/>
        </p:nvSpPr>
        <p:spPr bwMode="auto">
          <a:xfrm>
            <a:off x="3988844" y="3096000"/>
            <a:ext cx="3080152" cy="1577458"/>
          </a:xfrm>
          <a:prstGeom prst="roundRect">
            <a:avLst>
              <a:gd name="adj" fmla="val 5199"/>
            </a:avLst>
          </a:prstGeom>
          <a:solidFill>
            <a:srgbClr val="E6E6E6"/>
          </a:solidFill>
          <a:ln w="635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800" b="0" i="0" u="none" strike="noStrike" cap="none" normalizeH="0" baseline="0" smtClean="0">
              <a:ln>
                <a:noFill/>
              </a:ln>
              <a:solidFill>
                <a:schemeClr val="tx1"/>
              </a:solidFill>
              <a:effectLst/>
              <a:latin typeface="Arial" charset="0"/>
            </a:endParaRPr>
          </a:p>
        </p:txBody>
      </p:sp>
      <p:sp>
        <p:nvSpPr>
          <p:cNvPr id="9" name="Abgerundetes Rechteck 8"/>
          <p:cNvSpPr/>
          <p:nvPr/>
        </p:nvSpPr>
        <p:spPr bwMode="auto">
          <a:xfrm>
            <a:off x="770932" y="4860000"/>
            <a:ext cx="3080152" cy="1821600"/>
          </a:xfrm>
          <a:prstGeom prst="roundRect">
            <a:avLst>
              <a:gd name="adj" fmla="val 5199"/>
            </a:avLst>
          </a:prstGeom>
          <a:solidFill>
            <a:srgbClr val="E6E6E6"/>
          </a:solidFill>
          <a:ln w="635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800" b="0" i="0" u="none" strike="noStrike" cap="none" normalizeH="0" baseline="0" smtClean="0">
              <a:ln>
                <a:noFill/>
              </a:ln>
              <a:solidFill>
                <a:schemeClr val="tx1"/>
              </a:solidFill>
              <a:effectLst/>
              <a:latin typeface="Arial" charset="0"/>
            </a:endParaRPr>
          </a:p>
        </p:txBody>
      </p:sp>
      <p:sp>
        <p:nvSpPr>
          <p:cNvPr id="10" name="Abgerundetes Rechteck 9"/>
          <p:cNvSpPr/>
          <p:nvPr/>
        </p:nvSpPr>
        <p:spPr bwMode="auto">
          <a:xfrm>
            <a:off x="769972" y="3094771"/>
            <a:ext cx="3080152" cy="1576800"/>
          </a:xfrm>
          <a:prstGeom prst="roundRect">
            <a:avLst>
              <a:gd name="adj" fmla="val 5199"/>
            </a:avLst>
          </a:prstGeom>
          <a:solidFill>
            <a:srgbClr val="E6E6E6"/>
          </a:solidFill>
          <a:ln w="635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800" b="0" i="0" u="none" strike="noStrike" cap="none" normalizeH="0" baseline="0" smtClean="0">
              <a:ln>
                <a:noFill/>
              </a:ln>
              <a:solidFill>
                <a:schemeClr val="tx1"/>
              </a:solidFill>
              <a:effectLst/>
              <a:latin typeface="Arial" charset="0"/>
            </a:endParaRPr>
          </a:p>
        </p:txBody>
      </p:sp>
      <p:sp>
        <p:nvSpPr>
          <p:cNvPr id="11" name="Abgerundetes Rechteck 10"/>
          <p:cNvSpPr/>
          <p:nvPr/>
        </p:nvSpPr>
        <p:spPr bwMode="auto">
          <a:xfrm>
            <a:off x="769972" y="1131501"/>
            <a:ext cx="3080152" cy="1724764"/>
          </a:xfrm>
          <a:prstGeom prst="roundRect">
            <a:avLst>
              <a:gd name="adj" fmla="val 5199"/>
            </a:avLst>
          </a:prstGeom>
          <a:solidFill>
            <a:srgbClr val="E6E6E6"/>
          </a:solidFill>
          <a:ln w="635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800" b="0" i="0" u="none" strike="noStrike" cap="none" normalizeH="0" baseline="0" smtClean="0">
              <a:ln>
                <a:noFill/>
              </a:ln>
              <a:solidFill>
                <a:schemeClr val="tx1"/>
              </a:solidFill>
              <a:effectLst/>
              <a:latin typeface="Arial" charset="0"/>
            </a:endParaRPr>
          </a:p>
        </p:txBody>
      </p:sp>
      <p:graphicFrame>
        <p:nvGraphicFramePr>
          <p:cNvPr id="6" name="Inhaltsplatzhalter 5"/>
          <p:cNvGraphicFramePr>
            <a:graphicFrameLocks/>
          </p:cNvGraphicFramePr>
          <p:nvPr>
            <p:extLst>
              <p:ext uri="{D42A27DB-BD31-4B8C-83A1-F6EECF244321}">
                <p14:modId xmlns:p14="http://schemas.microsoft.com/office/powerpoint/2010/main" val="1085120960"/>
              </p:ext>
            </p:extLst>
          </p:nvPr>
        </p:nvGraphicFramePr>
        <p:xfrm>
          <a:off x="785003" y="1127047"/>
          <a:ext cx="3060000" cy="5612910"/>
        </p:xfrm>
        <a:graphic>
          <a:graphicData uri="http://schemas.openxmlformats.org/drawingml/2006/table">
            <a:tbl>
              <a:tblPr firstRow="1" bandRow="1">
                <a:tableStyleId>{2D5ABB26-0587-4C30-8999-92F81FD0307C}</a:tableStyleId>
              </a:tblPr>
              <a:tblGrid>
                <a:gridCol w="3060000"/>
              </a:tblGrid>
              <a:tr h="1944000">
                <a:tc>
                  <a:txBody>
                    <a:bodyPr/>
                    <a:lstStyle/>
                    <a:p>
                      <a:pPr marL="268288" marR="0" lvl="0" indent="-268288" algn="l" defTabSz="995690" rtl="0" eaLnBrk="1" fontAlgn="auto" latinLnBrk="0" hangingPunct="1">
                        <a:lnSpc>
                          <a:spcPct val="100000"/>
                        </a:lnSpc>
                        <a:spcBef>
                          <a:spcPts val="0"/>
                        </a:spcBef>
                        <a:spcAft>
                          <a:spcPts val="0"/>
                        </a:spcAft>
                        <a:buClrTx/>
                        <a:buSzTx/>
                        <a:buFontTx/>
                        <a:buNone/>
                        <a:tabLst/>
                        <a:defRPr/>
                      </a:pPr>
                      <a:r>
                        <a:rPr kumimoji="0" lang="de-DE" sz="1200" b="1" i="0" u="none" strike="noStrike" kern="1200" cap="none" spc="0" normalizeH="0" baseline="0" noProof="0" dirty="0" smtClean="0">
                          <a:ln>
                            <a:noFill/>
                          </a:ln>
                          <a:solidFill>
                            <a:srgbClr val="000000"/>
                          </a:solidFill>
                          <a:effectLst/>
                          <a:uLnTx/>
                          <a:uFillTx/>
                          <a:latin typeface="Arial" panose="020B0604020202020204" pitchFamily="34" charset="0"/>
                          <a:ea typeface="+mn-ea"/>
                          <a:cs typeface="Arial" panose="020B0604020202020204" pitchFamily="34" charset="0"/>
                        </a:rPr>
                        <a:t>	</a:t>
                      </a:r>
                      <a:r>
                        <a:rPr kumimoji="0" lang="de-DE" sz="900" b="1" i="0" u="none" strike="noStrike" kern="1200" cap="none" spc="0" normalizeH="0" baseline="0" noProof="0" dirty="0" smtClean="0">
                          <a:ln>
                            <a:noFill/>
                          </a:ln>
                          <a:solidFill>
                            <a:srgbClr val="000000"/>
                          </a:solidFill>
                          <a:effectLst/>
                          <a:uLnTx/>
                          <a:uFillTx/>
                          <a:latin typeface="Arial" panose="020B0604020202020204" pitchFamily="34" charset="0"/>
                          <a:ea typeface="+mn-ea"/>
                          <a:cs typeface="Arial" panose="020B0604020202020204" pitchFamily="34" charset="0"/>
                        </a:rPr>
                        <a:t>Neuartigkeit</a:t>
                      </a:r>
                    </a:p>
                    <a:p>
                      <a:pPr marL="0" marR="0" lvl="0" indent="0" algn="l" defTabSz="995690" rtl="0" eaLnBrk="1" fontAlgn="auto" latinLnBrk="0" hangingPunct="1">
                        <a:lnSpc>
                          <a:spcPct val="100000"/>
                        </a:lnSpc>
                        <a:spcBef>
                          <a:spcPts val="600"/>
                        </a:spcBef>
                        <a:spcAft>
                          <a:spcPts val="0"/>
                        </a:spcAft>
                        <a:buClrTx/>
                        <a:buSzTx/>
                        <a:buFontTx/>
                        <a:buNone/>
                        <a:tabLst/>
                        <a:defRPr/>
                      </a:pPr>
                      <a:r>
                        <a:rPr kumimoji="0" lang="de-DE" sz="800" b="1" i="0" u="none" strike="noStrike" kern="1200" cap="none" spc="0" normalizeH="0" baseline="0" noProof="0" dirty="0" smtClean="0">
                          <a:ln>
                            <a:noFill/>
                          </a:ln>
                          <a:solidFill>
                            <a:srgbClr val="000000"/>
                          </a:solidFill>
                          <a:effectLst/>
                          <a:uLnTx/>
                          <a:uFillTx/>
                          <a:latin typeface="Arial" panose="020B0604020202020204" pitchFamily="34" charset="0"/>
                          <a:ea typeface="+mn-ea"/>
                          <a:cs typeface="Arial" panose="020B0604020202020204" pitchFamily="34" charset="0"/>
                        </a:rPr>
                        <a:t>Anzahl und Unterschiedlichkeit der technischen und nut-</a:t>
                      </a:r>
                      <a:r>
                        <a:rPr kumimoji="0" lang="de-DE" sz="800" b="1" i="0" u="none" strike="noStrike" kern="1200" cap="none" spc="0" normalizeH="0" baseline="0" noProof="0" dirty="0" err="1" smtClean="0">
                          <a:ln>
                            <a:noFill/>
                          </a:ln>
                          <a:solidFill>
                            <a:srgbClr val="000000"/>
                          </a:solidFill>
                          <a:effectLst/>
                          <a:uLnTx/>
                          <a:uFillTx/>
                          <a:latin typeface="Arial" panose="020B0604020202020204" pitchFamily="34" charset="0"/>
                          <a:ea typeface="+mn-ea"/>
                          <a:cs typeface="Arial" panose="020B0604020202020204" pitchFamily="34" charset="0"/>
                        </a:rPr>
                        <a:t>zungsspezifischen</a:t>
                      </a:r>
                      <a:r>
                        <a:rPr kumimoji="0" lang="de-DE" sz="800" b="1" i="0" u="none" strike="noStrike" kern="1200" cap="none" spc="0" normalizeH="0" baseline="0" noProof="0" dirty="0" smtClean="0">
                          <a:ln>
                            <a:noFill/>
                          </a:ln>
                          <a:solidFill>
                            <a:srgbClr val="000000"/>
                          </a:solidFill>
                          <a:effectLst/>
                          <a:uLnTx/>
                          <a:uFillTx/>
                          <a:latin typeface="Arial" panose="020B0604020202020204" pitchFamily="34" charset="0"/>
                          <a:ea typeface="+mn-ea"/>
                          <a:cs typeface="Arial" panose="020B0604020202020204" pitchFamily="34" charset="0"/>
                        </a:rPr>
                        <a:t> Systeme, </a:t>
                      </a:r>
                      <a:r>
                        <a:rPr kumimoji="0" lang="de-DE" sz="800" b="0" i="0" u="none" strike="noStrike" kern="1200" cap="none" spc="0" normalizeH="0" baseline="0" noProof="0" dirty="0" smtClean="0">
                          <a:ln>
                            <a:noFill/>
                          </a:ln>
                          <a:solidFill>
                            <a:srgbClr val="000000"/>
                          </a:solidFill>
                          <a:effectLst/>
                          <a:uLnTx/>
                          <a:uFillTx/>
                          <a:latin typeface="Arial" panose="020B0604020202020204" pitchFamily="34" charset="0"/>
                          <a:ea typeface="+mn-ea"/>
                          <a:cs typeface="Arial" panose="020B0604020202020204" pitchFamily="34" charset="0"/>
                        </a:rPr>
                        <a:t>der Verwendung neu kombinierter Systeme oder Neuheitsgrad von Teillösungen.</a:t>
                      </a:r>
                      <a:endParaRPr kumimoji="0" lang="de-DE" sz="800" b="1" i="0" u="none" strike="noStrike" kern="1200" cap="none" spc="0" normalizeH="0" baseline="0" noProof="0" dirty="0" smtClean="0">
                        <a:ln>
                          <a:noFill/>
                        </a:ln>
                        <a:solidFill>
                          <a:srgbClr val="000000"/>
                        </a:solidFill>
                        <a:effectLst/>
                        <a:uLnTx/>
                        <a:uFillTx/>
                        <a:latin typeface="Arial" panose="020B0604020202020204" pitchFamily="34" charset="0"/>
                        <a:ea typeface="+mn-ea"/>
                        <a:cs typeface="Arial" panose="020B0604020202020204" pitchFamily="34" charset="0"/>
                      </a:endParaRPr>
                    </a:p>
                    <a:p>
                      <a:pPr marL="0" marR="0" lvl="0" indent="0" algn="l" defTabSz="995690" rtl="0" eaLnBrk="1" fontAlgn="auto" latinLnBrk="0" hangingPunct="1">
                        <a:lnSpc>
                          <a:spcPct val="100000"/>
                        </a:lnSpc>
                        <a:spcBef>
                          <a:spcPts val="600"/>
                        </a:spcBef>
                        <a:spcAft>
                          <a:spcPts val="0"/>
                        </a:spcAft>
                        <a:buClrTx/>
                        <a:buSzTx/>
                        <a:buFontTx/>
                        <a:buNone/>
                        <a:tabLst/>
                        <a:defRPr/>
                      </a:pPr>
                      <a:r>
                        <a:rPr kumimoji="0" lang="de-DE" sz="800" b="1" i="0" u="none" strike="noStrike" kern="1200" cap="none" spc="0" normalizeH="0" baseline="0" noProof="0" dirty="0" smtClean="0">
                          <a:ln>
                            <a:noFill/>
                          </a:ln>
                          <a:solidFill>
                            <a:srgbClr val="000000"/>
                          </a:solidFill>
                          <a:effectLst/>
                          <a:uLnTx/>
                          <a:uFillTx/>
                          <a:latin typeface="Arial" panose="020B0604020202020204" pitchFamily="34" charset="0"/>
                          <a:ea typeface="+mn-ea"/>
                          <a:cs typeface="Arial" panose="020B0604020202020204" pitchFamily="34" charset="0"/>
                        </a:rPr>
                        <a:t>Anzahl und Unterschiedlichkeit des Zusammenwirkens der Systeme</a:t>
                      </a:r>
                      <a:r>
                        <a:rPr kumimoji="0" lang="de-DE" sz="800" b="0" i="0" u="none" strike="noStrike" kern="1200" cap="none" spc="0" normalizeH="0" baseline="0" noProof="0" dirty="0" smtClean="0">
                          <a:ln>
                            <a:noFill/>
                          </a:ln>
                          <a:solidFill>
                            <a:srgbClr val="000000"/>
                          </a:solidFill>
                          <a:effectLst/>
                          <a:uLnTx/>
                          <a:uFillTx/>
                          <a:latin typeface="Arial" panose="020B0604020202020204" pitchFamily="34" charset="0"/>
                          <a:ea typeface="+mn-ea"/>
                          <a:cs typeface="Arial" panose="020B0604020202020204" pitchFamily="34" charset="0"/>
                        </a:rPr>
                        <a:t>,</a:t>
                      </a:r>
                      <a:r>
                        <a:rPr kumimoji="0" lang="de-DE" sz="800" b="1" i="0" u="none" strike="noStrike" kern="1200" cap="none" spc="0" normalizeH="0" baseline="0" noProof="0" dirty="0" smtClean="0">
                          <a:ln>
                            <a:noFill/>
                          </a:ln>
                          <a:solidFill>
                            <a:srgbClr val="000000"/>
                          </a:solidFill>
                          <a:effectLst/>
                          <a:uLnTx/>
                          <a:uFillTx/>
                          <a:latin typeface="Arial" panose="020B0604020202020204" pitchFamily="34" charset="0"/>
                          <a:ea typeface="+mn-ea"/>
                          <a:cs typeface="Arial" panose="020B0604020202020204" pitchFamily="34" charset="0"/>
                        </a:rPr>
                        <a:t> </a:t>
                      </a:r>
                      <a:r>
                        <a:rPr kumimoji="0" lang="de-DE" sz="800" b="0" i="0" u="none" strike="noStrike" kern="1200" cap="none" spc="0" normalizeH="0" baseline="0" noProof="0" dirty="0" err="1" smtClean="0">
                          <a:ln>
                            <a:noFill/>
                          </a:ln>
                          <a:solidFill>
                            <a:srgbClr val="000000"/>
                          </a:solidFill>
                          <a:effectLst/>
                          <a:uLnTx/>
                          <a:uFillTx/>
                          <a:latin typeface="Arial" panose="020B0604020202020204" pitchFamily="34" charset="0"/>
                          <a:ea typeface="+mn-ea"/>
                          <a:cs typeface="Arial" panose="020B0604020202020204" pitchFamily="34" charset="0"/>
                        </a:rPr>
                        <a:t>zB</a:t>
                      </a:r>
                      <a:r>
                        <a:rPr kumimoji="0" lang="de-DE" sz="800" b="0" i="0" u="none" strike="noStrike" kern="1200" cap="none" spc="0" normalizeH="0" baseline="0" noProof="0" dirty="0" smtClean="0">
                          <a:ln>
                            <a:noFill/>
                          </a:ln>
                          <a:solidFill>
                            <a:srgbClr val="000000"/>
                          </a:solidFill>
                          <a:effectLst/>
                          <a:uLnTx/>
                          <a:uFillTx/>
                          <a:latin typeface="Arial" panose="020B0604020202020204" pitchFamily="34" charset="0"/>
                          <a:ea typeface="+mn-ea"/>
                          <a:cs typeface="Arial" panose="020B0604020202020204" pitchFamily="34" charset="0"/>
                        </a:rPr>
                        <a:t>. Laborklassen oder Laminar OP.</a:t>
                      </a:r>
                    </a:p>
                    <a:p>
                      <a:pPr marL="0" marR="0" lvl="0" indent="0" algn="l" defTabSz="995690" rtl="0" eaLnBrk="1" fontAlgn="auto" latinLnBrk="0" hangingPunct="1">
                        <a:lnSpc>
                          <a:spcPct val="100000"/>
                        </a:lnSpc>
                        <a:spcBef>
                          <a:spcPts val="600"/>
                        </a:spcBef>
                        <a:spcAft>
                          <a:spcPts val="0"/>
                        </a:spcAft>
                        <a:buClrTx/>
                        <a:buSzTx/>
                        <a:buFontTx/>
                        <a:buNone/>
                        <a:tabLst/>
                        <a:defRPr/>
                      </a:pPr>
                      <a:r>
                        <a:rPr kumimoji="0" lang="de-DE" sz="800" b="1" i="0" u="none" strike="noStrike" kern="1200" cap="none" spc="0" normalizeH="0" baseline="0" noProof="0" dirty="0" smtClean="0">
                          <a:ln>
                            <a:noFill/>
                          </a:ln>
                          <a:solidFill>
                            <a:srgbClr val="000000"/>
                          </a:solidFill>
                          <a:effectLst/>
                          <a:uLnTx/>
                          <a:uFillTx/>
                          <a:latin typeface="Arial" panose="020B0604020202020204" pitchFamily="34" charset="0"/>
                          <a:ea typeface="+mn-ea"/>
                          <a:cs typeface="Arial" panose="020B0604020202020204" pitchFamily="34" charset="0"/>
                        </a:rPr>
                        <a:t>Änderung der Anforderungen, </a:t>
                      </a:r>
                      <a:r>
                        <a:rPr kumimoji="0" lang="de-DE" sz="800" b="0" i="0" u="none" strike="noStrike" kern="1200" cap="none" spc="0" normalizeH="0" baseline="0" noProof="0" dirty="0" smtClean="0">
                          <a:ln>
                            <a:noFill/>
                          </a:ln>
                          <a:solidFill>
                            <a:srgbClr val="000000"/>
                          </a:solidFill>
                          <a:effectLst/>
                          <a:uLnTx/>
                          <a:uFillTx/>
                          <a:latin typeface="Arial" panose="020B0604020202020204" pitchFamily="34" charset="0"/>
                          <a:ea typeface="+mn-ea"/>
                          <a:cs typeface="Arial" panose="020B0604020202020204" pitchFamily="34" charset="0"/>
                        </a:rPr>
                        <a:t>späte Erkenntnis unbeachteter Wirkungen und Anforderungen.</a:t>
                      </a:r>
                    </a:p>
                    <a:p>
                      <a:pPr marL="0" marR="0" lvl="0" indent="0" algn="l" defTabSz="995690" rtl="0" eaLnBrk="1" fontAlgn="auto" latinLnBrk="0" hangingPunct="1">
                        <a:lnSpc>
                          <a:spcPct val="100000"/>
                        </a:lnSpc>
                        <a:spcBef>
                          <a:spcPts val="600"/>
                        </a:spcBef>
                        <a:spcAft>
                          <a:spcPts val="0"/>
                        </a:spcAft>
                        <a:buClrTx/>
                        <a:buSzTx/>
                        <a:buFontTx/>
                        <a:buNone/>
                        <a:tabLst/>
                        <a:defRPr/>
                      </a:pPr>
                      <a:endParaRPr kumimoji="0" lang="de-DE" sz="800" b="0" i="0" u="none" strike="noStrike" kern="1200" cap="none" spc="0" normalizeH="0" baseline="0" noProof="0" dirty="0" smtClean="0">
                        <a:ln>
                          <a:noFill/>
                        </a:ln>
                        <a:solidFill>
                          <a:srgbClr val="000000"/>
                        </a:solidFill>
                        <a:effectLst/>
                        <a:uLnTx/>
                        <a:uFillTx/>
                        <a:latin typeface="Arial" panose="020B0604020202020204" pitchFamily="34" charset="0"/>
                        <a:ea typeface="+mn-ea"/>
                        <a:cs typeface="Arial" panose="020B0604020202020204" pitchFamily="34" charset="0"/>
                      </a:endParaRPr>
                    </a:p>
                  </a:txBody>
                  <a:tcPr marL="36000" marR="36000" marT="36000" marB="36000">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tr>
              <a:tr h="1800250">
                <a:tc>
                  <a:txBody>
                    <a:bodyPr/>
                    <a:lstStyle/>
                    <a:p>
                      <a:pPr marL="268288" marR="0" lvl="0" indent="-268288" algn="l" defTabSz="995690" rtl="0" eaLnBrk="1" fontAlgn="auto" latinLnBrk="0" hangingPunct="1">
                        <a:lnSpc>
                          <a:spcPct val="100000"/>
                        </a:lnSpc>
                        <a:spcBef>
                          <a:spcPts val="0"/>
                        </a:spcBef>
                        <a:spcAft>
                          <a:spcPts val="0"/>
                        </a:spcAft>
                        <a:buClrTx/>
                        <a:buSzTx/>
                        <a:buFontTx/>
                        <a:buNone/>
                        <a:tabLst/>
                        <a:defRPr/>
                      </a:pPr>
                      <a:r>
                        <a:rPr kumimoji="0" lang="de-DE" sz="1200" b="1" i="0" u="none" strike="noStrike" kern="1200" cap="none" spc="0" normalizeH="0" baseline="0" noProof="0" dirty="0" smtClean="0">
                          <a:ln>
                            <a:noFill/>
                          </a:ln>
                          <a:solidFill>
                            <a:srgbClr val="000000"/>
                          </a:solidFill>
                          <a:effectLst/>
                          <a:uLnTx/>
                          <a:uFillTx/>
                          <a:latin typeface="Arial" panose="020B0604020202020204" pitchFamily="34" charset="0"/>
                          <a:ea typeface="+mn-ea"/>
                          <a:cs typeface="Arial" panose="020B0604020202020204" pitchFamily="34" charset="0"/>
                        </a:rPr>
                        <a:t>	</a:t>
                      </a:r>
                      <a:r>
                        <a:rPr kumimoji="0" lang="de-DE" sz="900" b="1" i="0" u="none" strike="noStrike" kern="1200" cap="none" spc="0" normalizeH="0" baseline="0" noProof="0" dirty="0" smtClean="0">
                          <a:ln>
                            <a:noFill/>
                          </a:ln>
                          <a:solidFill>
                            <a:srgbClr val="000000"/>
                          </a:solidFill>
                          <a:effectLst/>
                          <a:uLnTx/>
                          <a:uFillTx/>
                          <a:latin typeface="Arial" panose="020B0604020202020204" pitchFamily="34" charset="0"/>
                          <a:ea typeface="+mn-ea"/>
                          <a:cs typeface="Arial" panose="020B0604020202020204" pitchFamily="34" charset="0"/>
                        </a:rPr>
                        <a:t>Neubau / Umbau / in Betrieb</a:t>
                      </a:r>
                    </a:p>
                    <a:p>
                      <a:pPr marL="0" marR="0" lvl="0" indent="0" algn="l" defTabSz="995690" rtl="0" eaLnBrk="1" fontAlgn="auto" latinLnBrk="0" hangingPunct="1">
                        <a:lnSpc>
                          <a:spcPct val="100000"/>
                        </a:lnSpc>
                        <a:spcBef>
                          <a:spcPts val="600"/>
                        </a:spcBef>
                        <a:spcAft>
                          <a:spcPts val="0"/>
                        </a:spcAft>
                        <a:buClrTx/>
                        <a:buSzTx/>
                        <a:buFontTx/>
                        <a:buNone/>
                        <a:tabLst/>
                        <a:defRPr/>
                      </a:pPr>
                      <a:r>
                        <a:rPr kumimoji="0" lang="de-DE" sz="800" b="0" i="0" u="none" strike="noStrike" kern="1200" cap="none" spc="0" normalizeH="0" baseline="0" noProof="0" dirty="0" smtClean="0">
                          <a:ln>
                            <a:noFill/>
                          </a:ln>
                          <a:solidFill>
                            <a:srgbClr val="000000"/>
                          </a:solidFill>
                          <a:effectLst/>
                          <a:uLnTx/>
                          <a:uFillTx/>
                          <a:latin typeface="Arial" panose="020B0604020202020204" pitchFamily="34" charset="0"/>
                          <a:ea typeface="+mn-ea"/>
                          <a:cs typeface="Arial" panose="020B0604020202020204" pitchFamily="34" charset="0"/>
                        </a:rPr>
                        <a:t>Neubau auf freiem Gelände, geringe Interaktion mit Umfeld.</a:t>
                      </a:r>
                    </a:p>
                    <a:p>
                      <a:pPr marL="0" marR="0" lvl="0" indent="0" algn="l" defTabSz="995690" rtl="0" eaLnBrk="1" fontAlgn="auto" latinLnBrk="0" hangingPunct="1">
                        <a:lnSpc>
                          <a:spcPct val="100000"/>
                        </a:lnSpc>
                        <a:spcBef>
                          <a:spcPts val="600"/>
                        </a:spcBef>
                        <a:spcAft>
                          <a:spcPts val="0"/>
                        </a:spcAft>
                        <a:buClrTx/>
                        <a:buSzTx/>
                        <a:buFontTx/>
                        <a:buNone/>
                        <a:tabLst/>
                        <a:defRPr/>
                      </a:pPr>
                      <a:r>
                        <a:rPr kumimoji="0" lang="de-DE" sz="800" b="0" i="0" u="none" strike="noStrike" kern="1200" cap="none" spc="0" normalizeH="0" baseline="0" noProof="0" dirty="0" smtClean="0">
                          <a:ln>
                            <a:noFill/>
                          </a:ln>
                          <a:solidFill>
                            <a:srgbClr val="000000"/>
                          </a:solidFill>
                          <a:effectLst/>
                          <a:uLnTx/>
                          <a:uFillTx/>
                          <a:latin typeface="Arial" panose="020B0604020202020204" pitchFamily="34" charset="0"/>
                          <a:ea typeface="+mn-ea"/>
                          <a:cs typeface="Arial" panose="020B0604020202020204" pitchFamily="34" charset="0"/>
                        </a:rPr>
                        <a:t>Neubau innerstädtisch, mit schwierigeren Anschlüssen an Nach-</a:t>
                      </a:r>
                      <a:r>
                        <a:rPr kumimoji="0" lang="de-DE" sz="800" b="0" i="0" u="none" strike="noStrike" kern="1200" cap="none" spc="0" normalizeH="0" baseline="0" noProof="0" dirty="0" err="1" smtClean="0">
                          <a:ln>
                            <a:noFill/>
                          </a:ln>
                          <a:solidFill>
                            <a:srgbClr val="000000"/>
                          </a:solidFill>
                          <a:effectLst/>
                          <a:uLnTx/>
                          <a:uFillTx/>
                          <a:latin typeface="Arial" panose="020B0604020202020204" pitchFamily="34" charset="0"/>
                          <a:ea typeface="+mn-ea"/>
                          <a:cs typeface="Arial" panose="020B0604020202020204" pitchFamily="34" charset="0"/>
                        </a:rPr>
                        <a:t>barbebauung</a:t>
                      </a:r>
                      <a:r>
                        <a:rPr kumimoji="0" lang="de-DE" sz="800" b="0" i="0" u="none" strike="noStrike" kern="1200" cap="none" spc="0" normalizeH="0" baseline="0" noProof="0" dirty="0" smtClean="0">
                          <a:ln>
                            <a:noFill/>
                          </a:ln>
                          <a:solidFill>
                            <a:srgbClr val="000000"/>
                          </a:solidFill>
                          <a:effectLst/>
                          <a:uLnTx/>
                          <a:uFillTx/>
                          <a:latin typeface="Arial" panose="020B0604020202020204" pitchFamily="34" charset="0"/>
                          <a:ea typeface="+mn-ea"/>
                          <a:cs typeface="Arial" panose="020B0604020202020204" pitchFamily="34" charset="0"/>
                        </a:rPr>
                        <a:t>.</a:t>
                      </a:r>
                    </a:p>
                    <a:p>
                      <a:pPr marL="0" marR="0" lvl="0" indent="0" algn="l" defTabSz="995690" rtl="0" eaLnBrk="1" fontAlgn="auto" latinLnBrk="0" hangingPunct="1">
                        <a:lnSpc>
                          <a:spcPct val="100000"/>
                        </a:lnSpc>
                        <a:spcBef>
                          <a:spcPts val="600"/>
                        </a:spcBef>
                        <a:spcAft>
                          <a:spcPts val="0"/>
                        </a:spcAft>
                        <a:buClrTx/>
                        <a:buSzTx/>
                        <a:buFontTx/>
                        <a:buNone/>
                        <a:tabLst/>
                        <a:defRPr/>
                      </a:pPr>
                      <a:r>
                        <a:rPr kumimoji="0" lang="de-DE" sz="800" b="0" i="0" u="none" strike="noStrike" kern="1200" cap="none" spc="0" normalizeH="0" baseline="0" noProof="0" dirty="0" smtClean="0">
                          <a:ln>
                            <a:noFill/>
                          </a:ln>
                          <a:solidFill>
                            <a:srgbClr val="000000"/>
                          </a:solidFill>
                          <a:effectLst/>
                          <a:uLnTx/>
                          <a:uFillTx/>
                          <a:latin typeface="Arial" panose="020B0604020202020204" pitchFamily="34" charset="0"/>
                          <a:ea typeface="+mn-ea"/>
                          <a:cs typeface="Arial" panose="020B0604020202020204" pitchFamily="34" charset="0"/>
                        </a:rPr>
                        <a:t>Umbau - mittlere Eingriffe, Umbau - intensive Eingriffe.</a:t>
                      </a:r>
                    </a:p>
                    <a:p>
                      <a:pPr marL="0" marR="0" lvl="0" indent="0" algn="l" defTabSz="995690" rtl="0" eaLnBrk="1" fontAlgn="auto" latinLnBrk="0" hangingPunct="1">
                        <a:lnSpc>
                          <a:spcPct val="100000"/>
                        </a:lnSpc>
                        <a:spcBef>
                          <a:spcPts val="0"/>
                        </a:spcBef>
                        <a:spcAft>
                          <a:spcPts val="0"/>
                        </a:spcAft>
                        <a:buClrTx/>
                        <a:buSzTx/>
                        <a:buFontTx/>
                        <a:buNone/>
                        <a:tabLst/>
                        <a:defRPr/>
                      </a:pPr>
                      <a:endParaRPr kumimoji="0" lang="de-DE" sz="800" b="0" i="0" u="none" strike="noStrike" kern="1200" cap="none" spc="0" normalizeH="0" baseline="0" noProof="0" dirty="0" smtClean="0">
                        <a:ln>
                          <a:noFill/>
                        </a:ln>
                        <a:solidFill>
                          <a:srgbClr val="000000"/>
                        </a:solidFill>
                        <a:effectLst/>
                        <a:uLnTx/>
                        <a:uFillTx/>
                        <a:latin typeface="Arial" panose="020B0604020202020204" pitchFamily="34" charset="0"/>
                        <a:ea typeface="+mn-ea"/>
                        <a:cs typeface="Arial" panose="020B0604020202020204" pitchFamily="34" charset="0"/>
                      </a:endParaRPr>
                    </a:p>
                    <a:p>
                      <a:pPr marL="0" marR="0" lvl="0" indent="0" algn="l" defTabSz="995690" rtl="0" eaLnBrk="1" fontAlgn="auto" latinLnBrk="0" hangingPunct="1">
                        <a:lnSpc>
                          <a:spcPct val="100000"/>
                        </a:lnSpc>
                        <a:spcBef>
                          <a:spcPts val="0"/>
                        </a:spcBef>
                        <a:spcAft>
                          <a:spcPts val="0"/>
                        </a:spcAft>
                        <a:buClrTx/>
                        <a:buSzTx/>
                        <a:buFontTx/>
                        <a:buNone/>
                        <a:tabLst/>
                        <a:defRPr/>
                      </a:pPr>
                      <a:endParaRPr kumimoji="0" lang="de-DE" sz="800" b="0" i="0" u="none" strike="noStrike" kern="1200" cap="none" spc="0" normalizeH="0" baseline="0" noProof="0" dirty="0" smtClean="0">
                        <a:ln>
                          <a:noFill/>
                        </a:ln>
                        <a:solidFill>
                          <a:srgbClr val="000000"/>
                        </a:solidFill>
                        <a:effectLst/>
                        <a:uLnTx/>
                        <a:uFillTx/>
                        <a:latin typeface="Arial" panose="020B0604020202020204" pitchFamily="34" charset="0"/>
                        <a:ea typeface="+mn-ea"/>
                        <a:cs typeface="Arial" panose="020B0604020202020204" pitchFamily="34" charset="0"/>
                      </a:endParaRPr>
                    </a:p>
                    <a:p>
                      <a:pPr marL="0" marR="0" lvl="0" indent="0" algn="l" defTabSz="995690" rtl="0" eaLnBrk="1" fontAlgn="auto" latinLnBrk="0" hangingPunct="1">
                        <a:lnSpc>
                          <a:spcPct val="100000"/>
                        </a:lnSpc>
                        <a:spcBef>
                          <a:spcPts val="0"/>
                        </a:spcBef>
                        <a:spcAft>
                          <a:spcPts val="0"/>
                        </a:spcAft>
                        <a:buClrTx/>
                        <a:buSzTx/>
                        <a:buFontTx/>
                        <a:buNone/>
                        <a:tabLst/>
                        <a:defRPr/>
                      </a:pPr>
                      <a:endParaRPr kumimoji="0" lang="de-DE" sz="800" b="0" i="0" u="none" strike="noStrike" kern="1200" cap="none" spc="0" normalizeH="0" baseline="0" noProof="0" dirty="0" smtClean="0">
                        <a:ln>
                          <a:noFill/>
                        </a:ln>
                        <a:solidFill>
                          <a:srgbClr val="000000"/>
                        </a:solidFill>
                        <a:effectLst/>
                        <a:uLnTx/>
                        <a:uFillTx/>
                        <a:latin typeface="Arial" panose="020B0604020202020204" pitchFamily="34" charset="0"/>
                        <a:ea typeface="+mn-ea"/>
                        <a:cs typeface="Arial" panose="020B0604020202020204" pitchFamily="34" charset="0"/>
                      </a:endParaRPr>
                    </a:p>
                  </a:txBody>
                  <a:tcPr marL="36000" marR="36000" marT="36000" marB="36000">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tr>
              <a:tr h="1868660">
                <a:tc>
                  <a:txBody>
                    <a:bodyPr/>
                    <a:lstStyle/>
                    <a:p>
                      <a:pPr marL="268288" marR="0" lvl="0" indent="-268288" algn="l" defTabSz="995690" rtl="0" eaLnBrk="1" fontAlgn="auto" latinLnBrk="0" hangingPunct="1">
                        <a:lnSpc>
                          <a:spcPct val="100000"/>
                        </a:lnSpc>
                        <a:spcBef>
                          <a:spcPts val="0"/>
                        </a:spcBef>
                        <a:spcAft>
                          <a:spcPts val="0"/>
                        </a:spcAft>
                        <a:buClrTx/>
                        <a:buSzTx/>
                        <a:buFontTx/>
                        <a:buNone/>
                        <a:tabLst/>
                        <a:defRPr/>
                      </a:pPr>
                      <a:r>
                        <a:rPr kumimoji="0" lang="de-DE" sz="1200" b="1" i="0" u="none" strike="noStrike" kern="1200" cap="none" spc="0" normalizeH="0" baseline="0" noProof="0" dirty="0" smtClean="0">
                          <a:ln>
                            <a:noFill/>
                          </a:ln>
                          <a:solidFill>
                            <a:srgbClr val="000000"/>
                          </a:solidFill>
                          <a:effectLst/>
                          <a:uLnTx/>
                          <a:uFillTx/>
                          <a:latin typeface="Arial" panose="020B0604020202020204" pitchFamily="34" charset="0"/>
                          <a:ea typeface="+mn-ea"/>
                          <a:cs typeface="Arial" panose="020B0604020202020204" pitchFamily="34" charset="0"/>
                        </a:rPr>
                        <a:t>	</a:t>
                      </a:r>
                      <a:r>
                        <a:rPr kumimoji="0" lang="de-DE" sz="900" b="1" i="0" u="none" strike="noStrike" kern="1200" cap="none" spc="0" normalizeH="0" baseline="0" noProof="0" dirty="0" smtClean="0">
                          <a:ln>
                            <a:noFill/>
                          </a:ln>
                          <a:solidFill>
                            <a:srgbClr val="000000"/>
                          </a:solidFill>
                          <a:effectLst/>
                          <a:uLnTx/>
                          <a:uFillTx/>
                          <a:latin typeface="Arial" panose="020B0604020202020204" pitchFamily="34" charset="0"/>
                          <a:ea typeface="+mn-ea"/>
                          <a:cs typeface="Arial" panose="020B0604020202020204" pitchFamily="34" charset="0"/>
                        </a:rPr>
                        <a:t>Risikoeinschätzung</a:t>
                      </a:r>
                    </a:p>
                    <a:p>
                      <a:pPr marL="0" marR="0" lvl="0" indent="0" algn="l" defTabSz="995690" rtl="0" eaLnBrk="1" fontAlgn="auto" latinLnBrk="0" hangingPunct="1">
                        <a:lnSpc>
                          <a:spcPct val="100000"/>
                        </a:lnSpc>
                        <a:spcBef>
                          <a:spcPts val="600"/>
                        </a:spcBef>
                        <a:spcAft>
                          <a:spcPts val="0"/>
                        </a:spcAft>
                        <a:buClrTx/>
                        <a:buSzTx/>
                        <a:buFontTx/>
                        <a:buNone/>
                        <a:tabLst/>
                        <a:defRPr/>
                      </a:pPr>
                      <a:r>
                        <a:rPr kumimoji="0" lang="de-DE" sz="800" b="0" i="0" u="none" strike="noStrike" kern="1200" cap="none" spc="0" normalizeH="0" baseline="0" noProof="0" dirty="0" smtClean="0">
                          <a:ln>
                            <a:noFill/>
                          </a:ln>
                          <a:solidFill>
                            <a:srgbClr val="000000"/>
                          </a:solidFill>
                          <a:effectLst/>
                          <a:uLnTx/>
                          <a:uFillTx/>
                          <a:latin typeface="Arial" panose="020B0604020202020204" pitchFamily="34" charset="0"/>
                          <a:ea typeface="+mn-ea"/>
                          <a:cs typeface="Arial" panose="020B0604020202020204" pitchFamily="34" charset="0"/>
                        </a:rPr>
                        <a:t>sehr geringes / geringes Risiko. </a:t>
                      </a:r>
                    </a:p>
                    <a:p>
                      <a:pPr marL="0" marR="0" lvl="0" indent="0" algn="l" defTabSz="995690" rtl="0" eaLnBrk="1" fontAlgn="auto" latinLnBrk="0" hangingPunct="1">
                        <a:lnSpc>
                          <a:spcPct val="100000"/>
                        </a:lnSpc>
                        <a:spcBef>
                          <a:spcPts val="300"/>
                        </a:spcBef>
                        <a:spcAft>
                          <a:spcPts val="0"/>
                        </a:spcAft>
                        <a:buClrTx/>
                        <a:buSzTx/>
                        <a:buFontTx/>
                        <a:buNone/>
                        <a:tabLst/>
                        <a:defRPr/>
                      </a:pPr>
                      <a:endParaRPr kumimoji="0" lang="de-DE" sz="800" b="0" i="0" u="none" strike="noStrike" kern="1200" cap="none" spc="0" normalizeH="0" baseline="0" noProof="0" dirty="0" smtClean="0">
                        <a:ln>
                          <a:noFill/>
                        </a:ln>
                        <a:solidFill>
                          <a:srgbClr val="000000"/>
                        </a:solidFill>
                        <a:effectLst/>
                        <a:uLnTx/>
                        <a:uFillTx/>
                        <a:latin typeface="Arial" panose="020B0604020202020204" pitchFamily="34" charset="0"/>
                        <a:ea typeface="+mn-ea"/>
                        <a:cs typeface="Arial" panose="020B0604020202020204" pitchFamily="34" charset="0"/>
                      </a:endParaRPr>
                    </a:p>
                    <a:p>
                      <a:pPr marL="0" marR="0" lvl="0" indent="0" algn="l" defTabSz="995690" rtl="0" eaLnBrk="1" fontAlgn="auto" latinLnBrk="0" hangingPunct="1">
                        <a:lnSpc>
                          <a:spcPct val="100000"/>
                        </a:lnSpc>
                        <a:spcBef>
                          <a:spcPts val="300"/>
                        </a:spcBef>
                        <a:spcAft>
                          <a:spcPts val="0"/>
                        </a:spcAft>
                        <a:buClrTx/>
                        <a:buSzTx/>
                        <a:buFontTx/>
                        <a:buNone/>
                        <a:tabLst/>
                        <a:defRPr/>
                      </a:pPr>
                      <a:r>
                        <a:rPr kumimoji="0" lang="de-DE" sz="800" b="0" i="0" u="none" strike="noStrike" kern="1200" cap="none" spc="0" normalizeH="0" baseline="0" noProof="0" dirty="0" smtClean="0">
                          <a:ln>
                            <a:noFill/>
                          </a:ln>
                          <a:solidFill>
                            <a:srgbClr val="000000"/>
                          </a:solidFill>
                          <a:effectLst/>
                          <a:uLnTx/>
                          <a:uFillTx/>
                          <a:latin typeface="Arial" panose="020B0604020202020204" pitchFamily="34" charset="0"/>
                          <a:ea typeface="+mn-ea"/>
                          <a:cs typeface="Arial" panose="020B0604020202020204" pitchFamily="34" charset="0"/>
                        </a:rPr>
                        <a:t>Risiken und Risikovorsorge ausgeglichen.</a:t>
                      </a:r>
                    </a:p>
                    <a:p>
                      <a:pPr marL="0" marR="0" lvl="0" indent="0" algn="l" defTabSz="995690" rtl="0" eaLnBrk="1" fontAlgn="auto" latinLnBrk="0" hangingPunct="1">
                        <a:lnSpc>
                          <a:spcPct val="100000"/>
                        </a:lnSpc>
                        <a:spcBef>
                          <a:spcPts val="300"/>
                        </a:spcBef>
                        <a:spcAft>
                          <a:spcPts val="0"/>
                        </a:spcAft>
                        <a:buClrTx/>
                        <a:buSzTx/>
                        <a:buFontTx/>
                        <a:buNone/>
                        <a:tabLst/>
                        <a:defRPr/>
                      </a:pPr>
                      <a:endParaRPr kumimoji="0" lang="de-DE" sz="800" b="0" i="0" u="none" strike="noStrike" kern="1200" cap="none" spc="0" normalizeH="0" baseline="0" noProof="0" dirty="0" smtClean="0">
                        <a:ln>
                          <a:noFill/>
                        </a:ln>
                        <a:solidFill>
                          <a:srgbClr val="000000"/>
                        </a:solidFill>
                        <a:effectLst/>
                        <a:uLnTx/>
                        <a:uFillTx/>
                        <a:latin typeface="Arial" panose="020B0604020202020204" pitchFamily="34" charset="0"/>
                        <a:ea typeface="+mn-ea"/>
                        <a:cs typeface="Arial" panose="020B0604020202020204" pitchFamily="34" charset="0"/>
                      </a:endParaRPr>
                    </a:p>
                    <a:p>
                      <a:pPr marL="0" marR="0" lvl="0" indent="0" algn="l" defTabSz="995690" rtl="0" eaLnBrk="1" fontAlgn="auto" latinLnBrk="0" hangingPunct="1">
                        <a:lnSpc>
                          <a:spcPct val="100000"/>
                        </a:lnSpc>
                        <a:spcBef>
                          <a:spcPts val="300"/>
                        </a:spcBef>
                        <a:spcAft>
                          <a:spcPts val="0"/>
                        </a:spcAft>
                        <a:buClrTx/>
                        <a:buSzTx/>
                        <a:buFontTx/>
                        <a:buNone/>
                        <a:tabLst/>
                        <a:defRPr/>
                      </a:pPr>
                      <a:r>
                        <a:rPr kumimoji="0" lang="de-DE" sz="800" b="0" i="0" u="none" strike="noStrike" kern="1200" cap="none" spc="0" normalizeH="0" baseline="0" noProof="0" dirty="0" smtClean="0">
                          <a:ln>
                            <a:noFill/>
                          </a:ln>
                          <a:solidFill>
                            <a:srgbClr val="000000"/>
                          </a:solidFill>
                          <a:effectLst/>
                          <a:uLnTx/>
                          <a:uFillTx/>
                          <a:latin typeface="Arial" panose="020B0604020202020204" pitchFamily="34" charset="0"/>
                          <a:ea typeface="+mn-ea"/>
                          <a:cs typeface="Arial" panose="020B0604020202020204" pitchFamily="34" charset="0"/>
                        </a:rPr>
                        <a:t>Risiken übersteigen die Vorsorge </a:t>
                      </a:r>
                      <a:r>
                        <a:rPr kumimoji="0" lang="de-DE" sz="800" b="0" i="0" u="none" strike="noStrike" kern="1200" cap="none" spc="0" normalizeH="0" baseline="0" noProof="0" dirty="0" err="1" smtClean="0">
                          <a:ln>
                            <a:noFill/>
                          </a:ln>
                          <a:solidFill>
                            <a:srgbClr val="000000"/>
                          </a:solidFill>
                          <a:effectLst/>
                          <a:uLnTx/>
                          <a:uFillTx/>
                          <a:latin typeface="Arial" panose="020B0604020202020204" pitchFamily="34" charset="0"/>
                          <a:ea typeface="+mn-ea"/>
                          <a:cs typeface="Arial" panose="020B0604020202020204" pitchFamily="34" charset="0"/>
                        </a:rPr>
                        <a:t>zT.</a:t>
                      </a:r>
                      <a:r>
                        <a:rPr kumimoji="0" lang="de-DE" sz="800" b="0" i="0" u="none" strike="noStrike" kern="1200" cap="none" spc="0" normalizeH="0" baseline="0" noProof="0" dirty="0" smtClean="0">
                          <a:ln>
                            <a:noFill/>
                          </a:ln>
                          <a:solidFill>
                            <a:srgbClr val="000000"/>
                          </a:solidFill>
                          <a:effectLst/>
                          <a:uLnTx/>
                          <a:uFillTx/>
                          <a:latin typeface="Arial" panose="020B0604020202020204" pitchFamily="34" charset="0"/>
                          <a:ea typeface="+mn-ea"/>
                          <a:cs typeface="Arial" panose="020B0604020202020204" pitchFamily="34" charset="0"/>
                        </a:rPr>
                        <a:t> deutlich.</a:t>
                      </a:r>
                    </a:p>
                    <a:p>
                      <a:pPr marL="0" marR="0" lvl="0" indent="0" algn="l" defTabSz="995690" rtl="0" eaLnBrk="1" fontAlgn="auto" latinLnBrk="0" hangingPunct="1">
                        <a:lnSpc>
                          <a:spcPct val="100000"/>
                        </a:lnSpc>
                        <a:spcBef>
                          <a:spcPts val="0"/>
                        </a:spcBef>
                        <a:spcAft>
                          <a:spcPts val="0"/>
                        </a:spcAft>
                        <a:buClrTx/>
                        <a:buSzTx/>
                        <a:buFontTx/>
                        <a:buNone/>
                        <a:tabLst/>
                        <a:defRPr/>
                      </a:pPr>
                      <a:endParaRPr kumimoji="0" lang="de-DE" sz="800" b="0" i="0" u="none" strike="noStrike" kern="1200" cap="none" spc="0" normalizeH="0" baseline="0" noProof="0" dirty="0" smtClean="0">
                        <a:ln>
                          <a:noFill/>
                        </a:ln>
                        <a:solidFill>
                          <a:srgbClr val="000000"/>
                        </a:solidFill>
                        <a:effectLst/>
                        <a:uLnTx/>
                        <a:uFillTx/>
                        <a:latin typeface="Arial" panose="020B0604020202020204" pitchFamily="34" charset="0"/>
                        <a:ea typeface="+mn-ea"/>
                        <a:cs typeface="Arial" panose="020B0604020202020204" pitchFamily="34" charset="0"/>
                      </a:endParaRPr>
                    </a:p>
                    <a:p>
                      <a:pPr marL="0" marR="0" indent="0" algn="l" defTabSz="995690" rtl="0" eaLnBrk="1" fontAlgn="auto" latinLnBrk="0" hangingPunct="1">
                        <a:lnSpc>
                          <a:spcPct val="100000"/>
                        </a:lnSpc>
                        <a:spcBef>
                          <a:spcPts val="300"/>
                        </a:spcBef>
                        <a:spcAft>
                          <a:spcPts val="0"/>
                        </a:spcAft>
                        <a:buClrTx/>
                        <a:buSzTx/>
                        <a:buFontTx/>
                        <a:buNone/>
                        <a:tabLst/>
                        <a:defRPr/>
                      </a:pPr>
                      <a:endParaRPr lang="de-DE" sz="800" dirty="0" smtClean="0">
                        <a:latin typeface="Arial" panose="020B0604020202020204" pitchFamily="34" charset="0"/>
                        <a:cs typeface="Arial" panose="020B0604020202020204" pitchFamily="34" charset="0"/>
                      </a:endParaRPr>
                    </a:p>
                  </a:txBody>
                  <a:tcPr marL="36000" marR="36000" marT="36000" marB="36000">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18" name="Abgerundetes Rechteck 17"/>
          <p:cNvSpPr/>
          <p:nvPr/>
        </p:nvSpPr>
        <p:spPr bwMode="auto">
          <a:xfrm>
            <a:off x="3988844" y="1126883"/>
            <a:ext cx="3080152" cy="1724764"/>
          </a:xfrm>
          <a:prstGeom prst="roundRect">
            <a:avLst>
              <a:gd name="adj" fmla="val 5199"/>
            </a:avLst>
          </a:prstGeom>
          <a:solidFill>
            <a:srgbClr val="E6E6E6"/>
          </a:solidFill>
          <a:ln w="635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de-DE" sz="1800" b="0" i="0" u="none" strike="noStrike" cap="none" normalizeH="0" baseline="0" smtClean="0">
              <a:ln>
                <a:noFill/>
              </a:ln>
              <a:solidFill>
                <a:schemeClr val="tx1"/>
              </a:solidFill>
              <a:effectLst/>
              <a:latin typeface="Arial" charset="0"/>
            </a:endParaRPr>
          </a:p>
        </p:txBody>
      </p:sp>
      <p:graphicFrame>
        <p:nvGraphicFramePr>
          <p:cNvPr id="5" name="Inhaltsplatzhalter 5"/>
          <p:cNvGraphicFramePr>
            <a:graphicFrameLocks/>
          </p:cNvGraphicFramePr>
          <p:nvPr>
            <p:extLst>
              <p:ext uri="{D42A27DB-BD31-4B8C-83A1-F6EECF244321}">
                <p14:modId xmlns:p14="http://schemas.microsoft.com/office/powerpoint/2010/main" val="4245216991"/>
              </p:ext>
            </p:extLst>
          </p:nvPr>
        </p:nvGraphicFramePr>
        <p:xfrm>
          <a:off x="4014940" y="1116261"/>
          <a:ext cx="3060000" cy="5613180"/>
        </p:xfrm>
        <a:graphic>
          <a:graphicData uri="http://schemas.openxmlformats.org/drawingml/2006/table">
            <a:tbl>
              <a:tblPr firstRow="1" bandRow="1">
                <a:tableStyleId>{2D5ABB26-0587-4C30-8999-92F81FD0307C}</a:tableStyleId>
              </a:tblPr>
              <a:tblGrid>
                <a:gridCol w="3060000"/>
              </a:tblGrid>
              <a:tr h="1944270">
                <a:tc>
                  <a:txBody>
                    <a:bodyPr/>
                    <a:lstStyle/>
                    <a:p>
                      <a:pPr marL="268288" marR="0" indent="-268288" algn="l" defTabSz="995690" rtl="0" eaLnBrk="1" fontAlgn="auto" latinLnBrk="0" hangingPunct="1">
                        <a:lnSpc>
                          <a:spcPct val="100000"/>
                        </a:lnSpc>
                        <a:spcBef>
                          <a:spcPts val="0"/>
                        </a:spcBef>
                        <a:spcAft>
                          <a:spcPts val="0"/>
                        </a:spcAft>
                        <a:buClrTx/>
                        <a:buSzTx/>
                        <a:buFontTx/>
                        <a:buNone/>
                        <a:tabLst/>
                        <a:defRPr/>
                      </a:pPr>
                      <a:r>
                        <a:rPr lang="de-DE" sz="1200" b="1" dirty="0" smtClean="0">
                          <a:latin typeface="Arial" panose="020B0604020202020204" pitchFamily="34" charset="0"/>
                          <a:cs typeface="Arial" panose="020B0604020202020204" pitchFamily="34" charset="0"/>
                        </a:rPr>
                        <a:t>	</a:t>
                      </a:r>
                      <a:r>
                        <a:rPr lang="de-DE" sz="900" b="1" dirty="0" smtClean="0">
                          <a:latin typeface="Arial" panose="020B0604020202020204" pitchFamily="34" charset="0"/>
                          <a:cs typeface="Arial" panose="020B0604020202020204" pitchFamily="34" charset="0"/>
                        </a:rPr>
                        <a:t>Projekt - Dauer</a:t>
                      </a:r>
                    </a:p>
                    <a:p>
                      <a:pPr marL="0" marR="0" indent="0" algn="l" defTabSz="995690" rtl="0" eaLnBrk="1" fontAlgn="auto" latinLnBrk="0" hangingPunct="1">
                        <a:lnSpc>
                          <a:spcPct val="100000"/>
                        </a:lnSpc>
                        <a:spcBef>
                          <a:spcPts val="600"/>
                        </a:spcBef>
                        <a:spcAft>
                          <a:spcPts val="0"/>
                        </a:spcAft>
                        <a:buClrTx/>
                        <a:buSzTx/>
                        <a:buFontTx/>
                        <a:buNone/>
                        <a:tabLst/>
                        <a:defRPr/>
                      </a:pPr>
                      <a:r>
                        <a:rPr lang="de-DE" sz="800" b="1" dirty="0" smtClean="0">
                          <a:latin typeface="Arial" panose="020B0604020202020204" pitchFamily="34" charset="0"/>
                          <a:cs typeface="Arial" panose="020B0604020202020204" pitchFamily="34" charset="0"/>
                        </a:rPr>
                        <a:t>Planungsdauer und Ressourcenkapazitäten </a:t>
                      </a:r>
                      <a:r>
                        <a:rPr lang="de-DE" sz="800" dirty="0" smtClean="0">
                          <a:latin typeface="Arial" panose="020B0604020202020204" pitchFamily="34" charset="0"/>
                          <a:cs typeface="Arial" panose="020B0604020202020204" pitchFamily="34" charset="0"/>
                        </a:rPr>
                        <a:t>berechnet oder politisch festgelegt, Pyramidensyndrom oder abgestimmt auf verfügbare Ressourcen in allen Fachbereichen. </a:t>
                      </a:r>
                    </a:p>
                    <a:p>
                      <a:pPr marL="0" marR="0" indent="0" algn="l" defTabSz="995690" rtl="0" eaLnBrk="1" fontAlgn="auto" latinLnBrk="0" hangingPunct="1">
                        <a:lnSpc>
                          <a:spcPct val="100000"/>
                        </a:lnSpc>
                        <a:spcBef>
                          <a:spcPts val="600"/>
                        </a:spcBef>
                        <a:spcAft>
                          <a:spcPts val="0"/>
                        </a:spcAft>
                        <a:buClrTx/>
                        <a:buSzTx/>
                        <a:buFontTx/>
                        <a:buNone/>
                        <a:tabLst/>
                        <a:defRPr/>
                      </a:pPr>
                      <a:r>
                        <a:rPr lang="de-DE" sz="800" b="1" dirty="0" smtClean="0">
                          <a:latin typeface="Arial" panose="020B0604020202020204" pitchFamily="34" charset="0"/>
                          <a:cs typeface="Arial" panose="020B0604020202020204" pitchFamily="34" charset="0"/>
                        </a:rPr>
                        <a:t>Bauabwicklungsdauer und Fristen, </a:t>
                      </a:r>
                      <a:r>
                        <a:rPr lang="de-DE" sz="800" dirty="0" smtClean="0">
                          <a:latin typeface="Arial" panose="020B0604020202020204" pitchFamily="34" charset="0"/>
                          <a:cs typeface="Arial" panose="020B0604020202020204" pitchFamily="34" charset="0"/>
                        </a:rPr>
                        <a:t>berechnet oder Vorgabe </a:t>
                      </a:r>
                      <a:br>
                        <a:rPr lang="de-DE" sz="800" dirty="0" smtClean="0">
                          <a:latin typeface="Arial" panose="020B0604020202020204" pitchFamily="34" charset="0"/>
                          <a:cs typeface="Arial" panose="020B0604020202020204" pitchFamily="34" charset="0"/>
                        </a:rPr>
                      </a:br>
                      <a:r>
                        <a:rPr lang="de-DE" sz="800" dirty="0" smtClean="0">
                          <a:latin typeface="Arial" panose="020B0604020202020204" pitchFamily="34" charset="0"/>
                          <a:cs typeface="Arial" panose="020B0604020202020204" pitchFamily="34" charset="0"/>
                        </a:rPr>
                        <a:t>des AG, abgestimmt auf verfügbare Materialien, Geräte,</a:t>
                      </a:r>
                      <a:r>
                        <a:rPr lang="de-DE" sz="800" baseline="0" dirty="0" smtClean="0">
                          <a:latin typeface="Arial" panose="020B0604020202020204" pitchFamily="34" charset="0"/>
                          <a:cs typeface="Arial" panose="020B0604020202020204" pitchFamily="34" charset="0"/>
                        </a:rPr>
                        <a:t> </a:t>
                      </a:r>
                      <a:r>
                        <a:rPr lang="de-DE" sz="800" dirty="0" smtClean="0">
                          <a:latin typeface="Arial" panose="020B0604020202020204" pitchFamily="34" charset="0"/>
                          <a:cs typeface="Arial" panose="020B0604020202020204" pitchFamily="34" charset="0"/>
                        </a:rPr>
                        <a:t>Personal.</a:t>
                      </a:r>
                    </a:p>
                    <a:p>
                      <a:pPr marL="0" marR="0" indent="0" algn="l" defTabSz="995690" rtl="0" eaLnBrk="1" fontAlgn="auto" latinLnBrk="0" hangingPunct="1">
                        <a:lnSpc>
                          <a:spcPct val="100000"/>
                        </a:lnSpc>
                        <a:spcBef>
                          <a:spcPts val="600"/>
                        </a:spcBef>
                        <a:spcAft>
                          <a:spcPts val="0"/>
                        </a:spcAft>
                        <a:buClrTx/>
                        <a:buSzTx/>
                        <a:buFontTx/>
                        <a:buNone/>
                        <a:tabLst/>
                        <a:defRPr/>
                      </a:pPr>
                      <a:r>
                        <a:rPr lang="de-DE" sz="800" b="1" dirty="0" smtClean="0">
                          <a:latin typeface="Arial" panose="020B0604020202020204" pitchFamily="34" charset="0"/>
                          <a:cs typeface="Arial" panose="020B0604020202020204" pitchFamily="34" charset="0"/>
                        </a:rPr>
                        <a:t>Änderungen/Verdichtungen </a:t>
                      </a:r>
                      <a:r>
                        <a:rPr lang="de-DE" sz="800" dirty="0" smtClean="0">
                          <a:latin typeface="Arial" panose="020B0604020202020204" pitchFamily="34" charset="0"/>
                          <a:cs typeface="Arial" panose="020B0604020202020204" pitchFamily="34" charset="0"/>
                        </a:rPr>
                        <a:t>aus äußeren Einflüssen oder </a:t>
                      </a:r>
                      <a:r>
                        <a:rPr lang="de-DE" sz="800" dirty="0" err="1" smtClean="0">
                          <a:latin typeface="Arial" panose="020B0604020202020204" pitchFamily="34" charset="0"/>
                          <a:cs typeface="Arial" panose="020B0604020202020204" pitchFamily="34" charset="0"/>
                        </a:rPr>
                        <a:t>Inein-anderschieben</a:t>
                      </a:r>
                      <a:r>
                        <a:rPr lang="de-DE" sz="800" dirty="0" smtClean="0">
                          <a:latin typeface="Arial" panose="020B0604020202020204" pitchFamily="34" charset="0"/>
                          <a:cs typeface="Arial" panose="020B0604020202020204" pitchFamily="34" charset="0"/>
                        </a:rPr>
                        <a:t> der Planung und Ausführung, fast-track-Projekte.</a:t>
                      </a:r>
                    </a:p>
                    <a:p>
                      <a:pPr marL="0" marR="0" indent="0" algn="l" defTabSz="995690" rtl="0" eaLnBrk="1" fontAlgn="auto" latinLnBrk="0" hangingPunct="1">
                        <a:lnSpc>
                          <a:spcPct val="100000"/>
                        </a:lnSpc>
                        <a:spcBef>
                          <a:spcPts val="600"/>
                        </a:spcBef>
                        <a:spcAft>
                          <a:spcPts val="0"/>
                        </a:spcAft>
                        <a:buClrTx/>
                        <a:buSzTx/>
                        <a:buFontTx/>
                        <a:buNone/>
                        <a:tabLst/>
                        <a:defRPr/>
                      </a:pPr>
                      <a:endParaRPr lang="de-DE" sz="800" dirty="0" smtClean="0">
                        <a:latin typeface="Arial" panose="020B0604020202020204" pitchFamily="34" charset="0"/>
                        <a:cs typeface="Arial" panose="020B0604020202020204" pitchFamily="34" charset="0"/>
                      </a:endParaRPr>
                    </a:p>
                  </a:txBody>
                  <a:tcPr marL="36000" marR="0" marT="36000" marB="36000">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tr>
              <a:tr h="1800250">
                <a:tc>
                  <a:txBody>
                    <a:bodyPr/>
                    <a:lstStyle/>
                    <a:p>
                      <a:pPr marL="268288" marR="0" indent="-268288" algn="l" defTabSz="995690" rtl="0" eaLnBrk="1" fontAlgn="auto" latinLnBrk="0" hangingPunct="1">
                        <a:lnSpc>
                          <a:spcPct val="100000"/>
                        </a:lnSpc>
                        <a:spcBef>
                          <a:spcPts val="0"/>
                        </a:spcBef>
                        <a:spcAft>
                          <a:spcPts val="0"/>
                        </a:spcAft>
                        <a:buClrTx/>
                        <a:buSzTx/>
                        <a:buFontTx/>
                        <a:buNone/>
                        <a:tabLst/>
                        <a:defRPr/>
                      </a:pPr>
                      <a:r>
                        <a:rPr lang="de-DE" sz="1200" b="1" dirty="0" smtClean="0">
                          <a:latin typeface="Arial" panose="020B0604020202020204" pitchFamily="34" charset="0"/>
                          <a:cs typeface="Arial" panose="020B0604020202020204" pitchFamily="34" charset="0"/>
                        </a:rPr>
                        <a:t>	</a:t>
                      </a:r>
                      <a:r>
                        <a:rPr lang="de-DE" sz="900" b="1" dirty="0" smtClean="0">
                          <a:latin typeface="Arial" panose="020B0604020202020204" pitchFamily="34" charset="0"/>
                          <a:cs typeface="Arial" panose="020B0604020202020204" pitchFamily="34" charset="0"/>
                        </a:rPr>
                        <a:t>Projekt - Kosten</a:t>
                      </a:r>
                      <a:endParaRPr lang="de-DE" sz="900" b="1" baseline="0" dirty="0" smtClean="0">
                        <a:latin typeface="Arial" panose="020B0604020202020204" pitchFamily="34" charset="0"/>
                        <a:cs typeface="Arial" panose="020B0604020202020204" pitchFamily="34" charset="0"/>
                      </a:endParaRPr>
                    </a:p>
                    <a:p>
                      <a:pPr marL="0" marR="0" indent="0" algn="l" defTabSz="995690" rtl="0" eaLnBrk="1" fontAlgn="auto" latinLnBrk="0" hangingPunct="1">
                        <a:lnSpc>
                          <a:spcPct val="100000"/>
                        </a:lnSpc>
                        <a:spcBef>
                          <a:spcPts val="600"/>
                        </a:spcBef>
                        <a:spcAft>
                          <a:spcPts val="0"/>
                        </a:spcAft>
                        <a:buClrTx/>
                        <a:buSzTx/>
                        <a:buFontTx/>
                        <a:buNone/>
                        <a:tabLst/>
                        <a:defRPr/>
                      </a:pPr>
                      <a:r>
                        <a:rPr lang="de-DE" sz="800" dirty="0" smtClean="0">
                          <a:latin typeface="Arial" panose="020B0604020202020204" pitchFamily="34" charset="0"/>
                          <a:cs typeface="Arial" panose="020B0604020202020204" pitchFamily="34" charset="0"/>
                        </a:rPr>
                        <a:t>0,6</a:t>
                      </a:r>
                      <a:r>
                        <a:rPr lang="de-DE" sz="800" baseline="0" dirty="0" smtClean="0">
                          <a:latin typeface="Arial" panose="020B0604020202020204" pitchFamily="34" charset="0"/>
                          <a:cs typeface="Arial" panose="020B0604020202020204" pitchFamily="34" charset="0"/>
                        </a:rPr>
                        <a:t> – 3,5 – 15,0 </a:t>
                      </a:r>
                      <a:r>
                        <a:rPr lang="de-DE" sz="800" baseline="0" dirty="0" err="1" smtClean="0">
                          <a:latin typeface="Arial" panose="020B0604020202020204" pitchFamily="34" charset="0"/>
                          <a:cs typeface="Arial" panose="020B0604020202020204" pitchFamily="34" charset="0"/>
                        </a:rPr>
                        <a:t>Mio</a:t>
                      </a:r>
                      <a:r>
                        <a:rPr lang="de-DE" sz="800" baseline="0" dirty="0" smtClean="0">
                          <a:latin typeface="Arial" panose="020B0604020202020204" pitchFamily="34" charset="0"/>
                          <a:cs typeface="Arial" panose="020B0604020202020204" pitchFamily="34" charset="0"/>
                        </a:rPr>
                        <a:t> €</a:t>
                      </a:r>
                      <a:r>
                        <a:rPr lang="de-DE" sz="800" dirty="0" smtClean="0">
                          <a:latin typeface="Arial" panose="020B0604020202020204" pitchFamily="34" charset="0"/>
                          <a:cs typeface="Arial" panose="020B0604020202020204" pitchFamily="34" charset="0"/>
                        </a:rPr>
                        <a:t>.</a:t>
                      </a:r>
                    </a:p>
                    <a:p>
                      <a:pPr marL="0" marR="0" indent="0" algn="l" defTabSz="995690" rtl="0" eaLnBrk="1" fontAlgn="auto" latinLnBrk="0" hangingPunct="1">
                        <a:lnSpc>
                          <a:spcPct val="100000"/>
                        </a:lnSpc>
                        <a:spcBef>
                          <a:spcPts val="600"/>
                        </a:spcBef>
                        <a:spcAft>
                          <a:spcPts val="0"/>
                        </a:spcAft>
                        <a:buClrTx/>
                        <a:buSzTx/>
                        <a:buFontTx/>
                        <a:buNone/>
                        <a:tabLst/>
                        <a:defRPr/>
                      </a:pPr>
                      <a:r>
                        <a:rPr lang="de-DE" sz="800" dirty="0" smtClean="0">
                          <a:latin typeface="Arial" panose="020B0604020202020204" pitchFamily="34" charset="0"/>
                          <a:cs typeface="Arial" panose="020B0604020202020204" pitchFamily="34" charset="0"/>
                        </a:rPr>
                        <a:t>15,1 – 75,0 </a:t>
                      </a:r>
                      <a:r>
                        <a:rPr lang="de-DE" sz="800" dirty="0" err="1" smtClean="0">
                          <a:latin typeface="Arial" panose="020B0604020202020204" pitchFamily="34" charset="0"/>
                          <a:cs typeface="Arial" panose="020B0604020202020204" pitchFamily="34" charset="0"/>
                        </a:rPr>
                        <a:t>Mio</a:t>
                      </a:r>
                      <a:r>
                        <a:rPr lang="de-DE" sz="800" dirty="0" smtClean="0">
                          <a:latin typeface="Arial" panose="020B0604020202020204" pitchFamily="34" charset="0"/>
                          <a:cs typeface="Arial" panose="020B0604020202020204" pitchFamily="34" charset="0"/>
                        </a:rPr>
                        <a:t> €, Einbeziehen</a:t>
                      </a:r>
                      <a:r>
                        <a:rPr lang="de-DE" sz="800" baseline="0" dirty="0" smtClean="0">
                          <a:latin typeface="Arial" panose="020B0604020202020204" pitchFamily="34" charset="0"/>
                          <a:cs typeface="Arial" panose="020B0604020202020204" pitchFamily="34" charset="0"/>
                        </a:rPr>
                        <a:t> einer Finanzierungsstelle</a:t>
                      </a:r>
                      <a:br>
                        <a:rPr lang="de-DE" sz="800" baseline="0" dirty="0" smtClean="0">
                          <a:latin typeface="Arial" panose="020B0604020202020204" pitchFamily="34" charset="0"/>
                          <a:cs typeface="Arial" panose="020B0604020202020204" pitchFamily="34" charset="0"/>
                        </a:rPr>
                      </a:br>
                      <a:r>
                        <a:rPr lang="de-DE" sz="800" baseline="0" dirty="0" smtClean="0">
                          <a:latin typeface="Arial" panose="020B0604020202020204" pitchFamily="34" charset="0"/>
                          <a:cs typeface="Arial" panose="020B0604020202020204" pitchFamily="34" charset="0"/>
                        </a:rPr>
                        <a:t>oder Einhalten eines Kostendeckels.</a:t>
                      </a:r>
                      <a:endParaRPr lang="de-DE" sz="800" dirty="0" smtClean="0">
                        <a:latin typeface="Arial" panose="020B0604020202020204" pitchFamily="34" charset="0"/>
                        <a:cs typeface="Arial" panose="020B0604020202020204" pitchFamily="34" charset="0"/>
                      </a:endParaRPr>
                    </a:p>
                    <a:p>
                      <a:pPr marL="0" marR="0" indent="0" algn="l" defTabSz="995690" rtl="0" eaLnBrk="1" fontAlgn="auto" latinLnBrk="0" hangingPunct="1">
                        <a:lnSpc>
                          <a:spcPct val="100000"/>
                        </a:lnSpc>
                        <a:spcBef>
                          <a:spcPts val="600"/>
                        </a:spcBef>
                        <a:spcAft>
                          <a:spcPts val="0"/>
                        </a:spcAft>
                        <a:buClrTx/>
                        <a:buSzTx/>
                        <a:buFontTx/>
                        <a:buNone/>
                        <a:tabLst/>
                        <a:defRPr/>
                      </a:pPr>
                      <a:r>
                        <a:rPr lang="de-DE" sz="800" dirty="0" smtClean="0">
                          <a:latin typeface="Arial" panose="020B0604020202020204" pitchFamily="34" charset="0"/>
                          <a:cs typeface="Arial" panose="020B0604020202020204" pitchFamily="34" charset="0"/>
                        </a:rPr>
                        <a:t>75,1 – 300</a:t>
                      </a:r>
                      <a:r>
                        <a:rPr lang="de-DE" sz="800" baseline="0" dirty="0" smtClean="0">
                          <a:latin typeface="Arial" panose="020B0604020202020204" pitchFamily="34" charset="0"/>
                          <a:cs typeface="Arial" panose="020B0604020202020204" pitchFamily="34" charset="0"/>
                        </a:rPr>
                        <a:t>,0 </a:t>
                      </a:r>
                      <a:r>
                        <a:rPr lang="de-DE" sz="800" baseline="0" dirty="0" err="1" smtClean="0">
                          <a:latin typeface="Arial" panose="020B0604020202020204" pitchFamily="34" charset="0"/>
                          <a:cs typeface="Arial" panose="020B0604020202020204" pitchFamily="34" charset="0"/>
                        </a:rPr>
                        <a:t>Mio</a:t>
                      </a:r>
                      <a:r>
                        <a:rPr lang="de-DE" sz="800" baseline="0" dirty="0" smtClean="0">
                          <a:latin typeface="Arial" panose="020B0604020202020204" pitchFamily="34" charset="0"/>
                          <a:cs typeface="Arial" panose="020B0604020202020204" pitchFamily="34" charset="0"/>
                        </a:rPr>
                        <a:t> €, </a:t>
                      </a:r>
                      <a:r>
                        <a:rPr lang="de-DE" sz="800" dirty="0" smtClean="0">
                          <a:latin typeface="Arial" panose="020B0604020202020204" pitchFamily="34" charset="0"/>
                          <a:cs typeface="Arial" panose="020B0604020202020204" pitchFamily="34" charset="0"/>
                        </a:rPr>
                        <a:t>Einbeziehen</a:t>
                      </a:r>
                      <a:r>
                        <a:rPr lang="de-DE" sz="800" baseline="0" dirty="0" smtClean="0">
                          <a:latin typeface="Arial" panose="020B0604020202020204" pitchFamily="34" charset="0"/>
                          <a:cs typeface="Arial" panose="020B0604020202020204" pitchFamily="34" charset="0"/>
                        </a:rPr>
                        <a:t> mehrerer Förderstellen oder Einhalten eines engen Kostendeckels. Zusatzpunkte wenn Projektkosten über 300 Mio. </a:t>
                      </a:r>
                      <a:endParaRPr lang="de-DE" sz="800" dirty="0" smtClean="0">
                        <a:latin typeface="Arial" panose="020B0604020202020204" pitchFamily="34" charset="0"/>
                        <a:cs typeface="Arial" panose="020B0604020202020204" pitchFamily="34" charset="0"/>
                      </a:endParaRPr>
                    </a:p>
                    <a:p>
                      <a:pPr marL="0" marR="0" indent="0" algn="l" defTabSz="995690" rtl="0" eaLnBrk="1" fontAlgn="auto" latinLnBrk="0" hangingPunct="1">
                        <a:lnSpc>
                          <a:spcPct val="100000"/>
                        </a:lnSpc>
                        <a:spcBef>
                          <a:spcPts val="600"/>
                        </a:spcBef>
                        <a:spcAft>
                          <a:spcPts val="0"/>
                        </a:spcAft>
                        <a:buClrTx/>
                        <a:buSzTx/>
                        <a:buFontTx/>
                        <a:buNone/>
                        <a:tabLst/>
                        <a:defRPr/>
                      </a:pPr>
                      <a:endParaRPr lang="de-DE" sz="800" dirty="0" smtClean="0">
                        <a:latin typeface="Arial" panose="020B0604020202020204" pitchFamily="34" charset="0"/>
                        <a:cs typeface="Arial" panose="020B0604020202020204" pitchFamily="34" charset="0"/>
                      </a:endParaRPr>
                    </a:p>
                  </a:txBody>
                  <a:tcPr marL="36000" marR="0" marT="36000" marB="36000">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tr>
              <a:tr h="1868660">
                <a:tc>
                  <a:txBody>
                    <a:bodyPr/>
                    <a:lstStyle/>
                    <a:p>
                      <a:pPr marL="268288" marR="0" indent="-268288" algn="l" defTabSz="995690" rtl="0" eaLnBrk="1" fontAlgn="auto" latinLnBrk="0" hangingPunct="1">
                        <a:lnSpc>
                          <a:spcPct val="100000"/>
                        </a:lnSpc>
                        <a:spcBef>
                          <a:spcPts val="0"/>
                        </a:spcBef>
                        <a:spcAft>
                          <a:spcPts val="0"/>
                        </a:spcAft>
                        <a:buClrTx/>
                        <a:buSzTx/>
                        <a:buFontTx/>
                        <a:buNone/>
                        <a:tabLst/>
                        <a:defRPr/>
                      </a:pPr>
                      <a:r>
                        <a:rPr lang="de-DE" sz="1200" b="1" dirty="0" smtClean="0">
                          <a:latin typeface="Arial" panose="020B0604020202020204" pitchFamily="34" charset="0"/>
                          <a:cs typeface="Arial" panose="020B0604020202020204" pitchFamily="34" charset="0"/>
                        </a:rPr>
                        <a:t>	</a:t>
                      </a:r>
                      <a:r>
                        <a:rPr lang="de-DE" sz="900" b="1" dirty="0" smtClean="0">
                          <a:latin typeface="Arial" panose="020B0604020202020204" pitchFamily="34" charset="0"/>
                          <a:cs typeface="Arial" panose="020B0604020202020204" pitchFamily="34" charset="0"/>
                        </a:rPr>
                        <a:t>Anzahl</a:t>
                      </a:r>
                      <a:r>
                        <a:rPr lang="de-DE" sz="900" b="1" baseline="0" dirty="0" smtClean="0">
                          <a:latin typeface="Arial" panose="020B0604020202020204" pitchFamily="34" charset="0"/>
                          <a:cs typeface="Arial" panose="020B0604020202020204" pitchFamily="34" charset="0"/>
                        </a:rPr>
                        <a:t> Planungsfelder, Fachbereiche</a:t>
                      </a:r>
                    </a:p>
                    <a:p>
                      <a:pPr marL="0" marR="0" indent="0" algn="l" defTabSz="995690" rtl="0" eaLnBrk="1" fontAlgn="auto" latinLnBrk="0" hangingPunct="1">
                        <a:lnSpc>
                          <a:spcPct val="100000"/>
                        </a:lnSpc>
                        <a:spcBef>
                          <a:spcPts val="600"/>
                        </a:spcBef>
                        <a:spcAft>
                          <a:spcPts val="0"/>
                        </a:spcAft>
                        <a:buClrTx/>
                        <a:buSzTx/>
                        <a:buFontTx/>
                        <a:buNone/>
                        <a:tabLst/>
                        <a:defRPr/>
                      </a:pPr>
                      <a:r>
                        <a:rPr lang="de-DE" sz="800" b="1" dirty="0" smtClean="0">
                          <a:latin typeface="Arial" panose="020B0604020202020204" pitchFamily="34" charset="0"/>
                          <a:cs typeface="Arial" panose="020B0604020202020204" pitchFamily="34" charset="0"/>
                        </a:rPr>
                        <a:t>Anzahl und Unterschiedlichkeit der Planungsdisziplinen, der Phasen und Aufgaben, </a:t>
                      </a:r>
                      <a:r>
                        <a:rPr lang="de-DE" sz="800" dirty="0" smtClean="0">
                          <a:latin typeface="Arial" panose="020B0604020202020204" pitchFamily="34" charset="0"/>
                          <a:cs typeface="Arial" panose="020B0604020202020204" pitchFamily="34" charset="0"/>
                        </a:rPr>
                        <a:t>der Hierarchie in den </a:t>
                      </a:r>
                      <a:r>
                        <a:rPr lang="de-DE" sz="800" dirty="0" err="1" smtClean="0">
                          <a:latin typeface="Arial" panose="020B0604020202020204" pitchFamily="34" charset="0"/>
                          <a:cs typeface="Arial" panose="020B0604020202020204" pitchFamily="34" charset="0"/>
                        </a:rPr>
                        <a:t>Planerbüros</a:t>
                      </a:r>
                      <a:r>
                        <a:rPr lang="de-DE" sz="800" dirty="0" smtClean="0">
                          <a:latin typeface="Arial" panose="020B0604020202020204" pitchFamily="34" charset="0"/>
                          <a:cs typeface="Arial" panose="020B0604020202020204" pitchFamily="34" charset="0"/>
                        </a:rPr>
                        <a:t>, der Kompetenz und Erfahrung in der speziellen Projektart und Größe.</a:t>
                      </a:r>
                    </a:p>
                    <a:p>
                      <a:pPr marL="0" marR="0" indent="0" algn="l" defTabSz="995690" rtl="0" eaLnBrk="1" fontAlgn="auto" latinLnBrk="0" hangingPunct="1">
                        <a:lnSpc>
                          <a:spcPct val="100000"/>
                        </a:lnSpc>
                        <a:spcBef>
                          <a:spcPts val="600"/>
                        </a:spcBef>
                        <a:spcAft>
                          <a:spcPts val="0"/>
                        </a:spcAft>
                        <a:buClrTx/>
                        <a:buSzTx/>
                        <a:buFontTx/>
                        <a:buNone/>
                        <a:tabLst/>
                        <a:defRPr/>
                      </a:pPr>
                      <a:r>
                        <a:rPr lang="de-DE" sz="800" b="1" dirty="0" smtClean="0">
                          <a:latin typeface="Arial" panose="020B0604020202020204" pitchFamily="34" charset="0"/>
                          <a:cs typeface="Arial" panose="020B0604020202020204" pitchFamily="34" charset="0"/>
                        </a:rPr>
                        <a:t>Anzahl und Unterschiedlichkeit der Abhängigkeiten, </a:t>
                      </a:r>
                      <a:r>
                        <a:rPr lang="de-DE" sz="800" dirty="0" err="1" smtClean="0">
                          <a:latin typeface="Arial" panose="020B0604020202020204" pitchFamily="34" charset="0"/>
                          <a:cs typeface="Arial" panose="020B0604020202020204" pitchFamily="34" charset="0"/>
                        </a:rPr>
                        <a:t>Ver-netzungsgrad</a:t>
                      </a:r>
                      <a:r>
                        <a:rPr lang="de-DE" sz="800" dirty="0" smtClean="0">
                          <a:latin typeface="Arial" panose="020B0604020202020204" pitchFamily="34" charset="0"/>
                          <a:cs typeface="Arial" panose="020B0604020202020204" pitchFamily="34" charset="0"/>
                        </a:rPr>
                        <a:t> der Disziplinen, des Zusammenwirkens der Inhalte und Personen, der Planhierarchien, der Bearbeitungstiefe und Ressourcen, der Motivationslage</a:t>
                      </a:r>
                      <a:r>
                        <a:rPr lang="de-DE" sz="800" baseline="0" dirty="0" smtClean="0">
                          <a:latin typeface="Arial" panose="020B0604020202020204" pitchFamily="34" charset="0"/>
                          <a:cs typeface="Arial" panose="020B0604020202020204" pitchFamily="34" charset="0"/>
                        </a:rPr>
                        <a:t>.</a:t>
                      </a:r>
                      <a:endParaRPr lang="de-DE" sz="800" dirty="0" smtClean="0">
                        <a:latin typeface="Arial" panose="020B0604020202020204" pitchFamily="34" charset="0"/>
                        <a:cs typeface="Arial" panose="020B0604020202020204" pitchFamily="34" charset="0"/>
                      </a:endParaRPr>
                    </a:p>
                    <a:p>
                      <a:pPr marL="0" marR="0" indent="0" algn="l" defTabSz="995690" rtl="0" eaLnBrk="1" fontAlgn="auto" latinLnBrk="0" hangingPunct="1">
                        <a:lnSpc>
                          <a:spcPct val="100000"/>
                        </a:lnSpc>
                        <a:spcBef>
                          <a:spcPts val="600"/>
                        </a:spcBef>
                        <a:spcAft>
                          <a:spcPts val="0"/>
                        </a:spcAft>
                        <a:buClrTx/>
                        <a:buSzTx/>
                        <a:buFontTx/>
                        <a:buNone/>
                        <a:tabLst/>
                        <a:defRPr/>
                      </a:pPr>
                      <a:r>
                        <a:rPr lang="de-DE" sz="800" b="1" dirty="0" smtClean="0">
                          <a:latin typeface="Arial" panose="020B0604020202020204" pitchFamily="34" charset="0"/>
                          <a:cs typeface="Arial" panose="020B0604020202020204" pitchFamily="34" charset="0"/>
                        </a:rPr>
                        <a:t>Änderung von Arbeitspaketen </a:t>
                      </a:r>
                      <a:r>
                        <a:rPr lang="de-DE" sz="800" dirty="0" smtClean="0">
                          <a:latin typeface="Arial" panose="020B0604020202020204" pitchFamily="34" charset="0"/>
                          <a:cs typeface="Arial" panose="020B0604020202020204" pitchFamily="34" charset="0"/>
                        </a:rPr>
                        <a:t>bei Änderung der </a:t>
                      </a:r>
                      <a:r>
                        <a:rPr lang="de-DE" sz="800" dirty="0" err="1" smtClean="0">
                          <a:latin typeface="Arial" panose="020B0604020202020204" pitchFamily="34" charset="0"/>
                          <a:cs typeface="Arial" panose="020B0604020202020204" pitchFamily="34" charset="0"/>
                        </a:rPr>
                        <a:t>Funktionsan</a:t>
                      </a:r>
                      <a:r>
                        <a:rPr lang="de-DE" sz="800" dirty="0" smtClean="0">
                          <a:latin typeface="Arial" panose="020B0604020202020204" pitchFamily="34" charset="0"/>
                          <a:cs typeface="Arial" panose="020B0604020202020204" pitchFamily="34" charset="0"/>
                        </a:rPr>
                        <a:t>-forderungen, Technologie, Erfahrungsmangel, wirtschaftlicher Status, persönliche Einstellung der Beteiligten, Insolvenzrisiken,</a:t>
                      </a:r>
                      <a:r>
                        <a:rPr lang="de-DE" sz="800" baseline="0" dirty="0" smtClean="0">
                          <a:latin typeface="Arial" panose="020B0604020202020204" pitchFamily="34" charset="0"/>
                          <a:cs typeface="Arial" panose="020B0604020202020204" pitchFamily="34" charset="0"/>
                        </a:rPr>
                        <a:t> </a:t>
                      </a:r>
                      <a:r>
                        <a:rPr lang="de-DE" sz="800" dirty="0" smtClean="0">
                          <a:latin typeface="Arial" panose="020B0604020202020204" pitchFamily="34" charset="0"/>
                          <a:cs typeface="Arial" panose="020B0604020202020204" pitchFamily="34" charset="0"/>
                        </a:rPr>
                        <a:t>Stabilität in den Systemannahmen.</a:t>
                      </a:r>
                    </a:p>
                  </a:txBody>
                  <a:tcPr marL="36000" marR="0" marT="36000" marB="36000">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graphicFrame>
        <p:nvGraphicFramePr>
          <p:cNvPr id="7" name="Inhaltsplatzhalter 5"/>
          <p:cNvGraphicFramePr>
            <a:graphicFrameLocks/>
          </p:cNvGraphicFramePr>
          <p:nvPr>
            <p:extLst>
              <p:ext uri="{D42A27DB-BD31-4B8C-83A1-F6EECF244321}">
                <p14:modId xmlns:p14="http://schemas.microsoft.com/office/powerpoint/2010/main" val="709615370"/>
              </p:ext>
            </p:extLst>
          </p:nvPr>
        </p:nvGraphicFramePr>
        <p:xfrm>
          <a:off x="7255390" y="1127047"/>
          <a:ext cx="3060000" cy="5612400"/>
        </p:xfrm>
        <a:graphic>
          <a:graphicData uri="http://schemas.openxmlformats.org/drawingml/2006/table">
            <a:tbl>
              <a:tblPr firstRow="1" bandRow="1">
                <a:tableStyleId>{2D5ABB26-0587-4C30-8999-92F81FD0307C}</a:tableStyleId>
              </a:tblPr>
              <a:tblGrid>
                <a:gridCol w="3060000"/>
              </a:tblGrid>
              <a:tr h="1944000">
                <a:tc>
                  <a:txBody>
                    <a:bodyPr/>
                    <a:lstStyle/>
                    <a:p>
                      <a:pPr marL="266700" marR="0" indent="-266700" algn="l" defTabSz="995690" rtl="0" eaLnBrk="1" fontAlgn="auto" latinLnBrk="0" hangingPunct="1">
                        <a:lnSpc>
                          <a:spcPct val="100000"/>
                        </a:lnSpc>
                        <a:spcBef>
                          <a:spcPts val="0"/>
                        </a:spcBef>
                        <a:spcAft>
                          <a:spcPts val="0"/>
                        </a:spcAft>
                        <a:buClrTx/>
                        <a:buSzTx/>
                        <a:buFontTx/>
                        <a:buNone/>
                        <a:tabLst/>
                        <a:defRPr/>
                      </a:pPr>
                      <a:r>
                        <a:rPr lang="de-DE" sz="1200" b="1" dirty="0" smtClean="0">
                          <a:latin typeface="Arial" panose="020B0604020202020204" pitchFamily="34" charset="0"/>
                          <a:cs typeface="Arial" panose="020B0604020202020204" pitchFamily="34" charset="0"/>
                        </a:rPr>
                        <a:t>	</a:t>
                      </a:r>
                      <a:r>
                        <a:rPr lang="de-DE" sz="1050" b="1" dirty="0" smtClean="0">
                          <a:latin typeface="Arial" panose="020B0604020202020204" pitchFamily="34" charset="0"/>
                          <a:cs typeface="Arial" panose="020B0604020202020204" pitchFamily="34" charset="0"/>
                        </a:rPr>
                        <a:t> </a:t>
                      </a:r>
                      <a:r>
                        <a:rPr lang="de-DE" sz="900" b="1" dirty="0" smtClean="0">
                          <a:latin typeface="Arial" panose="020B0604020202020204" pitchFamily="34" charset="0"/>
                          <a:cs typeface="Arial" panose="020B0604020202020204" pitchFamily="34" charset="0"/>
                        </a:rPr>
                        <a:t>Anzahl ausführender</a:t>
                      </a:r>
                      <a:r>
                        <a:rPr lang="de-DE" sz="900" b="1" baseline="0" dirty="0" smtClean="0">
                          <a:latin typeface="Arial" panose="020B0604020202020204" pitchFamily="34" charset="0"/>
                          <a:cs typeface="Arial" panose="020B0604020202020204" pitchFamily="34" charset="0"/>
                        </a:rPr>
                        <a:t> Firmen + Gewerke</a:t>
                      </a:r>
                      <a:endParaRPr lang="de-DE" sz="900" b="1" dirty="0" smtClean="0">
                        <a:latin typeface="Arial" panose="020B0604020202020204" pitchFamily="34" charset="0"/>
                        <a:cs typeface="Arial" panose="020B0604020202020204" pitchFamily="34" charset="0"/>
                      </a:endParaRPr>
                    </a:p>
                    <a:p>
                      <a:pPr marL="0" marR="0" indent="0" algn="l" defTabSz="995690" rtl="0" eaLnBrk="1" fontAlgn="auto" latinLnBrk="0" hangingPunct="1">
                        <a:lnSpc>
                          <a:spcPct val="100000"/>
                        </a:lnSpc>
                        <a:spcBef>
                          <a:spcPts val="600"/>
                        </a:spcBef>
                        <a:spcAft>
                          <a:spcPts val="0"/>
                        </a:spcAft>
                        <a:buClrTx/>
                        <a:buSzTx/>
                        <a:buFontTx/>
                        <a:buNone/>
                        <a:tabLst/>
                        <a:defRPr/>
                      </a:pPr>
                      <a:r>
                        <a:rPr lang="de-DE" sz="800" b="1" dirty="0" smtClean="0">
                          <a:latin typeface="Arial" panose="020B0604020202020204" pitchFamily="34" charset="0"/>
                          <a:cs typeface="Arial" panose="020B0604020202020204" pitchFamily="34" charset="0"/>
                        </a:rPr>
                        <a:t>Anzahl der im Projekt mittelbar und unmittelbar Mitwirkenden / Gewerke, </a:t>
                      </a:r>
                      <a:r>
                        <a:rPr lang="de-DE" sz="800" dirty="0" smtClean="0">
                          <a:latin typeface="Arial" panose="020B0604020202020204" pitchFamily="34" charset="0"/>
                          <a:cs typeface="Arial" panose="020B0604020202020204" pitchFamily="34" charset="0"/>
                        </a:rPr>
                        <a:t>die in der Bauabwicklung zu integrieren, zu </a:t>
                      </a:r>
                      <a:r>
                        <a:rPr lang="de-DE" sz="800" dirty="0" err="1" smtClean="0">
                          <a:latin typeface="Arial" panose="020B0604020202020204" pitchFamily="34" charset="0"/>
                          <a:cs typeface="Arial" panose="020B0604020202020204" pitchFamily="34" charset="0"/>
                        </a:rPr>
                        <a:t>koordinie-ren</a:t>
                      </a:r>
                      <a:r>
                        <a:rPr lang="de-DE" sz="800" dirty="0" smtClean="0">
                          <a:latin typeface="Arial" panose="020B0604020202020204" pitchFamily="34" charset="0"/>
                          <a:cs typeface="Arial" panose="020B0604020202020204" pitchFamily="34" charset="0"/>
                        </a:rPr>
                        <a:t> sind, deren Qualifikation und Verfügbarkeit, Motivationslage.</a:t>
                      </a:r>
                    </a:p>
                    <a:p>
                      <a:pPr marL="0" marR="0" indent="0" algn="l" defTabSz="995690" rtl="0" eaLnBrk="1" fontAlgn="auto" latinLnBrk="0" hangingPunct="1">
                        <a:lnSpc>
                          <a:spcPct val="100000"/>
                        </a:lnSpc>
                        <a:spcBef>
                          <a:spcPts val="600"/>
                        </a:spcBef>
                        <a:spcAft>
                          <a:spcPts val="0"/>
                        </a:spcAft>
                        <a:buClrTx/>
                        <a:buSzTx/>
                        <a:buFontTx/>
                        <a:buNone/>
                        <a:tabLst/>
                        <a:defRPr/>
                      </a:pPr>
                      <a:r>
                        <a:rPr lang="de-DE" sz="800" b="1" dirty="0" smtClean="0">
                          <a:latin typeface="Arial" panose="020B0604020202020204" pitchFamily="34" charset="0"/>
                          <a:cs typeface="Arial" panose="020B0604020202020204" pitchFamily="34" charset="0"/>
                        </a:rPr>
                        <a:t>Anzahl und Unterschiedlichkeit </a:t>
                      </a:r>
                      <a:r>
                        <a:rPr lang="de-DE" sz="800" dirty="0" smtClean="0">
                          <a:latin typeface="Arial" panose="020B0604020202020204" pitchFamily="34" charset="0"/>
                          <a:cs typeface="Arial" panose="020B0604020202020204" pitchFamily="34" charset="0"/>
                        </a:rPr>
                        <a:t>der Wechselwirkungen, der An-forderung</a:t>
                      </a:r>
                      <a:r>
                        <a:rPr lang="de-DE" sz="500" dirty="0" smtClean="0">
                          <a:latin typeface="Arial" panose="020B0604020202020204" pitchFamily="34" charset="0"/>
                          <a:cs typeface="Arial" panose="020B0604020202020204" pitchFamily="34" charset="0"/>
                        </a:rPr>
                        <a:t> </a:t>
                      </a:r>
                      <a:r>
                        <a:rPr lang="de-DE" sz="800" dirty="0" smtClean="0">
                          <a:latin typeface="Arial" panose="020B0604020202020204" pitchFamily="34" charset="0"/>
                          <a:cs typeface="Arial" panose="020B0604020202020204" pitchFamily="34" charset="0"/>
                        </a:rPr>
                        <a:t>an</a:t>
                      </a:r>
                      <a:r>
                        <a:rPr lang="de-DE" sz="400" dirty="0" smtClean="0">
                          <a:latin typeface="Arial" panose="020B0604020202020204" pitchFamily="34" charset="0"/>
                          <a:cs typeface="Arial" panose="020B0604020202020204" pitchFamily="34" charset="0"/>
                        </a:rPr>
                        <a:t> </a:t>
                      </a:r>
                      <a:r>
                        <a:rPr lang="de-DE" sz="800" dirty="0" smtClean="0">
                          <a:latin typeface="Arial" panose="020B0604020202020204" pitchFamily="34" charset="0"/>
                          <a:cs typeface="Arial" panose="020B0604020202020204" pitchFamily="34" charset="0"/>
                        </a:rPr>
                        <a:t>das</a:t>
                      </a:r>
                      <a:r>
                        <a:rPr lang="de-DE" sz="500" dirty="0" smtClean="0">
                          <a:latin typeface="Arial" panose="020B0604020202020204" pitchFamily="34" charset="0"/>
                          <a:cs typeface="Arial" panose="020B0604020202020204" pitchFamily="34" charset="0"/>
                        </a:rPr>
                        <a:t> </a:t>
                      </a:r>
                      <a:r>
                        <a:rPr lang="de-DE" sz="800" dirty="0" smtClean="0">
                          <a:latin typeface="Arial" panose="020B0604020202020204" pitchFamily="34" charset="0"/>
                          <a:cs typeface="Arial" panose="020B0604020202020204" pitchFamily="34" charset="0"/>
                        </a:rPr>
                        <a:t>Projekt,</a:t>
                      </a:r>
                      <a:r>
                        <a:rPr lang="de-DE" sz="400" dirty="0" smtClean="0">
                          <a:latin typeface="Arial" panose="020B0604020202020204" pitchFamily="34" charset="0"/>
                          <a:cs typeface="Arial" panose="020B0604020202020204" pitchFamily="34" charset="0"/>
                        </a:rPr>
                        <a:t> </a:t>
                      </a:r>
                      <a:r>
                        <a:rPr lang="de-DE" sz="800" dirty="0" smtClean="0">
                          <a:latin typeface="Arial" panose="020B0604020202020204" pitchFamily="34" charset="0"/>
                          <a:cs typeface="Arial" panose="020B0604020202020204" pitchFamily="34" charset="0"/>
                        </a:rPr>
                        <a:t>der formellen/informellen Kommunikation, der Vertretungsregelungen, Organisationsgrad der Firmen. </a:t>
                      </a:r>
                    </a:p>
                    <a:p>
                      <a:pPr marL="0" marR="0" indent="0" algn="l" defTabSz="995690" rtl="0" eaLnBrk="1" fontAlgn="auto" latinLnBrk="0" hangingPunct="1">
                        <a:lnSpc>
                          <a:spcPct val="100000"/>
                        </a:lnSpc>
                        <a:spcBef>
                          <a:spcPts val="600"/>
                        </a:spcBef>
                        <a:spcAft>
                          <a:spcPts val="0"/>
                        </a:spcAft>
                        <a:buClrTx/>
                        <a:buSzTx/>
                        <a:buFontTx/>
                        <a:buNone/>
                        <a:tabLst/>
                        <a:defRPr/>
                      </a:pPr>
                      <a:r>
                        <a:rPr lang="de-DE" sz="800" b="1" dirty="0" smtClean="0">
                          <a:latin typeface="Arial" panose="020B0604020202020204" pitchFamily="34" charset="0"/>
                          <a:cs typeface="Arial" panose="020B0604020202020204" pitchFamily="34" charset="0"/>
                        </a:rPr>
                        <a:t>Personelle Änderungen </a:t>
                      </a:r>
                      <a:r>
                        <a:rPr lang="de-DE" sz="800" dirty="0" smtClean="0">
                          <a:latin typeface="Arial" panose="020B0604020202020204" pitchFamily="34" charset="0"/>
                          <a:cs typeface="Arial" panose="020B0604020202020204" pitchFamily="34" charset="0"/>
                        </a:rPr>
                        <a:t>bei den Mitwirkenden. Fluktuation, Stamm- oder Leihpersonal, Insolvenzrisiken (wirtschaftliche Leistungsfähigkeit),</a:t>
                      </a:r>
                      <a:r>
                        <a:rPr lang="de-DE" sz="800" baseline="0" dirty="0" smtClean="0">
                          <a:latin typeface="Arial" panose="020B0604020202020204" pitchFamily="34" charset="0"/>
                          <a:cs typeface="Arial" panose="020B0604020202020204" pitchFamily="34" charset="0"/>
                        </a:rPr>
                        <a:t> sowie </a:t>
                      </a:r>
                      <a:r>
                        <a:rPr lang="de-DE" sz="800" b="1" baseline="0" dirty="0" smtClean="0">
                          <a:latin typeface="Arial" panose="020B0604020202020204" pitchFamily="34" charset="0"/>
                          <a:cs typeface="Arial" panose="020B0604020202020204" pitchFamily="34" charset="0"/>
                        </a:rPr>
                        <a:t>Änderung der Konfiguration, </a:t>
                      </a:r>
                      <a:r>
                        <a:rPr lang="de-DE" sz="800" baseline="0" dirty="0" smtClean="0">
                          <a:latin typeface="Arial" panose="020B0604020202020204" pitchFamily="34" charset="0"/>
                          <a:cs typeface="Arial" panose="020B0604020202020204" pitchFamily="34" charset="0"/>
                        </a:rPr>
                        <a:t>der Funktionalität, der Qualität + Quantität.</a:t>
                      </a:r>
                      <a:endParaRPr lang="de-DE" sz="800" dirty="0" smtClean="0">
                        <a:latin typeface="Arial" panose="020B0604020202020204" pitchFamily="34" charset="0"/>
                        <a:cs typeface="Arial" panose="020B0604020202020204" pitchFamily="34" charset="0"/>
                      </a:endParaRPr>
                    </a:p>
                  </a:txBody>
                  <a:tcPr marL="36000" marR="0" marT="36000" marB="36000">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tr>
              <a:tr h="1800000">
                <a:tc>
                  <a:txBody>
                    <a:bodyPr/>
                    <a:lstStyle/>
                    <a:p>
                      <a:pPr marL="266700" marR="0" indent="-266700" algn="l" defTabSz="995690" rtl="0" eaLnBrk="1" fontAlgn="auto" latinLnBrk="0" hangingPunct="1">
                        <a:lnSpc>
                          <a:spcPct val="100000"/>
                        </a:lnSpc>
                        <a:spcBef>
                          <a:spcPts val="0"/>
                        </a:spcBef>
                        <a:spcAft>
                          <a:spcPts val="0"/>
                        </a:spcAft>
                        <a:buClrTx/>
                        <a:buSzTx/>
                        <a:buFontTx/>
                        <a:buNone/>
                        <a:tabLst/>
                        <a:defRPr/>
                      </a:pPr>
                      <a:r>
                        <a:rPr lang="de-DE" sz="1200" b="1" dirty="0" smtClean="0">
                          <a:latin typeface="Arial" panose="020B0604020202020204" pitchFamily="34" charset="0"/>
                          <a:cs typeface="Arial" panose="020B0604020202020204" pitchFamily="34" charset="0"/>
                        </a:rPr>
                        <a:t>	</a:t>
                      </a:r>
                      <a:r>
                        <a:rPr lang="de-DE" sz="900" b="1" dirty="0" smtClean="0">
                          <a:latin typeface="Arial" panose="020B0604020202020204" pitchFamily="34" charset="0"/>
                          <a:cs typeface="Arial" panose="020B0604020202020204" pitchFamily="34" charset="0"/>
                        </a:rPr>
                        <a:t>Verträge – Genehmigungen / Freigaben</a:t>
                      </a:r>
                    </a:p>
                    <a:p>
                      <a:pPr marL="0" marR="0" indent="0" algn="l" defTabSz="995690" rtl="0" eaLnBrk="1" fontAlgn="auto" latinLnBrk="0" hangingPunct="1">
                        <a:lnSpc>
                          <a:spcPct val="100000"/>
                        </a:lnSpc>
                        <a:spcBef>
                          <a:spcPts val="600"/>
                        </a:spcBef>
                        <a:spcAft>
                          <a:spcPts val="0"/>
                        </a:spcAft>
                        <a:buClrTx/>
                        <a:buSzTx/>
                        <a:buFontTx/>
                        <a:buNone/>
                        <a:tabLst/>
                        <a:defRPr/>
                      </a:pPr>
                      <a:r>
                        <a:rPr lang="de-DE" sz="800" b="1" dirty="0" smtClean="0">
                          <a:latin typeface="Arial" panose="020B0604020202020204" pitchFamily="34" charset="0"/>
                          <a:cs typeface="Arial" panose="020B0604020202020204" pitchFamily="34" charset="0"/>
                        </a:rPr>
                        <a:t>Verträge</a:t>
                      </a:r>
                      <a:r>
                        <a:rPr lang="de-DE" sz="800" b="1" baseline="0" dirty="0" smtClean="0">
                          <a:latin typeface="Arial" panose="020B0604020202020204" pitchFamily="34" charset="0"/>
                          <a:cs typeface="Arial" panose="020B0604020202020204" pitchFamily="34" charset="0"/>
                        </a:rPr>
                        <a:t> </a:t>
                      </a:r>
                      <a:r>
                        <a:rPr lang="de-DE" sz="800" b="0" baseline="0" dirty="0" smtClean="0">
                          <a:latin typeface="Arial" panose="020B0604020202020204" pitchFamily="34" charset="0"/>
                          <a:cs typeface="Arial" panose="020B0604020202020204" pitchFamily="34" charset="0"/>
                        </a:rPr>
                        <a:t>nahe an den üblichen Standards, den </a:t>
                      </a:r>
                      <a:r>
                        <a:rPr lang="de-DE" sz="800" b="0" baseline="0" dirty="0" err="1" smtClean="0">
                          <a:latin typeface="Arial" panose="020B0604020202020204" pitchFamily="34" charset="0"/>
                          <a:cs typeface="Arial" panose="020B0604020202020204" pitchFamily="34" charset="0"/>
                        </a:rPr>
                        <a:t>Honorarordnun</a:t>
                      </a:r>
                      <a:r>
                        <a:rPr lang="de-DE" sz="800" b="0" baseline="0" dirty="0" smtClean="0">
                          <a:latin typeface="Arial" panose="020B0604020202020204" pitchFamily="34" charset="0"/>
                          <a:cs typeface="Arial" panose="020B0604020202020204" pitchFamily="34" charset="0"/>
                        </a:rPr>
                        <a:t>-gen, den Vertragsnormen, rasche unkomplizierte </a:t>
                      </a:r>
                      <a:r>
                        <a:rPr lang="de-DE" sz="800" b="1" baseline="0" dirty="0" smtClean="0">
                          <a:latin typeface="Arial" panose="020B0604020202020204" pitchFamily="34" charset="0"/>
                          <a:cs typeface="Arial" panose="020B0604020202020204" pitchFamily="34" charset="0"/>
                        </a:rPr>
                        <a:t>Freigabe der LPH</a:t>
                      </a:r>
                      <a:r>
                        <a:rPr lang="de-DE" sz="800" b="0" baseline="0" dirty="0" smtClean="0">
                          <a:latin typeface="Arial" panose="020B0604020202020204" pitchFamily="34" charset="0"/>
                          <a:cs typeface="Arial" panose="020B0604020202020204" pitchFamily="34" charset="0"/>
                        </a:rPr>
                        <a:t>, qualifizierte Mitwirkung des AG.</a:t>
                      </a:r>
                    </a:p>
                    <a:p>
                      <a:pPr marL="0" marR="0" indent="0" algn="l" defTabSz="995690" rtl="0" eaLnBrk="1" fontAlgn="auto" latinLnBrk="0" hangingPunct="1">
                        <a:lnSpc>
                          <a:spcPct val="100000"/>
                        </a:lnSpc>
                        <a:spcBef>
                          <a:spcPts val="600"/>
                        </a:spcBef>
                        <a:spcAft>
                          <a:spcPts val="0"/>
                        </a:spcAft>
                        <a:buClrTx/>
                        <a:buSzTx/>
                        <a:buFontTx/>
                        <a:buNone/>
                        <a:tabLst/>
                        <a:defRPr/>
                      </a:pPr>
                      <a:r>
                        <a:rPr lang="de-DE" sz="800" b="0" baseline="0" dirty="0" smtClean="0">
                          <a:latin typeface="Arial" panose="020B0604020202020204" pitchFamily="34" charset="0"/>
                          <a:cs typeface="Arial" panose="020B0604020202020204" pitchFamily="34" charset="0"/>
                        </a:rPr>
                        <a:t>Verträge, Vertragsbedingungen abweichend von Standards, mit noch kalkulierbaren Risiken und schwierigen, aber festgelegten Freigabe / Genehmigungslauf, sprachüberschreitend.</a:t>
                      </a:r>
                    </a:p>
                    <a:p>
                      <a:pPr marL="0" marR="0" indent="0" algn="l" defTabSz="995690" rtl="0" eaLnBrk="1" fontAlgn="auto" latinLnBrk="0" hangingPunct="1">
                        <a:lnSpc>
                          <a:spcPct val="100000"/>
                        </a:lnSpc>
                        <a:spcBef>
                          <a:spcPts val="600"/>
                        </a:spcBef>
                        <a:spcAft>
                          <a:spcPts val="0"/>
                        </a:spcAft>
                        <a:buClrTx/>
                        <a:buSzTx/>
                        <a:buFontTx/>
                        <a:buNone/>
                        <a:tabLst/>
                        <a:defRPr/>
                      </a:pPr>
                      <a:r>
                        <a:rPr lang="de-DE" sz="800" b="0" baseline="0" dirty="0" smtClean="0">
                          <a:latin typeface="Arial" panose="020B0604020202020204" pitchFamily="34" charset="0"/>
                          <a:cs typeface="Arial" panose="020B0604020202020204" pitchFamily="34" charset="0"/>
                        </a:rPr>
                        <a:t>Eigene, von allen Standards abweichende Verträge, AVBs mit er-</a:t>
                      </a:r>
                      <a:r>
                        <a:rPr lang="de-DE" sz="800" b="0" baseline="0" dirty="0" err="1" smtClean="0">
                          <a:latin typeface="Arial" panose="020B0604020202020204" pitchFamily="34" charset="0"/>
                          <a:cs typeface="Arial" panose="020B0604020202020204" pitchFamily="34" charset="0"/>
                        </a:rPr>
                        <a:t>heblichen</a:t>
                      </a:r>
                      <a:r>
                        <a:rPr lang="de-DE" sz="800" b="0" baseline="0" dirty="0" smtClean="0">
                          <a:latin typeface="Arial" panose="020B0604020202020204" pitchFamily="34" charset="0"/>
                          <a:cs typeface="Arial" panose="020B0604020202020204" pitchFamily="34" charset="0"/>
                        </a:rPr>
                        <a:t> Risikoverschiebungen, schwierige unklare Entscheid-</a:t>
                      </a:r>
                      <a:r>
                        <a:rPr lang="de-DE" sz="800" b="0" baseline="0" dirty="0" err="1" smtClean="0">
                          <a:latin typeface="Arial" panose="020B0604020202020204" pitchFamily="34" charset="0"/>
                          <a:cs typeface="Arial" panose="020B0604020202020204" pitchFamily="34" charset="0"/>
                        </a:rPr>
                        <a:t>ungs</a:t>
                      </a:r>
                      <a:r>
                        <a:rPr lang="de-DE" sz="800" b="0" baseline="0" dirty="0" smtClean="0">
                          <a:latin typeface="Arial" panose="020B0604020202020204" pitchFamily="34" charset="0"/>
                          <a:cs typeface="Arial" panose="020B0604020202020204" pitchFamily="34" charset="0"/>
                        </a:rPr>
                        <a:t>-</a:t>
                      </a:r>
                      <a:r>
                        <a:rPr lang="de-DE" sz="400" b="0" baseline="0" dirty="0" smtClean="0">
                          <a:latin typeface="Arial" panose="020B0604020202020204" pitchFamily="34" charset="0"/>
                          <a:cs typeface="Arial" panose="020B0604020202020204" pitchFamily="34" charset="0"/>
                        </a:rPr>
                        <a:t> </a:t>
                      </a:r>
                      <a:r>
                        <a:rPr lang="de-DE" sz="800" b="0" baseline="0" dirty="0" smtClean="0">
                          <a:latin typeface="Arial" panose="020B0604020202020204" pitchFamily="34" charset="0"/>
                          <a:cs typeface="Arial" panose="020B0604020202020204" pitchFamily="34" charset="0"/>
                        </a:rPr>
                        <a:t>/</a:t>
                      </a:r>
                      <a:r>
                        <a:rPr lang="de-DE" sz="400" b="0" baseline="0" dirty="0" smtClean="0">
                          <a:latin typeface="Arial" panose="020B0604020202020204" pitchFamily="34" charset="0"/>
                          <a:cs typeface="Arial" panose="020B0604020202020204" pitchFamily="34" charset="0"/>
                        </a:rPr>
                        <a:t> </a:t>
                      </a:r>
                      <a:r>
                        <a:rPr lang="de-DE" sz="800" b="0" baseline="0" dirty="0" smtClean="0">
                          <a:latin typeface="Arial" panose="020B0604020202020204" pitchFamily="34" charset="0"/>
                          <a:cs typeface="Arial" panose="020B0604020202020204" pitchFamily="34" charset="0"/>
                        </a:rPr>
                        <a:t>Zustimmungswege, unklare Freigabe</a:t>
                      </a:r>
                      <a:r>
                        <a:rPr lang="de-DE" sz="400" b="0" baseline="0" dirty="0" smtClean="0">
                          <a:latin typeface="Arial" panose="020B0604020202020204" pitchFamily="34" charset="0"/>
                          <a:cs typeface="Arial" panose="020B0604020202020204" pitchFamily="34" charset="0"/>
                        </a:rPr>
                        <a:t> </a:t>
                      </a:r>
                      <a:r>
                        <a:rPr lang="de-DE" sz="800" b="0" baseline="0" dirty="0" smtClean="0">
                          <a:latin typeface="Arial" panose="020B0604020202020204" pitchFamily="34" charset="0"/>
                          <a:cs typeface="Arial" panose="020B0604020202020204" pitchFamily="34" charset="0"/>
                        </a:rPr>
                        <a:t>/</a:t>
                      </a:r>
                      <a:r>
                        <a:rPr lang="de-DE" sz="400" b="0" baseline="0" dirty="0" smtClean="0">
                          <a:latin typeface="Arial" panose="020B0604020202020204" pitchFamily="34" charset="0"/>
                          <a:cs typeface="Arial" panose="020B0604020202020204" pitchFamily="34" charset="0"/>
                        </a:rPr>
                        <a:t> </a:t>
                      </a:r>
                      <a:r>
                        <a:rPr lang="de-DE" sz="800" b="0" baseline="0" dirty="0" smtClean="0">
                          <a:latin typeface="Arial" panose="020B0604020202020204" pitchFamily="34" charset="0"/>
                          <a:cs typeface="Arial" panose="020B0604020202020204" pitchFamily="34" charset="0"/>
                        </a:rPr>
                        <a:t>Genehmigungsläufe.</a:t>
                      </a:r>
                      <a:endParaRPr lang="de-DE" sz="800" b="1" dirty="0" smtClean="0">
                        <a:latin typeface="Arial" panose="020B0604020202020204" pitchFamily="34" charset="0"/>
                        <a:cs typeface="Arial" panose="020B0604020202020204" pitchFamily="34" charset="0"/>
                      </a:endParaRPr>
                    </a:p>
                  </a:txBody>
                  <a:tcPr marL="36000" marR="0" marT="36000" marB="36000">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tr>
              <a:tr h="1868400">
                <a:tc>
                  <a:txBody>
                    <a:bodyPr/>
                    <a:lstStyle/>
                    <a:p>
                      <a:pPr marL="266700" marR="0" indent="-266700" algn="l" defTabSz="995690" rtl="0" eaLnBrk="1" fontAlgn="auto" latinLnBrk="0" hangingPunct="1">
                        <a:lnSpc>
                          <a:spcPct val="100000"/>
                        </a:lnSpc>
                        <a:spcBef>
                          <a:spcPts val="0"/>
                        </a:spcBef>
                        <a:spcAft>
                          <a:spcPts val="0"/>
                        </a:spcAft>
                        <a:buClrTx/>
                        <a:buSzTx/>
                        <a:buFontTx/>
                        <a:buNone/>
                        <a:tabLst/>
                        <a:defRPr/>
                      </a:pPr>
                      <a:r>
                        <a:rPr lang="de-DE" sz="1200" b="1" dirty="0" smtClean="0">
                          <a:latin typeface="Arial" panose="020B0604020202020204" pitchFamily="34" charset="0"/>
                          <a:cs typeface="Arial" panose="020B0604020202020204" pitchFamily="34" charset="0"/>
                        </a:rPr>
                        <a:t>	</a:t>
                      </a:r>
                      <a:r>
                        <a:rPr lang="de-DE" sz="900" b="1" dirty="0" smtClean="0">
                          <a:latin typeface="Arial" panose="020B0604020202020204" pitchFamily="34" charset="0"/>
                          <a:cs typeface="Arial" panose="020B0604020202020204" pitchFamily="34" charset="0"/>
                        </a:rPr>
                        <a:t>Umfeld</a:t>
                      </a:r>
                    </a:p>
                    <a:p>
                      <a:pPr marL="0" marR="0" indent="0" algn="l" defTabSz="995690" rtl="0" eaLnBrk="1" fontAlgn="auto" latinLnBrk="0" hangingPunct="1">
                        <a:lnSpc>
                          <a:spcPct val="100000"/>
                        </a:lnSpc>
                        <a:spcBef>
                          <a:spcPts val="600"/>
                        </a:spcBef>
                        <a:spcAft>
                          <a:spcPts val="0"/>
                        </a:spcAft>
                        <a:buClrTx/>
                        <a:buSzTx/>
                        <a:buFontTx/>
                        <a:buNone/>
                        <a:tabLst/>
                        <a:defRPr/>
                      </a:pPr>
                      <a:r>
                        <a:rPr lang="de-DE" sz="800" b="1" dirty="0" smtClean="0">
                          <a:latin typeface="Arial" panose="020B0604020202020204" pitchFamily="34" charset="0"/>
                          <a:cs typeface="Arial" panose="020B0604020202020204" pitchFamily="34" charset="0"/>
                        </a:rPr>
                        <a:t>Anzahl/Unterschiedlichkeit der relevanten </a:t>
                      </a:r>
                      <a:r>
                        <a:rPr lang="de-DE" sz="800" b="1" dirty="0" err="1" smtClean="0">
                          <a:latin typeface="Arial" panose="020B0604020202020204" pitchFamily="34" charset="0"/>
                          <a:cs typeface="Arial" panose="020B0604020202020204" pitchFamily="34" charset="0"/>
                        </a:rPr>
                        <a:t>Einflußgrößen</a:t>
                      </a:r>
                      <a:r>
                        <a:rPr lang="de-DE" sz="800" b="1" dirty="0" smtClean="0">
                          <a:latin typeface="Arial" panose="020B0604020202020204" pitchFamily="34" charset="0"/>
                          <a:cs typeface="Arial" panose="020B0604020202020204" pitchFamily="34" charset="0"/>
                        </a:rPr>
                        <a:t>  </a:t>
                      </a:r>
                      <a:r>
                        <a:rPr lang="de-DE" sz="800" dirty="0" smtClean="0">
                          <a:latin typeface="Arial" panose="020B0604020202020204" pitchFamily="34" charset="0"/>
                          <a:cs typeface="Arial" panose="020B0604020202020204" pitchFamily="34" charset="0"/>
                        </a:rPr>
                        <a:t>aus den sachlichen, sozialen, medialen Umfeldern, den gesetzlichen, sonstigen Einschränkungen. </a:t>
                      </a:r>
                    </a:p>
                    <a:p>
                      <a:pPr marL="0" marR="0" indent="0" algn="l" defTabSz="995690" rtl="0" eaLnBrk="1" fontAlgn="auto" latinLnBrk="0" hangingPunct="1">
                        <a:lnSpc>
                          <a:spcPct val="100000"/>
                        </a:lnSpc>
                        <a:spcBef>
                          <a:spcPts val="600"/>
                        </a:spcBef>
                        <a:spcAft>
                          <a:spcPts val="0"/>
                        </a:spcAft>
                        <a:buClrTx/>
                        <a:buSzTx/>
                        <a:buFontTx/>
                        <a:buNone/>
                        <a:tabLst/>
                        <a:defRPr/>
                      </a:pPr>
                      <a:r>
                        <a:rPr lang="de-DE" sz="800" b="1" dirty="0" smtClean="0">
                          <a:latin typeface="Arial" panose="020B0604020202020204" pitchFamily="34" charset="0"/>
                          <a:cs typeface="Arial" panose="020B0604020202020204" pitchFamily="34" charset="0"/>
                        </a:rPr>
                        <a:t>Anzahl und Unterschiedlichkeit der Einflüsse von </a:t>
                      </a:r>
                      <a:r>
                        <a:rPr lang="de-DE" sz="800" b="1" dirty="0" err="1" smtClean="0">
                          <a:latin typeface="Arial" panose="020B0604020202020204" pitchFamily="34" charset="0"/>
                          <a:cs typeface="Arial" panose="020B0604020202020204" pitchFamily="34" charset="0"/>
                        </a:rPr>
                        <a:t>Beziehun</a:t>
                      </a:r>
                      <a:r>
                        <a:rPr lang="de-DE" sz="800" b="1" dirty="0" smtClean="0">
                          <a:latin typeface="Arial" panose="020B0604020202020204" pitchFamily="34" charset="0"/>
                          <a:cs typeface="Arial" panose="020B0604020202020204" pitchFamily="34" charset="0"/>
                        </a:rPr>
                        <a:t>-gen </a:t>
                      </a:r>
                      <a:r>
                        <a:rPr lang="de-DE" sz="800" dirty="0" smtClean="0">
                          <a:latin typeface="Arial" panose="020B0604020202020204" pitchFamily="34" charset="0"/>
                          <a:cs typeface="Arial" panose="020B0604020202020204" pitchFamily="34" charset="0"/>
                        </a:rPr>
                        <a:t>i.e. Einstellungen, Erwartungen, Befürchtungen, von Macht-ausübung statt</a:t>
                      </a:r>
                      <a:r>
                        <a:rPr lang="de-DE" sz="800" baseline="0" dirty="0" smtClean="0">
                          <a:latin typeface="Arial" panose="020B0604020202020204" pitchFamily="34" charset="0"/>
                          <a:cs typeface="Arial" panose="020B0604020202020204" pitchFamily="34" charset="0"/>
                        </a:rPr>
                        <a:t> Abgleich von Argumenten</a:t>
                      </a:r>
                      <a:r>
                        <a:rPr lang="de-DE" sz="800" dirty="0" smtClean="0">
                          <a:latin typeface="Arial" panose="020B0604020202020204" pitchFamily="34" charset="0"/>
                          <a:cs typeface="Arial" panose="020B0604020202020204" pitchFamily="34" charset="0"/>
                        </a:rPr>
                        <a:t>.</a:t>
                      </a:r>
                    </a:p>
                    <a:p>
                      <a:pPr marL="0" marR="0" indent="0" algn="l" defTabSz="995690" rtl="0" eaLnBrk="1" fontAlgn="auto" latinLnBrk="0" hangingPunct="1">
                        <a:lnSpc>
                          <a:spcPct val="100000"/>
                        </a:lnSpc>
                        <a:spcBef>
                          <a:spcPts val="600"/>
                        </a:spcBef>
                        <a:spcAft>
                          <a:spcPts val="0"/>
                        </a:spcAft>
                        <a:buClrTx/>
                        <a:buSzTx/>
                        <a:buFontTx/>
                        <a:buNone/>
                        <a:tabLst/>
                        <a:defRPr/>
                      </a:pPr>
                      <a:r>
                        <a:rPr lang="de-DE" sz="800" b="1" dirty="0" smtClean="0">
                          <a:latin typeface="Arial" panose="020B0604020202020204" pitchFamily="34" charset="0"/>
                          <a:cs typeface="Arial" panose="020B0604020202020204" pitchFamily="34" charset="0"/>
                        </a:rPr>
                        <a:t>Änderungspotenzial der Umwelten, </a:t>
                      </a:r>
                      <a:r>
                        <a:rPr lang="de-DE" sz="800" dirty="0" smtClean="0">
                          <a:latin typeface="Arial" panose="020B0604020202020204" pitchFamily="34" charset="0"/>
                          <a:cs typeface="Arial" panose="020B0604020202020204" pitchFamily="34" charset="0"/>
                        </a:rPr>
                        <a:t>Eintrittswahrscheinlichkeit von Varianten, Veränderungen der politischen Landschaft, der damit verbundenen Risiken,</a:t>
                      </a:r>
                      <a:r>
                        <a:rPr lang="de-DE" sz="800" baseline="0" dirty="0" smtClean="0">
                          <a:latin typeface="Arial" panose="020B0604020202020204" pitchFamily="34" charset="0"/>
                          <a:cs typeface="Arial" panose="020B0604020202020204" pitchFamily="34" charset="0"/>
                        </a:rPr>
                        <a:t> grenzüberschreitend.</a:t>
                      </a:r>
                      <a:endParaRPr lang="de-DE" sz="800" dirty="0" smtClean="0">
                        <a:latin typeface="Arial" panose="020B0604020202020204" pitchFamily="34" charset="0"/>
                        <a:cs typeface="Arial" panose="020B0604020202020204" pitchFamily="34" charset="0"/>
                      </a:endParaRPr>
                    </a:p>
                  </a:txBody>
                  <a:tcPr marL="36000" marR="0" marT="36000" marB="36000">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13" name="Oval 40"/>
          <p:cNvSpPr>
            <a:spLocks noChangeArrowheads="1"/>
          </p:cNvSpPr>
          <p:nvPr/>
        </p:nvSpPr>
        <p:spPr bwMode="auto">
          <a:xfrm>
            <a:off x="667482" y="1025251"/>
            <a:ext cx="360000" cy="360000"/>
          </a:xfrm>
          <a:prstGeom prst="ellipse">
            <a:avLst/>
          </a:prstGeom>
          <a:solidFill>
            <a:srgbClr val="3366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0" tIns="0" rIns="0" bIns="0" numCol="1" anchor="ctr" anchorCtr="0" compatLnSpc="1">
            <a:prstTxWarp prst="textNoShape">
              <a:avLst/>
            </a:prstTxWarp>
          </a:bodyPr>
          <a:lstStyle/>
          <a:p>
            <a:pPr algn="ctr"/>
            <a:r>
              <a:rPr lang="de-DE" sz="1400" b="1" dirty="0" smtClean="0">
                <a:solidFill>
                  <a:schemeClr val="bg1"/>
                </a:solidFill>
                <a:latin typeface="Arial" panose="020B0604020202020204" pitchFamily="34" charset="0"/>
                <a:cs typeface="Arial" panose="020B0604020202020204" pitchFamily="34" charset="0"/>
              </a:rPr>
              <a:t>A4</a:t>
            </a:r>
            <a:endParaRPr lang="de-DE" sz="1400" b="1" dirty="0">
              <a:solidFill>
                <a:schemeClr val="bg1"/>
              </a:solidFill>
              <a:latin typeface="Dutch801 XBd BT" panose="02020903060505020304" pitchFamily="18" charset="0"/>
            </a:endParaRPr>
          </a:p>
        </p:txBody>
      </p:sp>
      <p:sp>
        <p:nvSpPr>
          <p:cNvPr id="14" name="Oval 40"/>
          <p:cNvSpPr>
            <a:spLocks noChangeArrowheads="1"/>
          </p:cNvSpPr>
          <p:nvPr/>
        </p:nvSpPr>
        <p:spPr bwMode="auto">
          <a:xfrm>
            <a:off x="667482" y="2916561"/>
            <a:ext cx="360000" cy="360000"/>
          </a:xfrm>
          <a:prstGeom prst="ellipse">
            <a:avLst/>
          </a:prstGeom>
          <a:solidFill>
            <a:srgbClr val="3366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0" tIns="0" rIns="0" bIns="0" numCol="1" anchor="ctr" anchorCtr="0" compatLnSpc="1">
            <a:prstTxWarp prst="textNoShape">
              <a:avLst/>
            </a:prstTxWarp>
          </a:bodyPr>
          <a:lstStyle/>
          <a:p>
            <a:pPr algn="ctr"/>
            <a:r>
              <a:rPr lang="de-DE" sz="1400" b="1" dirty="0" smtClean="0">
                <a:solidFill>
                  <a:schemeClr val="bg1"/>
                </a:solidFill>
                <a:latin typeface="Arial" panose="020B0604020202020204" pitchFamily="34" charset="0"/>
                <a:cs typeface="Arial" panose="020B0604020202020204" pitchFamily="34" charset="0"/>
              </a:rPr>
              <a:t>A5</a:t>
            </a:r>
            <a:endParaRPr lang="de-DE" sz="1400" b="1" dirty="0">
              <a:solidFill>
                <a:schemeClr val="bg1"/>
              </a:solidFill>
              <a:latin typeface="Dutch801 XBd BT" panose="02020903060505020304" pitchFamily="18" charset="0"/>
            </a:endParaRPr>
          </a:p>
        </p:txBody>
      </p:sp>
      <p:sp>
        <p:nvSpPr>
          <p:cNvPr id="15" name="Oval 40"/>
          <p:cNvSpPr>
            <a:spLocks noChangeArrowheads="1"/>
          </p:cNvSpPr>
          <p:nvPr/>
        </p:nvSpPr>
        <p:spPr bwMode="auto">
          <a:xfrm>
            <a:off x="672882" y="4788000"/>
            <a:ext cx="360000" cy="360000"/>
          </a:xfrm>
          <a:prstGeom prst="ellipse">
            <a:avLst/>
          </a:prstGeom>
          <a:solidFill>
            <a:srgbClr val="3366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0" tIns="0" rIns="0" bIns="0" numCol="1" anchor="ctr" anchorCtr="0" compatLnSpc="1">
            <a:prstTxWarp prst="textNoShape">
              <a:avLst/>
            </a:prstTxWarp>
          </a:bodyPr>
          <a:lstStyle/>
          <a:p>
            <a:pPr algn="ctr"/>
            <a:r>
              <a:rPr lang="de-DE" sz="1400" b="1" dirty="0" smtClean="0">
                <a:solidFill>
                  <a:schemeClr val="bg1"/>
                </a:solidFill>
                <a:latin typeface="Arial" panose="020B0604020202020204" pitchFamily="34" charset="0"/>
                <a:cs typeface="Arial" panose="020B0604020202020204" pitchFamily="34" charset="0"/>
              </a:rPr>
              <a:t>A6</a:t>
            </a:r>
            <a:endParaRPr lang="de-DE" sz="1400" b="1" dirty="0">
              <a:solidFill>
                <a:schemeClr val="bg1"/>
              </a:solidFill>
              <a:latin typeface="Dutch801 XBd BT" panose="02020903060505020304" pitchFamily="18" charset="0"/>
            </a:endParaRPr>
          </a:p>
        </p:txBody>
      </p:sp>
      <p:sp>
        <p:nvSpPr>
          <p:cNvPr id="19" name="Oval 40"/>
          <p:cNvSpPr>
            <a:spLocks noChangeArrowheads="1"/>
          </p:cNvSpPr>
          <p:nvPr/>
        </p:nvSpPr>
        <p:spPr bwMode="auto">
          <a:xfrm>
            <a:off x="3886354" y="1020633"/>
            <a:ext cx="360000" cy="360000"/>
          </a:xfrm>
          <a:prstGeom prst="ellipse">
            <a:avLst/>
          </a:prstGeom>
          <a:solidFill>
            <a:srgbClr val="3366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0" tIns="0" rIns="0" bIns="0" numCol="1" anchor="ctr" anchorCtr="0" compatLnSpc="1">
            <a:prstTxWarp prst="textNoShape">
              <a:avLst/>
            </a:prstTxWarp>
          </a:bodyPr>
          <a:lstStyle/>
          <a:p>
            <a:pPr algn="ctr"/>
            <a:r>
              <a:rPr lang="de-DE" sz="1400" b="1" dirty="0" smtClean="0">
                <a:solidFill>
                  <a:schemeClr val="bg1"/>
                </a:solidFill>
                <a:latin typeface="Arial" panose="020B0604020202020204" pitchFamily="34" charset="0"/>
                <a:cs typeface="Arial" panose="020B0604020202020204" pitchFamily="34" charset="0"/>
              </a:rPr>
              <a:t>A7</a:t>
            </a:r>
            <a:endParaRPr lang="de-DE" sz="1400" b="1" dirty="0">
              <a:solidFill>
                <a:schemeClr val="bg1"/>
              </a:solidFill>
              <a:latin typeface="Dutch801 XBd BT" panose="02020903060505020304" pitchFamily="18" charset="0"/>
            </a:endParaRPr>
          </a:p>
        </p:txBody>
      </p:sp>
      <p:sp>
        <p:nvSpPr>
          <p:cNvPr id="20" name="Oval 40"/>
          <p:cNvSpPr>
            <a:spLocks noChangeArrowheads="1"/>
          </p:cNvSpPr>
          <p:nvPr/>
        </p:nvSpPr>
        <p:spPr bwMode="auto">
          <a:xfrm>
            <a:off x="3886354" y="2911943"/>
            <a:ext cx="360000" cy="360000"/>
          </a:xfrm>
          <a:prstGeom prst="ellipse">
            <a:avLst/>
          </a:prstGeom>
          <a:solidFill>
            <a:srgbClr val="3366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0" tIns="0" rIns="0" bIns="0" numCol="1" anchor="ctr" anchorCtr="0" compatLnSpc="1">
            <a:prstTxWarp prst="textNoShape">
              <a:avLst/>
            </a:prstTxWarp>
          </a:bodyPr>
          <a:lstStyle/>
          <a:p>
            <a:pPr algn="ctr"/>
            <a:r>
              <a:rPr lang="de-DE" sz="1400" b="1" dirty="0" smtClean="0">
                <a:solidFill>
                  <a:schemeClr val="bg1"/>
                </a:solidFill>
                <a:latin typeface="Arial" panose="020B0604020202020204" pitchFamily="34" charset="0"/>
                <a:cs typeface="Arial" panose="020B0604020202020204" pitchFamily="34" charset="0"/>
              </a:rPr>
              <a:t>A8</a:t>
            </a:r>
            <a:endParaRPr lang="de-DE" sz="1400" b="1" dirty="0">
              <a:solidFill>
                <a:schemeClr val="bg1"/>
              </a:solidFill>
              <a:latin typeface="Dutch801 XBd BT" panose="02020903060505020304" pitchFamily="18" charset="0"/>
            </a:endParaRPr>
          </a:p>
        </p:txBody>
      </p:sp>
      <p:sp>
        <p:nvSpPr>
          <p:cNvPr id="21" name="Oval 40"/>
          <p:cNvSpPr>
            <a:spLocks noChangeArrowheads="1"/>
          </p:cNvSpPr>
          <p:nvPr/>
        </p:nvSpPr>
        <p:spPr bwMode="auto">
          <a:xfrm>
            <a:off x="3891754" y="4788771"/>
            <a:ext cx="360000" cy="360000"/>
          </a:xfrm>
          <a:prstGeom prst="ellipse">
            <a:avLst/>
          </a:prstGeom>
          <a:solidFill>
            <a:srgbClr val="3366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0" tIns="0" rIns="0" bIns="0" numCol="1" anchor="ctr" anchorCtr="0" compatLnSpc="1">
            <a:prstTxWarp prst="textNoShape">
              <a:avLst/>
            </a:prstTxWarp>
          </a:bodyPr>
          <a:lstStyle/>
          <a:p>
            <a:pPr algn="ctr"/>
            <a:r>
              <a:rPr lang="de-DE" sz="1400" b="1" dirty="0" smtClean="0">
                <a:solidFill>
                  <a:schemeClr val="bg1"/>
                </a:solidFill>
                <a:latin typeface="Arial" panose="020B0604020202020204" pitchFamily="34" charset="0"/>
                <a:cs typeface="Arial" panose="020B0604020202020204" pitchFamily="34" charset="0"/>
              </a:rPr>
              <a:t>A9</a:t>
            </a:r>
            <a:endParaRPr lang="de-DE" sz="1400" b="1" dirty="0">
              <a:solidFill>
                <a:schemeClr val="bg1"/>
              </a:solidFill>
              <a:latin typeface="Dutch801 XBd BT" panose="02020903060505020304" pitchFamily="18" charset="0"/>
            </a:endParaRPr>
          </a:p>
        </p:txBody>
      </p:sp>
      <p:sp>
        <p:nvSpPr>
          <p:cNvPr id="27" name="Oval 40"/>
          <p:cNvSpPr>
            <a:spLocks noChangeArrowheads="1"/>
          </p:cNvSpPr>
          <p:nvPr/>
        </p:nvSpPr>
        <p:spPr bwMode="auto">
          <a:xfrm>
            <a:off x="7125995" y="1019536"/>
            <a:ext cx="360000" cy="360000"/>
          </a:xfrm>
          <a:prstGeom prst="ellipse">
            <a:avLst/>
          </a:prstGeom>
          <a:solidFill>
            <a:srgbClr val="3366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0" tIns="0" rIns="0" bIns="0" numCol="1" anchor="ctr" anchorCtr="0" compatLnSpc="1">
            <a:prstTxWarp prst="textNoShape">
              <a:avLst/>
            </a:prstTxWarp>
          </a:bodyPr>
          <a:lstStyle/>
          <a:p>
            <a:pPr algn="ctr"/>
            <a:r>
              <a:rPr lang="de-DE" b="1" dirty="0" smtClean="0">
                <a:solidFill>
                  <a:schemeClr val="bg1"/>
                </a:solidFill>
                <a:latin typeface="Arial" panose="020B0604020202020204" pitchFamily="34" charset="0"/>
                <a:cs typeface="Arial" panose="020B0604020202020204" pitchFamily="34" charset="0"/>
              </a:rPr>
              <a:t>A10</a:t>
            </a:r>
            <a:endParaRPr lang="de-DE" b="1" dirty="0">
              <a:solidFill>
                <a:schemeClr val="bg1"/>
              </a:solidFill>
              <a:latin typeface="Dutch801 XBd BT" panose="02020903060505020304" pitchFamily="18" charset="0"/>
            </a:endParaRPr>
          </a:p>
        </p:txBody>
      </p:sp>
      <p:sp>
        <p:nvSpPr>
          <p:cNvPr id="28" name="Oval 40"/>
          <p:cNvSpPr>
            <a:spLocks noChangeArrowheads="1"/>
          </p:cNvSpPr>
          <p:nvPr/>
        </p:nvSpPr>
        <p:spPr bwMode="auto">
          <a:xfrm>
            <a:off x="7125995" y="2910846"/>
            <a:ext cx="360000" cy="360000"/>
          </a:xfrm>
          <a:prstGeom prst="ellipse">
            <a:avLst/>
          </a:prstGeom>
          <a:solidFill>
            <a:srgbClr val="3366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0" tIns="0" rIns="0" bIns="0" numCol="1" anchor="ctr" anchorCtr="0" compatLnSpc="1">
            <a:prstTxWarp prst="textNoShape">
              <a:avLst/>
            </a:prstTxWarp>
          </a:bodyPr>
          <a:lstStyle/>
          <a:p>
            <a:pPr algn="ctr"/>
            <a:r>
              <a:rPr lang="de-DE" b="1" dirty="0" smtClean="0">
                <a:solidFill>
                  <a:schemeClr val="bg1"/>
                </a:solidFill>
                <a:latin typeface="Arial" panose="020B0604020202020204" pitchFamily="34" charset="0"/>
                <a:cs typeface="Arial" panose="020B0604020202020204" pitchFamily="34" charset="0"/>
              </a:rPr>
              <a:t>A11</a:t>
            </a:r>
            <a:endParaRPr lang="de-DE" b="1" dirty="0">
              <a:solidFill>
                <a:schemeClr val="bg1"/>
              </a:solidFill>
              <a:latin typeface="Dutch801 XBd BT" panose="02020903060505020304" pitchFamily="18" charset="0"/>
            </a:endParaRPr>
          </a:p>
        </p:txBody>
      </p:sp>
      <p:sp>
        <p:nvSpPr>
          <p:cNvPr id="29" name="Oval 40"/>
          <p:cNvSpPr>
            <a:spLocks noChangeArrowheads="1"/>
          </p:cNvSpPr>
          <p:nvPr/>
        </p:nvSpPr>
        <p:spPr bwMode="auto">
          <a:xfrm>
            <a:off x="7131395" y="4782285"/>
            <a:ext cx="360000" cy="360000"/>
          </a:xfrm>
          <a:prstGeom prst="ellipse">
            <a:avLst/>
          </a:prstGeom>
          <a:solidFill>
            <a:srgbClr val="3366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0" tIns="0" rIns="0" bIns="0" numCol="1" anchor="ctr" anchorCtr="0" compatLnSpc="1">
            <a:prstTxWarp prst="textNoShape">
              <a:avLst/>
            </a:prstTxWarp>
          </a:bodyPr>
          <a:lstStyle/>
          <a:p>
            <a:pPr algn="ctr"/>
            <a:r>
              <a:rPr lang="de-DE" b="1" dirty="0" smtClean="0">
                <a:solidFill>
                  <a:schemeClr val="bg1"/>
                </a:solidFill>
                <a:latin typeface="Arial" panose="020B0604020202020204" pitchFamily="34" charset="0"/>
                <a:cs typeface="Arial" panose="020B0604020202020204" pitchFamily="34" charset="0"/>
              </a:rPr>
              <a:t>A12</a:t>
            </a:r>
            <a:endParaRPr lang="de-DE" b="1" dirty="0">
              <a:solidFill>
                <a:schemeClr val="bg1"/>
              </a:solidFill>
              <a:latin typeface="Dutch801 XBd BT" panose="02020903060505020304" pitchFamily="18" charset="0"/>
            </a:endParaRPr>
          </a:p>
        </p:txBody>
      </p:sp>
      <p:sp>
        <p:nvSpPr>
          <p:cNvPr id="30" name="Text Box 3"/>
          <p:cNvSpPr txBox="1">
            <a:spLocks noChangeArrowheads="1"/>
          </p:cNvSpPr>
          <p:nvPr/>
        </p:nvSpPr>
        <p:spPr bwMode="auto">
          <a:xfrm>
            <a:off x="8380645" y="7244248"/>
            <a:ext cx="1943077" cy="107722"/>
          </a:xfrm>
          <a:prstGeom prst="rect">
            <a:avLst/>
          </a:prstGeom>
          <a:noFill/>
          <a:ln w="9525">
            <a:noFill/>
            <a:miter lim="800000"/>
            <a:headEnd/>
            <a:tailEnd/>
          </a:ln>
          <a:effectLst/>
        </p:spPr>
        <p:txBody>
          <a:bodyPr lIns="0" tIns="0" rIns="0" bIns="0">
            <a:spAutoFit/>
          </a:bodyPr>
          <a:lstStyle/>
          <a:p>
            <a:pPr algn="r" defTabSz="995300">
              <a:spcBef>
                <a:spcPct val="50000"/>
              </a:spcBef>
              <a:defRPr/>
            </a:pPr>
            <a:r>
              <a:rPr lang="de-AT" sz="700" dirty="0" smtClean="0">
                <a:solidFill>
                  <a:schemeClr val="bg2"/>
                </a:solidFill>
                <a:latin typeface="Arial"/>
                <a:cs typeface="Arial"/>
              </a:rPr>
              <a:t>11</a:t>
            </a:r>
            <a:r>
              <a:rPr lang="de-AT" sz="700" b="0" dirty="0" smtClean="0">
                <a:solidFill>
                  <a:schemeClr val="bg2"/>
                </a:solidFill>
                <a:latin typeface="Arial"/>
                <a:cs typeface="Arial"/>
              </a:rPr>
              <a:t>. Februar 2016</a:t>
            </a:r>
            <a:r>
              <a:rPr lang="de-AT" sz="700" b="0" baseline="0" dirty="0" smtClean="0">
                <a:solidFill>
                  <a:schemeClr val="bg2"/>
                </a:solidFill>
                <a:latin typeface="Arial"/>
                <a:cs typeface="Arial"/>
              </a:rPr>
              <a:t>   </a:t>
            </a:r>
            <a:r>
              <a:rPr lang="de-AT" sz="700" b="0" dirty="0" smtClean="0">
                <a:solidFill>
                  <a:schemeClr val="bg2"/>
                </a:solidFill>
                <a:latin typeface="Arial" charset="0"/>
                <a:cs typeface="Arial" charset="0"/>
                <a:sym typeface="Wingdings 2"/>
              </a:rPr>
              <a:t>|  </a:t>
            </a:r>
            <a:r>
              <a:rPr lang="de-AT" sz="700" b="0" dirty="0" smtClean="0">
                <a:solidFill>
                  <a:schemeClr val="bg2"/>
                </a:solidFill>
                <a:latin typeface="Arial" charset="0"/>
                <a:cs typeface="Arial" charset="0"/>
              </a:rPr>
              <a:t> ö-VS 1   </a:t>
            </a:r>
            <a:r>
              <a:rPr lang="de-AT" sz="700" b="0" dirty="0" smtClean="0">
                <a:solidFill>
                  <a:schemeClr val="bg2"/>
                </a:solidFill>
                <a:latin typeface="Arial" charset="0"/>
                <a:cs typeface="Arial" charset="0"/>
                <a:sym typeface="Wingdings 2"/>
              </a:rPr>
              <a:t>|</a:t>
            </a:r>
            <a:r>
              <a:rPr lang="de-AT" sz="700" b="1" baseline="0" dirty="0" smtClean="0">
                <a:solidFill>
                  <a:schemeClr val="bg2"/>
                </a:solidFill>
                <a:latin typeface="Arial" charset="0"/>
                <a:sym typeface="Wingdings 2"/>
              </a:rPr>
              <a:t> </a:t>
            </a:r>
            <a:r>
              <a:rPr lang="de-AT" sz="700" b="1" dirty="0" smtClean="0">
                <a:solidFill>
                  <a:schemeClr val="bg2"/>
                </a:solidFill>
                <a:latin typeface="Arial" charset="0"/>
                <a:sym typeface="Wingdings 2"/>
              </a:rPr>
              <a:t>  </a:t>
            </a:r>
            <a:r>
              <a:rPr lang="de-DE" sz="700" dirty="0" smtClean="0">
                <a:solidFill>
                  <a:schemeClr val="bg2"/>
                </a:solidFill>
                <a:latin typeface="Arial" charset="0"/>
              </a:rPr>
              <a:t> 3 von </a:t>
            </a:r>
            <a:r>
              <a:rPr lang="de-DE" sz="700" dirty="0">
                <a:solidFill>
                  <a:schemeClr val="bg2"/>
                </a:solidFill>
              </a:rPr>
              <a:t>5</a:t>
            </a:r>
            <a:endParaRPr lang="de-AT" sz="700" b="0" dirty="0">
              <a:solidFill>
                <a:schemeClr val="bg2"/>
              </a:solidFill>
              <a:latin typeface="Arial" charset="0"/>
              <a:cs typeface="Arial" charset="0"/>
              <a:sym typeface="Wingdings 3" pitchFamily="18" charset="2"/>
            </a:endParaRPr>
          </a:p>
        </p:txBody>
      </p:sp>
    </p:spTree>
    <p:extLst>
      <p:ext uri="{BB962C8B-B14F-4D97-AF65-F5344CB8AC3E}">
        <p14:creationId xmlns:p14="http://schemas.microsoft.com/office/powerpoint/2010/main" val="4203186304"/>
      </p:ext>
    </p:extLst>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5" name="Inhaltsplatzhalter 5"/>
          <p:cNvGraphicFramePr>
            <a:graphicFrameLocks/>
          </p:cNvGraphicFramePr>
          <p:nvPr>
            <p:extLst>
              <p:ext uri="{D42A27DB-BD31-4B8C-83A1-F6EECF244321}">
                <p14:modId xmlns:p14="http://schemas.microsoft.com/office/powerpoint/2010/main" val="1789015718"/>
              </p:ext>
            </p:extLst>
          </p:nvPr>
        </p:nvGraphicFramePr>
        <p:xfrm>
          <a:off x="180700" y="427725"/>
          <a:ext cx="10332000" cy="6379680"/>
        </p:xfrm>
        <a:graphic>
          <a:graphicData uri="http://schemas.openxmlformats.org/drawingml/2006/table">
            <a:tbl>
              <a:tblPr firstRow="1" bandRow="1">
                <a:tableStyleId>{2D5ABB26-0587-4C30-8999-92F81FD0307C}</a:tableStyleId>
              </a:tblPr>
              <a:tblGrid>
                <a:gridCol w="1426188"/>
                <a:gridCol w="1484302"/>
                <a:gridCol w="1484302"/>
                <a:gridCol w="1484302"/>
                <a:gridCol w="1484302"/>
                <a:gridCol w="1484302"/>
                <a:gridCol w="1150334"/>
                <a:gridCol w="333968"/>
              </a:tblGrid>
              <a:tr h="154961">
                <a:tc>
                  <a:txBody>
                    <a:bodyPr/>
                    <a:lstStyle/>
                    <a:p>
                      <a:r>
                        <a:rPr lang="de-DE" sz="800" b="1" dirty="0" smtClean="0">
                          <a:latin typeface="Arial" panose="020B0604020202020204" pitchFamily="34" charset="0"/>
                          <a:cs typeface="Arial" panose="020B0604020202020204" pitchFamily="34" charset="0"/>
                        </a:rPr>
                        <a:t>Bewertung</a:t>
                      </a:r>
                    </a:p>
                  </a:txBody>
                  <a:tcPr marL="36000" marR="36000" marT="36000" marB="36000">
                    <a:lnL w="3175" cap="flat" cmpd="sng" algn="ctr">
                      <a:noFill/>
                      <a:prstDash val="solid"/>
                      <a:round/>
                      <a:headEnd type="none" w="med" len="med"/>
                      <a:tailEnd type="none" w="med" len="med"/>
                    </a:lnL>
                    <a:lnR w="3175"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3175" cap="flat" cmpd="sng" algn="ctr">
                      <a:solidFill>
                        <a:schemeClr val="tx1"/>
                      </a:solidFill>
                      <a:prstDash val="solid"/>
                      <a:round/>
                      <a:headEnd type="none" w="med" len="med"/>
                      <a:tailEnd type="none" w="med" len="med"/>
                    </a:lnB>
                    <a:noFill/>
                  </a:tcPr>
                </a:tc>
                <a:tc>
                  <a:txBody>
                    <a:bodyPr/>
                    <a:lstStyle/>
                    <a:p>
                      <a:r>
                        <a:rPr lang="de-DE" sz="800" b="1" dirty="0" smtClean="0">
                          <a:latin typeface="Arial" panose="020B0604020202020204" pitchFamily="34" charset="0"/>
                          <a:cs typeface="Arial" panose="020B0604020202020204" pitchFamily="34" charset="0"/>
                        </a:rPr>
                        <a:t>1 </a:t>
                      </a:r>
                      <a:r>
                        <a:rPr lang="de-DE" sz="800" b="1" dirty="0" err="1" smtClean="0">
                          <a:latin typeface="Arial" panose="020B0604020202020204" pitchFamily="34" charset="0"/>
                          <a:cs typeface="Arial" panose="020B0604020202020204" pitchFamily="34" charset="0"/>
                        </a:rPr>
                        <a:t>Pkt</a:t>
                      </a:r>
                      <a:endParaRPr lang="de-DE" sz="800" b="1" dirty="0">
                        <a:latin typeface="Arial" panose="020B0604020202020204" pitchFamily="34" charset="0"/>
                        <a:cs typeface="Arial" panose="020B0604020202020204" pitchFamily="34" charset="0"/>
                      </a:endParaRPr>
                    </a:p>
                  </a:txBody>
                  <a:tcPr marL="36000" marR="36000" marT="36000" marB="36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3175" cap="flat" cmpd="sng" algn="ctr">
                      <a:solidFill>
                        <a:schemeClr val="tx1"/>
                      </a:solidFill>
                      <a:prstDash val="solid"/>
                      <a:round/>
                      <a:headEnd type="none" w="med" len="med"/>
                      <a:tailEnd type="none" w="med" len="med"/>
                    </a:lnB>
                    <a:noFill/>
                  </a:tcPr>
                </a:tc>
                <a:tc>
                  <a:txBody>
                    <a:bodyPr/>
                    <a:lstStyle/>
                    <a:p>
                      <a:r>
                        <a:rPr lang="de-DE" sz="800" b="1" dirty="0" smtClean="0">
                          <a:latin typeface="Arial" panose="020B0604020202020204" pitchFamily="34" charset="0"/>
                          <a:cs typeface="Arial" panose="020B0604020202020204" pitchFamily="34" charset="0"/>
                        </a:rPr>
                        <a:t>2 </a:t>
                      </a:r>
                      <a:r>
                        <a:rPr lang="de-DE" sz="800" b="1" dirty="0" err="1" smtClean="0">
                          <a:latin typeface="Arial" panose="020B0604020202020204" pitchFamily="34" charset="0"/>
                          <a:cs typeface="Arial" panose="020B0604020202020204" pitchFamily="34" charset="0"/>
                        </a:rPr>
                        <a:t>Pkte</a:t>
                      </a:r>
                      <a:endParaRPr lang="de-DE" sz="800" b="1" dirty="0">
                        <a:latin typeface="Arial" panose="020B0604020202020204" pitchFamily="34" charset="0"/>
                        <a:cs typeface="Arial" panose="020B0604020202020204" pitchFamily="34" charset="0"/>
                      </a:endParaRPr>
                    </a:p>
                  </a:txBody>
                  <a:tcPr marL="36000" marR="36000" marT="36000" marB="36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3175" cap="flat" cmpd="sng" algn="ctr">
                      <a:solidFill>
                        <a:schemeClr val="tx1"/>
                      </a:solidFill>
                      <a:prstDash val="solid"/>
                      <a:round/>
                      <a:headEnd type="none" w="med" len="med"/>
                      <a:tailEnd type="none" w="med" len="med"/>
                    </a:lnB>
                    <a:noFill/>
                  </a:tcPr>
                </a:tc>
                <a:tc>
                  <a:txBody>
                    <a:bodyPr/>
                    <a:lstStyle/>
                    <a:p>
                      <a:r>
                        <a:rPr lang="de-DE" sz="800" b="1" baseline="0" dirty="0" smtClean="0">
                          <a:latin typeface="Arial" panose="020B0604020202020204" pitchFamily="34" charset="0"/>
                          <a:cs typeface="Arial" panose="020B0604020202020204" pitchFamily="34" charset="0"/>
                        </a:rPr>
                        <a:t>3 </a:t>
                      </a:r>
                      <a:r>
                        <a:rPr lang="de-DE" sz="800" b="1" baseline="0" dirty="0" err="1" smtClean="0">
                          <a:latin typeface="Arial" panose="020B0604020202020204" pitchFamily="34" charset="0"/>
                          <a:cs typeface="Arial" panose="020B0604020202020204" pitchFamily="34" charset="0"/>
                        </a:rPr>
                        <a:t>Pkte</a:t>
                      </a:r>
                      <a:endParaRPr lang="de-DE" sz="800" b="1" baseline="0" dirty="0" smtClean="0">
                        <a:latin typeface="Arial" panose="020B0604020202020204" pitchFamily="34" charset="0"/>
                        <a:cs typeface="Arial" panose="020B0604020202020204" pitchFamily="34" charset="0"/>
                      </a:endParaRPr>
                    </a:p>
                  </a:txBody>
                  <a:tcPr marL="36000" marR="36000" marT="36000" marB="36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3175" cap="flat" cmpd="sng" algn="ctr">
                      <a:solidFill>
                        <a:schemeClr val="tx1"/>
                      </a:solidFill>
                      <a:prstDash val="solid"/>
                      <a:round/>
                      <a:headEnd type="none" w="med" len="med"/>
                      <a:tailEnd type="none" w="med" len="med"/>
                    </a:lnB>
                    <a:noFill/>
                  </a:tcPr>
                </a:tc>
                <a:tc>
                  <a:txBody>
                    <a:bodyPr/>
                    <a:lstStyle/>
                    <a:p>
                      <a:r>
                        <a:rPr lang="de-DE" sz="800" b="1" dirty="0" smtClean="0">
                          <a:latin typeface="Arial" panose="020B0604020202020204" pitchFamily="34" charset="0"/>
                          <a:cs typeface="Arial" panose="020B0604020202020204" pitchFamily="34" charset="0"/>
                        </a:rPr>
                        <a:t>4 </a:t>
                      </a:r>
                      <a:r>
                        <a:rPr lang="de-DE" sz="800" b="1" dirty="0" err="1" smtClean="0">
                          <a:latin typeface="Arial" panose="020B0604020202020204" pitchFamily="34" charset="0"/>
                          <a:cs typeface="Arial" panose="020B0604020202020204" pitchFamily="34" charset="0"/>
                        </a:rPr>
                        <a:t>Pkte</a:t>
                      </a:r>
                      <a:endParaRPr lang="de-DE" sz="800" b="1" dirty="0">
                        <a:latin typeface="Arial" panose="020B0604020202020204" pitchFamily="34" charset="0"/>
                        <a:cs typeface="Arial" panose="020B0604020202020204" pitchFamily="34" charset="0"/>
                      </a:endParaRPr>
                    </a:p>
                  </a:txBody>
                  <a:tcPr marL="36000" marR="36000" marT="36000" marB="36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3175" cap="flat" cmpd="sng" algn="ctr">
                      <a:solidFill>
                        <a:schemeClr val="tx1"/>
                      </a:solidFill>
                      <a:prstDash val="solid"/>
                      <a:round/>
                      <a:headEnd type="none" w="med" len="med"/>
                      <a:tailEnd type="none" w="med" len="med"/>
                    </a:lnB>
                    <a:noFill/>
                  </a:tcPr>
                </a:tc>
                <a:tc>
                  <a:txBody>
                    <a:bodyPr/>
                    <a:lstStyle/>
                    <a:p>
                      <a:r>
                        <a:rPr lang="de-DE" sz="800" b="1" dirty="0" smtClean="0">
                          <a:latin typeface="Arial" panose="020B0604020202020204" pitchFamily="34" charset="0"/>
                          <a:cs typeface="Arial" panose="020B0604020202020204" pitchFamily="34" charset="0"/>
                        </a:rPr>
                        <a:t>5 </a:t>
                      </a:r>
                      <a:r>
                        <a:rPr lang="de-DE" sz="800" b="1" dirty="0" err="1" smtClean="0">
                          <a:latin typeface="Arial" panose="020B0604020202020204" pitchFamily="34" charset="0"/>
                          <a:cs typeface="Arial" panose="020B0604020202020204" pitchFamily="34" charset="0"/>
                        </a:rPr>
                        <a:t>Pkte</a:t>
                      </a:r>
                      <a:endParaRPr lang="de-DE" sz="800" b="1" dirty="0">
                        <a:latin typeface="Arial" panose="020B0604020202020204" pitchFamily="34" charset="0"/>
                        <a:cs typeface="Arial" panose="020B0604020202020204" pitchFamily="34" charset="0"/>
                      </a:endParaRPr>
                    </a:p>
                  </a:txBody>
                  <a:tcPr marL="36000" marR="36000" marT="36000" marB="36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3175" cap="flat" cmpd="sng" algn="ctr">
                      <a:solidFill>
                        <a:schemeClr val="tx1"/>
                      </a:solidFill>
                      <a:prstDash val="solid"/>
                      <a:round/>
                      <a:headEnd type="none" w="med" len="med"/>
                      <a:tailEnd type="none" w="med" len="med"/>
                    </a:lnB>
                    <a:noFill/>
                  </a:tcPr>
                </a:tc>
                <a:tc>
                  <a:txBody>
                    <a:bodyPr/>
                    <a:lstStyle/>
                    <a:p>
                      <a:r>
                        <a:rPr lang="de-DE" sz="800" b="1" dirty="0" smtClean="0">
                          <a:latin typeface="Arial" panose="020B0604020202020204" pitchFamily="34" charset="0"/>
                          <a:cs typeface="Arial" panose="020B0604020202020204" pitchFamily="34" charset="0"/>
                        </a:rPr>
                        <a:t>6,7,... </a:t>
                      </a:r>
                      <a:r>
                        <a:rPr lang="de-DE" sz="800" b="1" dirty="0" err="1" smtClean="0">
                          <a:latin typeface="Arial" panose="020B0604020202020204" pitchFamily="34" charset="0"/>
                          <a:cs typeface="Arial" panose="020B0604020202020204" pitchFamily="34" charset="0"/>
                        </a:rPr>
                        <a:t>Pkte</a:t>
                      </a:r>
                      <a:endParaRPr lang="de-DE" sz="800" b="1" dirty="0">
                        <a:latin typeface="Arial" panose="020B0604020202020204" pitchFamily="34" charset="0"/>
                        <a:cs typeface="Arial" panose="020B0604020202020204" pitchFamily="34" charset="0"/>
                      </a:endParaRPr>
                    </a:p>
                  </a:txBody>
                  <a:tcPr marL="36000" marR="36000" marT="36000" marB="36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3175" cap="flat" cmpd="sng" algn="ctr">
                      <a:solidFill>
                        <a:schemeClr val="tx1"/>
                      </a:solidFill>
                      <a:prstDash val="solid"/>
                      <a:round/>
                      <a:headEnd type="none" w="med" len="med"/>
                      <a:tailEnd type="none" w="med" len="med"/>
                    </a:lnB>
                    <a:noFill/>
                  </a:tcPr>
                </a:tc>
                <a:tc>
                  <a:txBody>
                    <a:bodyPr/>
                    <a:lstStyle/>
                    <a:p>
                      <a:pPr marL="0" marR="0" indent="0" algn="r" defTabSz="995690" rtl="0" eaLnBrk="1" fontAlgn="auto" latinLnBrk="0" hangingPunct="1">
                        <a:lnSpc>
                          <a:spcPct val="100000"/>
                        </a:lnSpc>
                        <a:spcBef>
                          <a:spcPts val="0"/>
                        </a:spcBef>
                        <a:spcAft>
                          <a:spcPts val="0"/>
                        </a:spcAft>
                        <a:buClrTx/>
                        <a:buSzTx/>
                        <a:buFontTx/>
                        <a:buNone/>
                        <a:tabLst/>
                        <a:defRPr/>
                      </a:pPr>
                      <a:r>
                        <a:rPr lang="de-DE" sz="800" dirty="0" smtClean="0"/>
                        <a:t>∑</a:t>
                      </a:r>
                      <a:endParaRPr lang="de-DE" sz="800" dirty="0" smtClean="0">
                        <a:latin typeface="Arial" panose="020B0604020202020204" pitchFamily="34" charset="0"/>
                        <a:cs typeface="Arial" panose="020B0604020202020204" pitchFamily="34" charset="0"/>
                      </a:endParaRPr>
                    </a:p>
                  </a:txBody>
                  <a:tcPr marL="36000" marR="36000" marT="36000" marB="36000">
                    <a:lnL w="3175" cap="flat" cmpd="sng" algn="ctr">
                      <a:solidFill>
                        <a:schemeClr val="tx1"/>
                      </a:solidFill>
                      <a:prstDash val="solid"/>
                      <a:round/>
                      <a:headEnd type="none" w="med" len="med"/>
                      <a:tailEnd type="none" w="med" len="med"/>
                    </a:lnL>
                    <a:lnR w="3175" cap="flat" cmpd="sng" algn="ctr">
                      <a:noFill/>
                      <a:prstDash val="solid"/>
                      <a:round/>
                      <a:headEnd type="none" w="med" len="med"/>
                      <a:tailEnd type="none" w="med" len="med"/>
                    </a:lnR>
                    <a:lnT w="12700" cap="flat" cmpd="sng" algn="ctr">
                      <a:noFill/>
                      <a:prstDash val="solid"/>
                      <a:round/>
                      <a:headEnd type="none" w="med" len="med"/>
                      <a:tailEnd type="none" w="med" len="med"/>
                    </a:lnT>
                    <a:lnB w="3175" cap="flat" cmpd="sng" algn="ctr">
                      <a:solidFill>
                        <a:schemeClr val="tx1"/>
                      </a:solidFill>
                      <a:prstDash val="solid"/>
                      <a:round/>
                      <a:headEnd type="none" w="med" len="med"/>
                      <a:tailEnd type="none" w="med" len="med"/>
                    </a:lnB>
                    <a:noFill/>
                  </a:tcPr>
                </a:tc>
              </a:tr>
              <a:tr h="350596">
                <a:tc>
                  <a:txBody>
                    <a:bodyPr/>
                    <a:lstStyle/>
                    <a:p>
                      <a:r>
                        <a:rPr lang="de-DE" sz="800" b="1" dirty="0" smtClean="0">
                          <a:latin typeface="Arial" panose="020B0604020202020204" pitchFamily="34" charset="0"/>
                          <a:cs typeface="Arial" panose="020B0604020202020204" pitchFamily="34" charset="0"/>
                        </a:rPr>
                        <a:t>Anzahl</a:t>
                      </a:r>
                      <a:r>
                        <a:rPr lang="de-DE" sz="800" b="1" baseline="0" dirty="0" smtClean="0">
                          <a:latin typeface="Arial" panose="020B0604020202020204" pitchFamily="34" charset="0"/>
                          <a:cs typeface="Arial" panose="020B0604020202020204" pitchFamily="34" charset="0"/>
                        </a:rPr>
                        <a:t> Projektziele</a:t>
                      </a:r>
                      <a:endParaRPr lang="de-DE" sz="800" b="1" dirty="0" smtClean="0">
                        <a:latin typeface="Arial" panose="020B0604020202020204" pitchFamily="34" charset="0"/>
                        <a:cs typeface="Arial" panose="020B0604020202020204" pitchFamily="34" charset="0"/>
                      </a:endParaRPr>
                    </a:p>
                  </a:txBody>
                  <a:tcPr marL="36000" marR="36000" marT="36000" marB="36000" anchor="b">
                    <a:lnL w="3175" cap="flat" cmpd="sng" algn="ctr">
                      <a:no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3175" cap="flat" cmpd="sng" algn="ctr">
                      <a:solidFill>
                        <a:schemeClr val="tx1"/>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r>
                        <a:rPr lang="de-DE" sz="800" dirty="0" smtClean="0">
                          <a:latin typeface="Arial" panose="020B0604020202020204" pitchFamily="34" charset="0"/>
                          <a:cs typeface="Arial" panose="020B0604020202020204" pitchFamily="34" charset="0"/>
                        </a:rPr>
                        <a:t>sehr wenige Ziele</a:t>
                      </a:r>
                      <a:br>
                        <a:rPr lang="de-DE" sz="800" dirty="0" smtClean="0">
                          <a:latin typeface="Arial" panose="020B0604020202020204" pitchFamily="34" charset="0"/>
                          <a:cs typeface="Arial" panose="020B0604020202020204" pitchFamily="34" charset="0"/>
                        </a:rPr>
                      </a:br>
                      <a:r>
                        <a:rPr lang="de-DE" sz="800" dirty="0" smtClean="0">
                          <a:latin typeface="Arial" panose="020B0604020202020204" pitchFamily="34" charset="0"/>
                          <a:cs typeface="Arial" panose="020B0604020202020204" pitchFamily="34" charset="0"/>
                        </a:rPr>
                        <a:t>quantitative</a:t>
                      </a:r>
                      <a:r>
                        <a:rPr lang="de-DE" sz="800" baseline="0" dirty="0" smtClean="0">
                          <a:latin typeface="Arial" panose="020B0604020202020204" pitchFamily="34" charset="0"/>
                          <a:cs typeface="Arial" panose="020B0604020202020204" pitchFamily="34" charset="0"/>
                        </a:rPr>
                        <a:t> Vorgabe</a:t>
                      </a:r>
                      <a:endParaRPr lang="de-DE" sz="800" dirty="0">
                        <a:latin typeface="Arial" panose="020B0604020202020204" pitchFamily="34" charset="0"/>
                        <a:cs typeface="Arial" panose="020B0604020202020204" pitchFamily="34" charset="0"/>
                      </a:endParaRPr>
                    </a:p>
                  </a:txBody>
                  <a:tcPr marL="36000" marR="36000" marT="36000" marB="36000">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3175" cap="flat" cmpd="sng" algn="ctr">
                      <a:solidFill>
                        <a:schemeClr val="tx1"/>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r>
                        <a:rPr lang="de-DE" sz="800" dirty="0" smtClean="0">
                          <a:latin typeface="Arial" panose="020B0604020202020204" pitchFamily="34" charset="0"/>
                          <a:cs typeface="Arial" panose="020B0604020202020204" pitchFamily="34" charset="0"/>
                        </a:rPr>
                        <a:t>wenige Ziele</a:t>
                      </a:r>
                      <a:br>
                        <a:rPr lang="de-DE" sz="800" dirty="0" smtClean="0">
                          <a:latin typeface="Arial" panose="020B0604020202020204" pitchFamily="34" charset="0"/>
                          <a:cs typeface="Arial" panose="020B0604020202020204" pitchFamily="34" charset="0"/>
                        </a:rPr>
                      </a:br>
                      <a:r>
                        <a:rPr lang="de-DE" sz="800" dirty="0" smtClean="0">
                          <a:latin typeface="Arial" panose="020B0604020202020204" pitchFamily="34" charset="0"/>
                          <a:cs typeface="Arial" panose="020B0604020202020204" pitchFamily="34" charset="0"/>
                        </a:rPr>
                        <a:t>gut formuliert</a:t>
                      </a:r>
                    </a:p>
                    <a:p>
                      <a:r>
                        <a:rPr lang="de-DE" sz="800" dirty="0" smtClean="0">
                          <a:latin typeface="Arial" panose="020B0604020202020204" pitchFamily="34" charset="0"/>
                          <a:cs typeface="Arial" panose="020B0604020202020204" pitchFamily="34" charset="0"/>
                        </a:rPr>
                        <a:t>keine Priorität</a:t>
                      </a:r>
                      <a:endParaRPr lang="de-DE" sz="800" dirty="0">
                        <a:latin typeface="Arial" panose="020B0604020202020204" pitchFamily="34" charset="0"/>
                        <a:cs typeface="Arial" panose="020B0604020202020204" pitchFamily="34" charset="0"/>
                      </a:endParaRPr>
                    </a:p>
                  </a:txBody>
                  <a:tcPr marL="36000" marR="36000" marT="36000" marB="36000">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3175" cap="flat" cmpd="sng" algn="ctr">
                      <a:solidFill>
                        <a:schemeClr val="tx1"/>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r>
                        <a:rPr lang="de-DE" sz="800" dirty="0" smtClean="0">
                          <a:latin typeface="Arial" panose="020B0604020202020204" pitchFamily="34" charset="0"/>
                          <a:cs typeface="Arial" panose="020B0604020202020204" pitchFamily="34" charset="0"/>
                        </a:rPr>
                        <a:t>mehrere</a:t>
                      </a:r>
                      <a:r>
                        <a:rPr lang="de-DE" sz="800" baseline="0" dirty="0" smtClean="0">
                          <a:latin typeface="Arial" panose="020B0604020202020204" pitchFamily="34" charset="0"/>
                          <a:cs typeface="Arial" panose="020B0604020202020204" pitchFamily="34" charset="0"/>
                        </a:rPr>
                        <a:t> Ziele</a:t>
                      </a:r>
                    </a:p>
                    <a:p>
                      <a:r>
                        <a:rPr lang="de-DE" sz="800" baseline="0" dirty="0" smtClean="0">
                          <a:latin typeface="Arial" panose="020B0604020202020204" pitchFamily="34" charset="0"/>
                          <a:cs typeface="Arial" panose="020B0604020202020204" pitchFamily="34" charset="0"/>
                        </a:rPr>
                        <a:t>unterschiedliche Art</a:t>
                      </a:r>
                    </a:p>
                  </a:txBody>
                  <a:tcPr marL="36000" marR="36000" marT="36000" marB="36000">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3175" cap="flat" cmpd="sng" algn="ctr">
                      <a:solidFill>
                        <a:schemeClr val="tx1"/>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r>
                        <a:rPr lang="de-DE" sz="800" dirty="0" smtClean="0">
                          <a:latin typeface="Arial" panose="020B0604020202020204" pitchFamily="34" charset="0"/>
                          <a:cs typeface="Arial" panose="020B0604020202020204" pitchFamily="34" charset="0"/>
                        </a:rPr>
                        <a:t>viele Ziele</a:t>
                      </a:r>
                    </a:p>
                    <a:p>
                      <a:r>
                        <a:rPr lang="de-DE" sz="800" dirty="0" smtClean="0">
                          <a:latin typeface="Arial" panose="020B0604020202020204" pitchFamily="34" charset="0"/>
                          <a:cs typeface="Arial" panose="020B0604020202020204" pitchFamily="34" charset="0"/>
                        </a:rPr>
                        <a:t>Prozessziele</a:t>
                      </a:r>
                    </a:p>
                    <a:p>
                      <a:pPr marL="0" marR="0" indent="0" algn="l" defTabSz="995690" rtl="0" eaLnBrk="1" fontAlgn="auto" latinLnBrk="0" hangingPunct="1">
                        <a:lnSpc>
                          <a:spcPct val="100000"/>
                        </a:lnSpc>
                        <a:spcBef>
                          <a:spcPts val="0"/>
                        </a:spcBef>
                        <a:spcAft>
                          <a:spcPts val="0"/>
                        </a:spcAft>
                        <a:buClrTx/>
                        <a:buSzTx/>
                        <a:buFontTx/>
                        <a:buNone/>
                        <a:tabLst/>
                        <a:defRPr/>
                      </a:pPr>
                      <a:r>
                        <a:rPr lang="de-DE" sz="800" dirty="0" smtClean="0">
                          <a:latin typeface="Arial" panose="020B0604020202020204" pitchFamily="34" charset="0"/>
                          <a:cs typeface="Arial" panose="020B0604020202020204" pitchFamily="34" charset="0"/>
                        </a:rPr>
                        <a:t>Nutzungsziele</a:t>
                      </a:r>
                      <a:endParaRPr lang="de-DE" sz="800" b="1" dirty="0" smtClean="0">
                        <a:solidFill>
                          <a:srgbClr val="0070C0"/>
                        </a:solidFill>
                        <a:latin typeface="Arial" panose="020B0604020202020204" pitchFamily="34" charset="0"/>
                        <a:cs typeface="Arial" panose="020B0604020202020204" pitchFamily="34" charset="0"/>
                      </a:endParaRPr>
                    </a:p>
                  </a:txBody>
                  <a:tcPr marL="36000" marR="36000" marT="36000" marB="36000">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3175" cap="flat" cmpd="sng" algn="ctr">
                      <a:solidFill>
                        <a:schemeClr val="tx1"/>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r>
                        <a:rPr lang="de-DE" sz="800" dirty="0" smtClean="0">
                          <a:latin typeface="Arial" panose="020B0604020202020204" pitchFamily="34" charset="0"/>
                          <a:cs typeface="Arial" panose="020B0604020202020204" pitchFamily="34" charset="0"/>
                        </a:rPr>
                        <a:t>sehr viele Ziele</a:t>
                      </a:r>
                    </a:p>
                    <a:p>
                      <a:r>
                        <a:rPr lang="de-DE" sz="800" dirty="0" smtClean="0">
                          <a:latin typeface="Arial" panose="020B0604020202020204" pitchFamily="34" charset="0"/>
                          <a:cs typeface="Arial" panose="020B0604020202020204" pitchFamily="34" charset="0"/>
                        </a:rPr>
                        <a:t>schwer erfassbar</a:t>
                      </a:r>
                    </a:p>
                    <a:p>
                      <a:r>
                        <a:rPr lang="de-DE" sz="800" dirty="0" smtClean="0">
                          <a:latin typeface="Arial" panose="020B0604020202020204" pitchFamily="34" charset="0"/>
                          <a:cs typeface="Arial" panose="020B0604020202020204" pitchFamily="34" charset="0"/>
                        </a:rPr>
                        <a:t>mehrere</a:t>
                      </a:r>
                      <a:r>
                        <a:rPr lang="de-DE" sz="800" baseline="0" dirty="0" smtClean="0">
                          <a:latin typeface="Arial" panose="020B0604020202020204" pitchFamily="34" charset="0"/>
                          <a:cs typeface="Arial" panose="020B0604020202020204" pitchFamily="34" charset="0"/>
                        </a:rPr>
                        <a:t> Prioritäten</a:t>
                      </a:r>
                      <a:endParaRPr lang="de-DE" sz="800" dirty="0">
                        <a:latin typeface="Arial" panose="020B0604020202020204" pitchFamily="34" charset="0"/>
                        <a:cs typeface="Arial" panose="020B0604020202020204" pitchFamily="34" charset="0"/>
                      </a:endParaRPr>
                    </a:p>
                  </a:txBody>
                  <a:tcPr marL="36000" marR="36000" marT="36000" marB="36000">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3175" cap="flat" cmpd="sng" algn="ctr">
                      <a:solidFill>
                        <a:schemeClr val="tx1"/>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endParaRPr lang="de-DE" sz="800" dirty="0">
                        <a:latin typeface="Arial" panose="020B0604020202020204" pitchFamily="34" charset="0"/>
                        <a:cs typeface="Arial" panose="020B0604020202020204" pitchFamily="34" charset="0"/>
                      </a:endParaRPr>
                    </a:p>
                  </a:txBody>
                  <a:tcPr marL="36000" marR="36000" marT="36000" marB="36000">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3175" cap="flat" cmpd="sng" algn="ctr">
                      <a:solidFill>
                        <a:schemeClr val="tx1"/>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pPr algn="r"/>
                      <a:r>
                        <a:rPr lang="de-DE" sz="1600" b="1" dirty="0" smtClean="0">
                          <a:solidFill>
                            <a:srgbClr val="00B0F0"/>
                          </a:solidFill>
                          <a:latin typeface="Brush Script Std" pitchFamily="66" charset="0"/>
                          <a:cs typeface="Arial" panose="020B0604020202020204" pitchFamily="34" charset="0"/>
                        </a:rPr>
                        <a:t>4</a:t>
                      </a:r>
                      <a:endParaRPr lang="de-DE" sz="1600" b="1" dirty="0">
                        <a:solidFill>
                          <a:srgbClr val="00B0F0"/>
                        </a:solidFill>
                        <a:latin typeface="Brush Script Std" pitchFamily="66" charset="0"/>
                        <a:cs typeface="Arial" panose="020B0604020202020204" pitchFamily="34" charset="0"/>
                      </a:endParaRPr>
                    </a:p>
                  </a:txBody>
                  <a:tcPr marL="36000" marR="36000" marT="36000" marB="36000" anchor="b">
                    <a:lnL w="6350" cap="flat" cmpd="sng" algn="ctr">
                      <a:solidFill>
                        <a:schemeClr val="bg1">
                          <a:lumMod val="75000"/>
                        </a:schemeClr>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r>
              <a:tr h="344896">
                <a:tc>
                  <a:txBody>
                    <a:bodyPr/>
                    <a:lstStyle/>
                    <a:p>
                      <a:pPr>
                        <a:tabLst>
                          <a:tab pos="266700" algn="l"/>
                        </a:tabLst>
                      </a:pPr>
                      <a:r>
                        <a:rPr lang="de-DE" sz="800" b="1" dirty="0" smtClean="0">
                          <a:latin typeface="Arial" panose="020B0604020202020204" pitchFamily="34" charset="0"/>
                          <a:cs typeface="Arial" panose="020B0604020202020204" pitchFamily="34" charset="0"/>
                        </a:rPr>
                        <a:t>         Ressourcen AG</a:t>
                      </a:r>
                      <a:br>
                        <a:rPr lang="de-DE" sz="800" b="1" dirty="0" smtClean="0">
                          <a:latin typeface="Arial" panose="020B0604020202020204" pitchFamily="34" charset="0"/>
                          <a:cs typeface="Arial" panose="020B0604020202020204" pitchFamily="34" charset="0"/>
                        </a:rPr>
                      </a:br>
                      <a:r>
                        <a:rPr lang="de-DE" sz="800" b="1" dirty="0" smtClean="0">
                          <a:latin typeface="Arial" panose="020B0604020202020204" pitchFamily="34" charset="0"/>
                          <a:cs typeface="Arial" panose="020B0604020202020204" pitchFamily="34" charset="0"/>
                        </a:rPr>
                        <a:t>Besteller + Ersteller</a:t>
                      </a:r>
                    </a:p>
                  </a:txBody>
                  <a:tcPr marL="36000" marR="36000" marT="36000" marB="36000" anchor="b">
                    <a:lnL w="3175" cap="flat" cmpd="sng" algn="ctr">
                      <a:no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r>
                        <a:rPr lang="de-DE" sz="800" dirty="0" smtClean="0">
                          <a:latin typeface="Arial" panose="020B0604020202020204" pitchFamily="34" charset="0"/>
                          <a:cs typeface="Arial" panose="020B0604020202020204" pitchFamily="34" charset="0"/>
                        </a:rPr>
                        <a:t>1 + 1 Beteiligter </a:t>
                      </a:r>
                      <a:br>
                        <a:rPr lang="de-DE" sz="800" dirty="0" smtClean="0">
                          <a:latin typeface="Arial" panose="020B0604020202020204" pitchFamily="34" charset="0"/>
                          <a:cs typeface="Arial" panose="020B0604020202020204" pitchFamily="34" charset="0"/>
                        </a:rPr>
                      </a:br>
                      <a:r>
                        <a:rPr lang="de-DE" sz="800" dirty="0" smtClean="0">
                          <a:latin typeface="Arial" panose="020B0604020202020204" pitchFamily="34" charset="0"/>
                          <a:cs typeface="Arial" panose="020B0604020202020204" pitchFamily="34" charset="0"/>
                        </a:rPr>
                        <a:t>1 Gremium </a:t>
                      </a:r>
                      <a:br>
                        <a:rPr lang="de-DE" sz="800" dirty="0" smtClean="0">
                          <a:latin typeface="Arial" panose="020B0604020202020204" pitchFamily="34" charset="0"/>
                          <a:cs typeface="Arial" panose="020B0604020202020204" pitchFamily="34" charset="0"/>
                        </a:rPr>
                      </a:br>
                      <a:r>
                        <a:rPr lang="de-DE" sz="800" dirty="0" smtClean="0">
                          <a:latin typeface="Arial" panose="020B0604020202020204" pitchFamily="34" charset="0"/>
                          <a:cs typeface="Arial" panose="020B0604020202020204" pitchFamily="34" charset="0"/>
                        </a:rPr>
                        <a:t>klare Aufgaben</a:t>
                      </a:r>
                      <a:endParaRPr lang="de-DE" sz="800" dirty="0">
                        <a:latin typeface="Arial" panose="020B0604020202020204" pitchFamily="34" charset="0"/>
                        <a:cs typeface="Arial" panose="020B0604020202020204" pitchFamily="34" charset="0"/>
                      </a:endParaRPr>
                    </a:p>
                  </a:txBody>
                  <a:tcPr marL="36000" marR="36000" marT="36000" marB="36000">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r>
                        <a:rPr lang="de-DE" sz="800" dirty="0" smtClean="0">
                          <a:latin typeface="Arial" panose="020B0604020202020204" pitchFamily="34" charset="0"/>
                          <a:cs typeface="Arial" panose="020B0604020202020204" pitchFamily="34" charset="0"/>
                        </a:rPr>
                        <a:t>1 + 2 Beteiligte </a:t>
                      </a:r>
                    </a:p>
                    <a:p>
                      <a:r>
                        <a:rPr lang="de-DE" sz="800" dirty="0" smtClean="0">
                          <a:latin typeface="Arial" panose="020B0604020202020204" pitchFamily="34" charset="0"/>
                          <a:cs typeface="Arial" panose="020B0604020202020204" pitchFamily="34" charset="0"/>
                        </a:rPr>
                        <a:t>2</a:t>
                      </a:r>
                      <a:r>
                        <a:rPr lang="de-DE" sz="800" baseline="0" dirty="0" smtClean="0">
                          <a:latin typeface="Arial" panose="020B0604020202020204" pitchFamily="34" charset="0"/>
                          <a:cs typeface="Arial" panose="020B0604020202020204" pitchFamily="34" charset="0"/>
                        </a:rPr>
                        <a:t> Gremien</a:t>
                      </a:r>
                      <a:br>
                        <a:rPr lang="de-DE" sz="800" baseline="0" dirty="0" smtClean="0">
                          <a:latin typeface="Arial" panose="020B0604020202020204" pitchFamily="34" charset="0"/>
                          <a:cs typeface="Arial" panose="020B0604020202020204" pitchFamily="34" charset="0"/>
                        </a:rPr>
                      </a:br>
                      <a:r>
                        <a:rPr lang="de-DE" sz="800" baseline="0" dirty="0" smtClean="0">
                          <a:latin typeface="Arial" panose="020B0604020202020204" pitchFamily="34" charset="0"/>
                          <a:cs typeface="Arial" panose="020B0604020202020204" pitchFamily="34" charset="0"/>
                        </a:rPr>
                        <a:t>klare Aufgaben</a:t>
                      </a:r>
                      <a:endParaRPr lang="de-DE" sz="800" dirty="0">
                        <a:latin typeface="Arial" panose="020B0604020202020204" pitchFamily="34" charset="0"/>
                        <a:cs typeface="Arial" panose="020B0604020202020204" pitchFamily="34" charset="0"/>
                      </a:endParaRPr>
                    </a:p>
                  </a:txBody>
                  <a:tcPr marL="36000" marR="36000" marT="36000" marB="36000">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r>
                        <a:rPr lang="de-DE" sz="800" dirty="0" smtClean="0">
                          <a:latin typeface="Arial" panose="020B0604020202020204" pitchFamily="34" charset="0"/>
                          <a:cs typeface="Arial" panose="020B0604020202020204" pitchFamily="34" charset="0"/>
                        </a:rPr>
                        <a:t>2 + 3 Beteiligte </a:t>
                      </a:r>
                      <a:br>
                        <a:rPr lang="de-DE" sz="800" dirty="0" smtClean="0">
                          <a:latin typeface="Arial" panose="020B0604020202020204" pitchFamily="34" charset="0"/>
                          <a:cs typeface="Arial" panose="020B0604020202020204" pitchFamily="34" charset="0"/>
                        </a:rPr>
                      </a:br>
                      <a:r>
                        <a:rPr lang="de-DE" sz="800" dirty="0" smtClean="0">
                          <a:latin typeface="Arial" panose="020B0604020202020204" pitchFamily="34" charset="0"/>
                          <a:cs typeface="Arial" panose="020B0604020202020204" pitchFamily="34" charset="0"/>
                        </a:rPr>
                        <a:t>2 Gremien</a:t>
                      </a:r>
                      <a:br>
                        <a:rPr lang="de-DE" sz="800" dirty="0" smtClean="0">
                          <a:latin typeface="Arial" panose="020B0604020202020204" pitchFamily="34" charset="0"/>
                          <a:cs typeface="Arial" panose="020B0604020202020204" pitchFamily="34" charset="0"/>
                        </a:rPr>
                      </a:br>
                      <a:r>
                        <a:rPr lang="de-DE" sz="800" dirty="0" smtClean="0">
                          <a:latin typeface="Arial" panose="020B0604020202020204" pitchFamily="34" charset="0"/>
                          <a:cs typeface="Arial" panose="020B0604020202020204" pitchFamily="34" charset="0"/>
                        </a:rPr>
                        <a:t>vermischte Interaktion</a:t>
                      </a:r>
                      <a:endParaRPr lang="de-DE" sz="800" dirty="0">
                        <a:latin typeface="Arial" panose="020B0604020202020204" pitchFamily="34" charset="0"/>
                        <a:cs typeface="Arial" panose="020B0604020202020204" pitchFamily="34" charset="0"/>
                      </a:endParaRPr>
                    </a:p>
                  </a:txBody>
                  <a:tcPr marL="36000" marR="36000" marT="36000" marB="36000">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r>
                        <a:rPr lang="de-DE" sz="800" dirty="0" smtClean="0">
                          <a:latin typeface="Arial" panose="020B0604020202020204" pitchFamily="34" charset="0"/>
                          <a:cs typeface="Arial" panose="020B0604020202020204" pitchFamily="34" charset="0"/>
                        </a:rPr>
                        <a:t>2 + 4 Beteiligte</a:t>
                      </a:r>
                      <a:br>
                        <a:rPr lang="de-DE" sz="800" dirty="0" smtClean="0">
                          <a:latin typeface="Arial" panose="020B0604020202020204" pitchFamily="34" charset="0"/>
                          <a:cs typeface="Arial" panose="020B0604020202020204" pitchFamily="34" charset="0"/>
                        </a:rPr>
                      </a:br>
                      <a:r>
                        <a:rPr lang="de-DE" sz="800" dirty="0" smtClean="0">
                          <a:latin typeface="Arial" panose="020B0604020202020204" pitchFamily="34" charset="0"/>
                          <a:cs typeface="Arial" panose="020B0604020202020204" pitchFamily="34" charset="0"/>
                        </a:rPr>
                        <a:t>3 Gremien</a:t>
                      </a:r>
                      <a:br>
                        <a:rPr lang="de-DE" sz="800" dirty="0" smtClean="0">
                          <a:latin typeface="Arial" panose="020B0604020202020204" pitchFamily="34" charset="0"/>
                          <a:cs typeface="Arial" panose="020B0604020202020204" pitchFamily="34" charset="0"/>
                        </a:rPr>
                      </a:br>
                      <a:r>
                        <a:rPr lang="de-DE" sz="800" dirty="0" smtClean="0">
                          <a:latin typeface="Arial" panose="020B0604020202020204" pitchFamily="34" charset="0"/>
                          <a:cs typeface="Arial" panose="020B0604020202020204" pitchFamily="34" charset="0"/>
                        </a:rPr>
                        <a:t>vermischte Interaktion</a:t>
                      </a:r>
                      <a:endParaRPr lang="de-DE" sz="800" dirty="0">
                        <a:latin typeface="Arial" panose="020B0604020202020204" pitchFamily="34" charset="0"/>
                        <a:cs typeface="Arial" panose="020B0604020202020204" pitchFamily="34" charset="0"/>
                      </a:endParaRPr>
                    </a:p>
                  </a:txBody>
                  <a:tcPr marL="36000" marR="36000" marT="36000" marB="36000">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r>
                        <a:rPr lang="de-DE" sz="800" dirty="0" smtClean="0">
                          <a:latin typeface="Arial" panose="020B0604020202020204" pitchFamily="34" charset="0"/>
                          <a:cs typeface="Arial" panose="020B0604020202020204" pitchFamily="34" charset="0"/>
                        </a:rPr>
                        <a:t>3 +</a:t>
                      </a:r>
                      <a:r>
                        <a:rPr lang="de-DE" sz="800" baseline="0" dirty="0" smtClean="0">
                          <a:latin typeface="Arial" panose="020B0604020202020204" pitchFamily="34" charset="0"/>
                          <a:cs typeface="Arial" panose="020B0604020202020204" pitchFamily="34" charset="0"/>
                        </a:rPr>
                        <a:t> 5 Beteiligte</a:t>
                      </a:r>
                      <a:br>
                        <a:rPr lang="de-DE" sz="800" baseline="0" dirty="0" smtClean="0">
                          <a:latin typeface="Arial" panose="020B0604020202020204" pitchFamily="34" charset="0"/>
                          <a:cs typeface="Arial" panose="020B0604020202020204" pitchFamily="34" charset="0"/>
                        </a:rPr>
                      </a:br>
                      <a:r>
                        <a:rPr lang="de-DE" sz="800" baseline="0" dirty="0" smtClean="0">
                          <a:latin typeface="Arial" panose="020B0604020202020204" pitchFamily="34" charset="0"/>
                          <a:cs typeface="Arial" panose="020B0604020202020204" pitchFamily="34" charset="0"/>
                        </a:rPr>
                        <a:t>4 und mehr Gremien</a:t>
                      </a:r>
                      <a:br>
                        <a:rPr lang="de-DE" sz="800" baseline="0" dirty="0" smtClean="0">
                          <a:latin typeface="Arial" panose="020B0604020202020204" pitchFamily="34" charset="0"/>
                          <a:cs typeface="Arial" panose="020B0604020202020204" pitchFamily="34" charset="0"/>
                        </a:rPr>
                      </a:br>
                      <a:r>
                        <a:rPr lang="de-DE" sz="800" baseline="0" dirty="0" smtClean="0">
                          <a:latin typeface="Arial" panose="020B0604020202020204" pitchFamily="34" charset="0"/>
                          <a:cs typeface="Arial" panose="020B0604020202020204" pitchFamily="34" charset="0"/>
                        </a:rPr>
                        <a:t>stark vermischt</a:t>
                      </a:r>
                      <a:endParaRPr lang="de-DE" sz="800" dirty="0">
                        <a:latin typeface="Arial" panose="020B0604020202020204" pitchFamily="34" charset="0"/>
                        <a:cs typeface="Arial" panose="020B0604020202020204" pitchFamily="34" charset="0"/>
                      </a:endParaRPr>
                    </a:p>
                  </a:txBody>
                  <a:tcPr marL="36000" marR="36000" marT="36000" marB="36000">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pPr marL="0" marR="0" indent="0" algn="l" defTabSz="995690" rtl="0" eaLnBrk="1" fontAlgn="auto" latinLnBrk="0" hangingPunct="1">
                        <a:lnSpc>
                          <a:spcPct val="100000"/>
                        </a:lnSpc>
                        <a:spcBef>
                          <a:spcPts val="0"/>
                        </a:spcBef>
                        <a:spcAft>
                          <a:spcPts val="0"/>
                        </a:spcAft>
                        <a:buClrTx/>
                        <a:buSzTx/>
                        <a:buFontTx/>
                        <a:buNone/>
                        <a:tabLst/>
                        <a:defRPr/>
                      </a:pPr>
                      <a:r>
                        <a:rPr lang="de-DE" sz="800" dirty="0" smtClean="0">
                          <a:latin typeface="Arial" panose="020B0604020202020204" pitchFamily="34" charset="0"/>
                          <a:cs typeface="Arial" panose="020B0604020202020204" pitchFamily="34" charset="0"/>
                        </a:rPr>
                        <a:t>10 </a:t>
                      </a:r>
                      <a:r>
                        <a:rPr lang="de-DE" sz="800" dirty="0" smtClean="0">
                          <a:latin typeface="Arial" panose="020B0604020202020204" pitchFamily="34" charset="0"/>
                          <a:cs typeface="Arial" panose="020B0604020202020204" pitchFamily="34" charset="0"/>
                          <a:sym typeface="Wingdings" panose="05000000000000000000" pitchFamily="2" charset="2"/>
                        </a:rPr>
                        <a:t></a:t>
                      </a:r>
                      <a:endParaRPr lang="de-DE" sz="800" dirty="0" smtClean="0">
                        <a:latin typeface="Arial" panose="020B0604020202020204" pitchFamily="34" charset="0"/>
                        <a:cs typeface="Arial" panose="020B0604020202020204" pitchFamily="34" charset="0"/>
                      </a:endParaRPr>
                    </a:p>
                  </a:txBody>
                  <a:tcPr marL="36000" marR="36000" marT="36000" marB="36000">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pPr algn="r"/>
                      <a:r>
                        <a:rPr lang="de-DE" sz="1600" b="1" dirty="0" smtClean="0">
                          <a:solidFill>
                            <a:srgbClr val="00B0F0"/>
                          </a:solidFill>
                          <a:latin typeface="Brush Script Std" pitchFamily="66" charset="0"/>
                          <a:cs typeface="Arial" panose="020B0604020202020204" pitchFamily="34" charset="0"/>
                        </a:rPr>
                        <a:t>3</a:t>
                      </a:r>
                      <a:endParaRPr lang="de-DE" sz="1600" b="1" dirty="0">
                        <a:solidFill>
                          <a:srgbClr val="00B0F0"/>
                        </a:solidFill>
                        <a:latin typeface="Brush Script Std" pitchFamily="66" charset="0"/>
                        <a:cs typeface="Arial" panose="020B0604020202020204" pitchFamily="34" charset="0"/>
                      </a:endParaRPr>
                    </a:p>
                  </a:txBody>
                  <a:tcPr marL="36000" marR="36000" marT="36000" marB="36000" anchor="b">
                    <a:lnL w="6350" cap="flat" cmpd="sng" algn="ctr">
                      <a:solidFill>
                        <a:schemeClr val="bg1">
                          <a:lumMod val="75000"/>
                        </a:schemeClr>
                      </a:solidFill>
                      <a:prstDash val="solid"/>
                      <a:round/>
                      <a:headEnd type="none" w="med" len="med"/>
                      <a:tailEnd type="none" w="med" len="med"/>
                    </a:lnL>
                    <a:lnR w="3175" cap="flat" cmpd="sng" algn="ctr">
                      <a:no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r>
              <a:tr h="561600">
                <a:tc>
                  <a:txBody>
                    <a:bodyPr/>
                    <a:lstStyle/>
                    <a:p>
                      <a:r>
                        <a:rPr lang="de-DE" sz="800" b="1" dirty="0" smtClean="0">
                          <a:latin typeface="Arial" panose="020B0604020202020204" pitchFamily="34" charset="0"/>
                          <a:cs typeface="Arial" panose="020B0604020202020204" pitchFamily="34" charset="0"/>
                        </a:rPr>
                        <a:t>strategische</a:t>
                      </a:r>
                      <a:r>
                        <a:rPr lang="de-DE" sz="800" b="1" baseline="0" dirty="0" smtClean="0">
                          <a:latin typeface="Arial" panose="020B0604020202020204" pitchFamily="34" charset="0"/>
                          <a:cs typeface="Arial" panose="020B0604020202020204" pitchFamily="34" charset="0"/>
                        </a:rPr>
                        <a:t> Bedeutung</a:t>
                      </a:r>
                    </a:p>
                  </a:txBody>
                  <a:tcPr marL="36000" marR="36000" marT="36000" marB="36000" anchor="b">
                    <a:lnL w="3175" cap="flat" cmpd="sng" algn="ctr">
                      <a:no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r>
                        <a:rPr lang="de-DE" sz="800" dirty="0" smtClean="0">
                          <a:latin typeface="Arial" panose="020B0604020202020204" pitchFamily="34" charset="0"/>
                          <a:cs typeface="Arial" panose="020B0604020202020204" pitchFamily="34" charset="0"/>
                        </a:rPr>
                        <a:t>sehr</a:t>
                      </a:r>
                      <a:r>
                        <a:rPr lang="de-DE" sz="800" baseline="0" dirty="0" smtClean="0">
                          <a:latin typeface="Arial" panose="020B0604020202020204" pitchFamily="34" charset="0"/>
                          <a:cs typeface="Arial" panose="020B0604020202020204" pitchFamily="34" charset="0"/>
                        </a:rPr>
                        <a:t> gering </a:t>
                      </a:r>
                    </a:p>
                    <a:p>
                      <a:r>
                        <a:rPr lang="de-DE" sz="800" baseline="0" dirty="0" smtClean="0">
                          <a:latin typeface="Arial" panose="020B0604020202020204" pitchFamily="34" charset="0"/>
                          <a:cs typeface="Arial" panose="020B0604020202020204" pitchFamily="34" charset="0"/>
                        </a:rPr>
                        <a:t>Routineaufgabe</a:t>
                      </a:r>
                      <a:endParaRPr lang="de-DE" sz="800" dirty="0">
                        <a:latin typeface="Arial" panose="020B0604020202020204" pitchFamily="34" charset="0"/>
                        <a:cs typeface="Arial" panose="020B0604020202020204" pitchFamily="34" charset="0"/>
                      </a:endParaRPr>
                    </a:p>
                  </a:txBody>
                  <a:tcPr marL="36000" marR="36000" marT="36000" marB="36000">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pPr marL="0" marR="0" indent="0" algn="l" defTabSz="995690" rtl="0" eaLnBrk="1" fontAlgn="auto" latinLnBrk="0" hangingPunct="1">
                        <a:lnSpc>
                          <a:spcPct val="100000"/>
                        </a:lnSpc>
                        <a:spcBef>
                          <a:spcPts val="0"/>
                        </a:spcBef>
                        <a:spcAft>
                          <a:spcPts val="0"/>
                        </a:spcAft>
                        <a:buClrTx/>
                        <a:buSzTx/>
                        <a:buFontTx/>
                        <a:buNone/>
                        <a:tabLst/>
                        <a:defRPr/>
                      </a:pPr>
                      <a:r>
                        <a:rPr lang="de-DE" sz="800" dirty="0" smtClean="0">
                          <a:latin typeface="Arial" panose="020B0604020202020204" pitchFamily="34" charset="0"/>
                          <a:cs typeface="Arial" panose="020B0604020202020204" pitchFamily="34" charset="0"/>
                        </a:rPr>
                        <a:t>gering</a:t>
                      </a:r>
                      <a:r>
                        <a:rPr lang="de-DE" sz="800" baseline="0" dirty="0" smtClean="0">
                          <a:latin typeface="Arial" panose="020B0604020202020204" pitchFamily="34" charset="0"/>
                          <a:cs typeface="Arial" panose="020B0604020202020204" pitchFamily="34" charset="0"/>
                        </a:rPr>
                        <a:t> </a:t>
                      </a:r>
                    </a:p>
                    <a:p>
                      <a:pPr marL="0" marR="0" indent="0" algn="l" defTabSz="995690" rtl="0" eaLnBrk="1" fontAlgn="auto" latinLnBrk="0" hangingPunct="1">
                        <a:lnSpc>
                          <a:spcPct val="100000"/>
                        </a:lnSpc>
                        <a:spcBef>
                          <a:spcPts val="0"/>
                        </a:spcBef>
                        <a:spcAft>
                          <a:spcPts val="0"/>
                        </a:spcAft>
                        <a:buClrTx/>
                        <a:buSzTx/>
                        <a:buFontTx/>
                        <a:buNone/>
                        <a:tabLst/>
                        <a:defRPr/>
                      </a:pPr>
                      <a:r>
                        <a:rPr lang="de-DE" sz="800" baseline="0" dirty="0" smtClean="0">
                          <a:latin typeface="Arial" panose="020B0604020202020204" pitchFamily="34" charset="0"/>
                          <a:cs typeface="Arial" panose="020B0604020202020204" pitchFamily="34" charset="0"/>
                        </a:rPr>
                        <a:t>ausreichende Routine</a:t>
                      </a:r>
                      <a:endParaRPr lang="de-DE" sz="800" dirty="0" smtClean="0">
                        <a:latin typeface="Arial" panose="020B0604020202020204" pitchFamily="34" charset="0"/>
                        <a:cs typeface="Arial" panose="020B0604020202020204" pitchFamily="34" charset="0"/>
                      </a:endParaRPr>
                    </a:p>
                  </a:txBody>
                  <a:tcPr marL="36000" marR="36000" marT="36000" marB="36000">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r>
                        <a:rPr lang="de-DE" sz="800" dirty="0" smtClean="0">
                          <a:latin typeface="Arial" panose="020B0604020202020204" pitchFamily="34" charset="0"/>
                          <a:cs typeface="Arial" panose="020B0604020202020204" pitchFamily="34" charset="0"/>
                        </a:rPr>
                        <a:t>mittlere Bedeutung</a:t>
                      </a:r>
                      <a:r>
                        <a:rPr lang="de-DE" sz="800" baseline="0" dirty="0" smtClean="0">
                          <a:latin typeface="Arial" panose="020B0604020202020204" pitchFamily="34" charset="0"/>
                          <a:cs typeface="Arial" panose="020B0604020202020204" pitchFamily="34" charset="0"/>
                        </a:rPr>
                        <a:t> </a:t>
                      </a:r>
                    </a:p>
                    <a:p>
                      <a:r>
                        <a:rPr lang="de-DE" sz="800" baseline="0" dirty="0" smtClean="0">
                          <a:latin typeface="Arial" panose="020B0604020202020204" pitchFamily="34" charset="0"/>
                          <a:cs typeface="Arial" panose="020B0604020202020204" pitchFamily="34" charset="0"/>
                        </a:rPr>
                        <a:t>einzelne Leistungsträger</a:t>
                      </a:r>
                    </a:p>
                    <a:p>
                      <a:r>
                        <a:rPr lang="de-DE" sz="800" dirty="0" smtClean="0">
                          <a:latin typeface="Arial" panose="020B0604020202020204" pitchFamily="34" charset="0"/>
                          <a:cs typeface="Arial" panose="020B0604020202020204" pitchFamily="34" charset="0"/>
                        </a:rPr>
                        <a:t>Einbeziehen </a:t>
                      </a:r>
                      <a:r>
                        <a:rPr lang="de-DE" sz="800" baseline="0" dirty="0" smtClean="0">
                          <a:latin typeface="Arial" panose="020B0604020202020204" pitchFamily="34" charset="0"/>
                          <a:cs typeface="Arial" panose="020B0604020202020204" pitchFamily="34" charset="0"/>
                        </a:rPr>
                        <a:t>einer Förderstelle</a:t>
                      </a:r>
                      <a:endParaRPr lang="de-DE" sz="800" dirty="0">
                        <a:latin typeface="Arial" panose="020B0604020202020204" pitchFamily="34" charset="0"/>
                        <a:cs typeface="Arial" panose="020B0604020202020204" pitchFamily="34" charset="0"/>
                      </a:endParaRPr>
                    </a:p>
                  </a:txBody>
                  <a:tcPr marL="36000" marR="36000" marT="36000" marB="36000">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r>
                        <a:rPr lang="de-DE" sz="800" dirty="0" smtClean="0">
                          <a:latin typeface="Arial" panose="020B0604020202020204" pitchFamily="34" charset="0"/>
                          <a:cs typeface="Arial" panose="020B0604020202020204" pitchFamily="34" charset="0"/>
                        </a:rPr>
                        <a:t>große Bedeutung </a:t>
                      </a:r>
                      <a:br>
                        <a:rPr lang="de-DE" sz="800" dirty="0" smtClean="0">
                          <a:latin typeface="Arial" panose="020B0604020202020204" pitchFamily="34" charset="0"/>
                          <a:cs typeface="Arial" panose="020B0604020202020204" pitchFamily="34" charset="0"/>
                        </a:rPr>
                      </a:br>
                      <a:r>
                        <a:rPr lang="de-DE" sz="800" dirty="0" smtClean="0">
                          <a:latin typeface="Arial" panose="020B0604020202020204" pitchFamily="34" charset="0"/>
                          <a:cs typeface="Arial" panose="020B0604020202020204" pitchFamily="34" charset="0"/>
                        </a:rPr>
                        <a:t>wenige routinierte Beteiligte </a:t>
                      </a:r>
                    </a:p>
                    <a:p>
                      <a:r>
                        <a:rPr lang="de-DE" sz="800" baseline="0" dirty="0" smtClean="0">
                          <a:latin typeface="Arial" panose="020B0604020202020204" pitchFamily="34" charset="0"/>
                          <a:cs typeface="Arial" panose="020B0604020202020204" pitchFamily="34" charset="0"/>
                        </a:rPr>
                        <a:t>mehrere Förderstellen/-regeln</a:t>
                      </a:r>
                      <a:endParaRPr lang="de-DE" sz="800" dirty="0">
                        <a:latin typeface="Arial" panose="020B0604020202020204" pitchFamily="34" charset="0"/>
                        <a:cs typeface="Arial" panose="020B0604020202020204" pitchFamily="34" charset="0"/>
                      </a:endParaRPr>
                    </a:p>
                  </a:txBody>
                  <a:tcPr marL="36000" marR="36000" marT="36000" marB="36000">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r>
                        <a:rPr lang="de-DE" sz="800" dirty="0" smtClean="0">
                          <a:latin typeface="Arial" panose="020B0604020202020204" pitchFamily="34" charset="0"/>
                          <a:cs typeface="Arial" panose="020B0604020202020204" pitchFamily="34" charset="0"/>
                        </a:rPr>
                        <a:t>sehr große Bedeutung </a:t>
                      </a:r>
                      <a:br>
                        <a:rPr lang="de-DE" sz="800" dirty="0" smtClean="0">
                          <a:latin typeface="Arial" panose="020B0604020202020204" pitchFamily="34" charset="0"/>
                          <a:cs typeface="Arial" panose="020B0604020202020204" pitchFamily="34" charset="0"/>
                        </a:rPr>
                      </a:br>
                      <a:r>
                        <a:rPr lang="de-DE" sz="800" dirty="0" smtClean="0">
                          <a:latin typeface="Arial" panose="020B0604020202020204" pitchFamily="34" charset="0"/>
                          <a:cs typeface="Arial" panose="020B0604020202020204" pitchFamily="34" charset="0"/>
                        </a:rPr>
                        <a:t>übersteigt Routine</a:t>
                      </a:r>
                      <a:r>
                        <a:rPr lang="de-DE" sz="800" baseline="0" dirty="0" smtClean="0">
                          <a:latin typeface="Arial" panose="020B0604020202020204" pitchFamily="34" charset="0"/>
                          <a:cs typeface="Arial" panose="020B0604020202020204" pitchFamily="34" charset="0"/>
                        </a:rPr>
                        <a:t> und </a:t>
                      </a:r>
                    </a:p>
                    <a:p>
                      <a:r>
                        <a:rPr lang="de-DE" sz="800" baseline="0" dirty="0" smtClean="0">
                          <a:latin typeface="Arial" panose="020B0604020202020204" pitchFamily="34" charset="0"/>
                          <a:cs typeface="Arial" panose="020B0604020202020204" pitchFamily="34" charset="0"/>
                        </a:rPr>
                        <a:t>Erfahrung deutlich </a:t>
                      </a:r>
                    </a:p>
                    <a:p>
                      <a:r>
                        <a:rPr lang="de-DE" sz="800" baseline="0" dirty="0" smtClean="0">
                          <a:latin typeface="Arial" panose="020B0604020202020204" pitchFamily="34" charset="0"/>
                          <a:cs typeface="Arial" panose="020B0604020202020204" pitchFamily="34" charset="0"/>
                        </a:rPr>
                        <a:t>mehrere Finanzierungsebenen</a:t>
                      </a:r>
                      <a:endParaRPr lang="de-DE" sz="800" dirty="0">
                        <a:latin typeface="Arial" panose="020B0604020202020204" pitchFamily="34" charset="0"/>
                        <a:cs typeface="Arial" panose="020B0604020202020204" pitchFamily="34" charset="0"/>
                      </a:endParaRPr>
                    </a:p>
                  </a:txBody>
                  <a:tcPr marL="36000" marR="36000" marT="36000" marB="36000">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endParaRPr lang="de-DE" sz="800" dirty="0">
                        <a:latin typeface="Arial" panose="020B0604020202020204" pitchFamily="34" charset="0"/>
                        <a:cs typeface="Arial" panose="020B0604020202020204" pitchFamily="34" charset="0"/>
                      </a:endParaRPr>
                    </a:p>
                  </a:txBody>
                  <a:tcPr marL="36000" marR="36000" marT="36000" marB="36000">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pPr algn="r"/>
                      <a:r>
                        <a:rPr lang="de-DE" sz="1600" b="1" dirty="0" smtClean="0">
                          <a:solidFill>
                            <a:srgbClr val="00B0F0"/>
                          </a:solidFill>
                          <a:latin typeface="Brush Script Std" pitchFamily="66" charset="0"/>
                          <a:cs typeface="Arial" panose="020B0604020202020204" pitchFamily="34" charset="0"/>
                        </a:rPr>
                        <a:t>3</a:t>
                      </a:r>
                      <a:endParaRPr lang="de-DE" sz="1600" b="1" dirty="0">
                        <a:solidFill>
                          <a:srgbClr val="00B0F0"/>
                        </a:solidFill>
                        <a:latin typeface="Brush Script Std" pitchFamily="66" charset="0"/>
                        <a:cs typeface="Arial" panose="020B0604020202020204" pitchFamily="34" charset="0"/>
                      </a:endParaRPr>
                    </a:p>
                  </a:txBody>
                  <a:tcPr marL="36000" marR="36000" marT="36000" marB="36000" anchor="b">
                    <a:lnL w="6350" cap="flat" cmpd="sng" algn="ctr">
                      <a:solidFill>
                        <a:schemeClr val="bg1">
                          <a:lumMod val="75000"/>
                        </a:schemeClr>
                      </a:solidFill>
                      <a:prstDash val="solid"/>
                      <a:round/>
                      <a:headEnd type="none" w="med" len="med"/>
                      <a:tailEnd type="none" w="med" len="med"/>
                    </a:lnL>
                    <a:lnR w="3175" cap="flat" cmpd="sng" algn="ctr">
                      <a:no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r>
              <a:tr h="425686">
                <a:tc>
                  <a:txBody>
                    <a:bodyPr/>
                    <a:lstStyle/>
                    <a:p>
                      <a:r>
                        <a:rPr lang="de-DE" sz="800" b="1" dirty="0" smtClean="0">
                          <a:latin typeface="Arial" panose="020B0604020202020204" pitchFamily="34" charset="0"/>
                          <a:cs typeface="Arial" panose="020B0604020202020204" pitchFamily="34" charset="0"/>
                        </a:rPr>
                        <a:t>Neuartigkeit</a:t>
                      </a:r>
                      <a:endParaRPr lang="de-DE" sz="800" b="1" baseline="0" dirty="0" smtClean="0">
                        <a:latin typeface="Arial" panose="020B0604020202020204" pitchFamily="34" charset="0"/>
                        <a:cs typeface="Arial" panose="020B0604020202020204" pitchFamily="34" charset="0"/>
                      </a:endParaRPr>
                    </a:p>
                  </a:txBody>
                  <a:tcPr marL="36000" marR="36000" marT="36000" marB="36000" anchor="b">
                    <a:lnL w="3175" cap="flat" cmpd="sng" algn="ctr">
                      <a:no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r>
                        <a:rPr lang="de-DE" sz="800" dirty="0" smtClean="0">
                          <a:latin typeface="Arial" panose="020B0604020202020204" pitchFamily="34" charset="0"/>
                          <a:cs typeface="Arial" panose="020B0604020202020204" pitchFamily="34" charset="0"/>
                        </a:rPr>
                        <a:t>sehr</a:t>
                      </a:r>
                      <a:r>
                        <a:rPr lang="de-DE" sz="800" baseline="0" dirty="0" smtClean="0">
                          <a:latin typeface="Arial" panose="020B0604020202020204" pitchFamily="34" charset="0"/>
                          <a:cs typeface="Arial" panose="020B0604020202020204" pitchFamily="34" charset="0"/>
                        </a:rPr>
                        <a:t> gering</a:t>
                      </a:r>
                      <a:endParaRPr lang="de-DE" sz="800" dirty="0">
                        <a:latin typeface="Arial" panose="020B0604020202020204" pitchFamily="34" charset="0"/>
                        <a:cs typeface="Arial" panose="020B0604020202020204" pitchFamily="34" charset="0"/>
                      </a:endParaRPr>
                    </a:p>
                  </a:txBody>
                  <a:tcPr marL="36000" marR="36000" marT="36000" marB="36000">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r>
                        <a:rPr lang="de-DE" sz="800" dirty="0" smtClean="0">
                          <a:latin typeface="Arial" panose="020B0604020202020204" pitchFamily="34" charset="0"/>
                          <a:cs typeface="Arial" panose="020B0604020202020204" pitchFamily="34" charset="0"/>
                        </a:rPr>
                        <a:t>gering</a:t>
                      </a:r>
                      <a:endParaRPr lang="de-DE" sz="800" dirty="0">
                        <a:latin typeface="Arial" panose="020B0604020202020204" pitchFamily="34" charset="0"/>
                        <a:cs typeface="Arial" panose="020B0604020202020204" pitchFamily="34" charset="0"/>
                      </a:endParaRPr>
                    </a:p>
                  </a:txBody>
                  <a:tcPr marL="36000" marR="36000" marT="36000" marB="36000">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r>
                        <a:rPr lang="de-DE" sz="800" dirty="0" smtClean="0">
                          <a:latin typeface="Arial" panose="020B0604020202020204" pitchFamily="34" charset="0"/>
                          <a:cs typeface="Arial" panose="020B0604020202020204" pitchFamily="34" charset="0"/>
                        </a:rPr>
                        <a:t>einzelne</a:t>
                      </a:r>
                      <a:r>
                        <a:rPr lang="de-DE" sz="800" baseline="0" dirty="0" smtClean="0">
                          <a:latin typeface="Arial" panose="020B0604020202020204" pitchFamily="34" charset="0"/>
                          <a:cs typeface="Arial" panose="020B0604020202020204" pitchFamily="34" charset="0"/>
                        </a:rPr>
                        <a:t> neue Aspekte</a:t>
                      </a:r>
                      <a:endParaRPr lang="de-DE" sz="800" dirty="0">
                        <a:latin typeface="Arial" panose="020B0604020202020204" pitchFamily="34" charset="0"/>
                        <a:cs typeface="Arial" panose="020B0604020202020204" pitchFamily="34" charset="0"/>
                      </a:endParaRPr>
                    </a:p>
                  </a:txBody>
                  <a:tcPr marL="36000" marR="36000" marT="36000" marB="36000">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r>
                        <a:rPr lang="de-DE" sz="800" dirty="0" smtClean="0">
                          <a:latin typeface="Arial" panose="020B0604020202020204" pitchFamily="34" charset="0"/>
                          <a:cs typeface="Arial" panose="020B0604020202020204" pitchFamily="34" charset="0"/>
                        </a:rPr>
                        <a:t>neue Teilsysteme</a:t>
                      </a:r>
                      <a:r>
                        <a:rPr lang="de-DE" sz="800" baseline="0" dirty="0" smtClean="0">
                          <a:latin typeface="Arial" panose="020B0604020202020204" pitchFamily="34" charset="0"/>
                          <a:cs typeface="Arial" panose="020B0604020202020204" pitchFamily="34" charset="0"/>
                        </a:rPr>
                        <a:t> </a:t>
                      </a:r>
                      <a:endParaRPr lang="de-DE" sz="800" dirty="0">
                        <a:latin typeface="Arial" panose="020B0604020202020204" pitchFamily="34" charset="0"/>
                        <a:cs typeface="Arial" panose="020B0604020202020204" pitchFamily="34" charset="0"/>
                      </a:endParaRPr>
                    </a:p>
                  </a:txBody>
                  <a:tcPr marL="36000" marR="36000" marT="36000" marB="36000">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r>
                        <a:rPr lang="de-DE" sz="800" dirty="0" smtClean="0">
                          <a:latin typeface="Arial" panose="020B0604020202020204" pitchFamily="34" charset="0"/>
                          <a:cs typeface="Arial" panose="020B0604020202020204" pitchFamily="34" charset="0"/>
                        </a:rPr>
                        <a:t>neue Systeme und </a:t>
                      </a:r>
                      <a:br>
                        <a:rPr lang="de-DE" sz="800" dirty="0" smtClean="0">
                          <a:latin typeface="Arial" panose="020B0604020202020204" pitchFamily="34" charset="0"/>
                          <a:cs typeface="Arial" panose="020B0604020202020204" pitchFamily="34" charset="0"/>
                        </a:rPr>
                      </a:br>
                      <a:r>
                        <a:rPr lang="de-DE" sz="800" dirty="0" smtClean="0">
                          <a:latin typeface="Arial" panose="020B0604020202020204" pitchFamily="34" charset="0"/>
                          <a:cs typeface="Arial" panose="020B0604020202020204" pitchFamily="34" charset="0"/>
                        </a:rPr>
                        <a:t>unbekanntes</a:t>
                      </a:r>
                      <a:r>
                        <a:rPr lang="de-DE" sz="800" baseline="0" dirty="0" smtClean="0">
                          <a:latin typeface="Arial" panose="020B0604020202020204" pitchFamily="34" charset="0"/>
                          <a:cs typeface="Arial" panose="020B0604020202020204" pitchFamily="34" charset="0"/>
                        </a:rPr>
                        <a:t> </a:t>
                      </a:r>
                      <a:r>
                        <a:rPr lang="de-DE" sz="800" dirty="0" smtClean="0">
                          <a:latin typeface="Arial" panose="020B0604020202020204" pitchFamily="34" charset="0"/>
                          <a:cs typeface="Arial" panose="020B0604020202020204" pitchFamily="34" charset="0"/>
                        </a:rPr>
                        <a:t>Zusammenwirken</a:t>
                      </a:r>
                      <a:endParaRPr lang="de-DE" sz="800" dirty="0">
                        <a:latin typeface="Arial" panose="020B0604020202020204" pitchFamily="34" charset="0"/>
                        <a:cs typeface="Arial" panose="020B0604020202020204" pitchFamily="34" charset="0"/>
                      </a:endParaRPr>
                    </a:p>
                  </a:txBody>
                  <a:tcPr marL="36000" marR="36000" marT="36000" marB="36000">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endParaRPr lang="de-DE" sz="800" dirty="0">
                        <a:latin typeface="Arial" panose="020B0604020202020204" pitchFamily="34" charset="0"/>
                        <a:cs typeface="Arial" panose="020B0604020202020204" pitchFamily="34" charset="0"/>
                      </a:endParaRPr>
                    </a:p>
                  </a:txBody>
                  <a:tcPr marL="36000" marR="36000" marT="36000" marB="36000">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pPr algn="r"/>
                      <a:r>
                        <a:rPr lang="de-DE" sz="1600" b="1" dirty="0" smtClean="0">
                          <a:solidFill>
                            <a:srgbClr val="00B0F0"/>
                          </a:solidFill>
                          <a:latin typeface="Brush Script Std" pitchFamily="66" charset="0"/>
                          <a:cs typeface="Arial" panose="020B0604020202020204" pitchFamily="34" charset="0"/>
                        </a:rPr>
                        <a:t>2</a:t>
                      </a:r>
                      <a:endParaRPr lang="de-DE" sz="1600" b="1" dirty="0">
                        <a:solidFill>
                          <a:srgbClr val="00B0F0"/>
                        </a:solidFill>
                        <a:latin typeface="Brush Script Std" pitchFamily="66" charset="0"/>
                        <a:cs typeface="Arial" panose="020B0604020202020204" pitchFamily="34" charset="0"/>
                      </a:endParaRPr>
                    </a:p>
                  </a:txBody>
                  <a:tcPr marL="36000" marR="36000" marT="36000" marB="36000" anchor="b">
                    <a:lnL w="6350" cap="flat" cmpd="sng" algn="ctr">
                      <a:solidFill>
                        <a:schemeClr val="bg1">
                          <a:lumMod val="75000"/>
                        </a:schemeClr>
                      </a:solidFill>
                      <a:prstDash val="solid"/>
                      <a:round/>
                      <a:headEnd type="none" w="med" len="med"/>
                      <a:tailEnd type="none" w="med" len="med"/>
                    </a:lnL>
                    <a:lnR w="3175" cap="flat" cmpd="sng" algn="ctr">
                      <a:no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r>
              <a:tr h="561600">
                <a:tc>
                  <a:txBody>
                    <a:bodyPr/>
                    <a:lstStyle/>
                    <a:p>
                      <a:r>
                        <a:rPr lang="de-DE" sz="800" b="1" dirty="0" smtClean="0">
                          <a:latin typeface="Arial" panose="020B0604020202020204" pitchFamily="34" charset="0"/>
                          <a:cs typeface="Arial" panose="020B0604020202020204" pitchFamily="34" charset="0"/>
                        </a:rPr>
                        <a:t>Neubau</a:t>
                      </a:r>
                      <a:r>
                        <a:rPr lang="de-DE" sz="800" b="1" baseline="0" dirty="0" smtClean="0">
                          <a:latin typeface="Arial" panose="020B0604020202020204" pitchFamily="34" charset="0"/>
                          <a:cs typeface="Arial" panose="020B0604020202020204" pitchFamily="34" charset="0"/>
                        </a:rPr>
                        <a:t> / Umbau / in Betrieb</a:t>
                      </a:r>
                      <a:endParaRPr lang="de-DE" sz="800" b="1" dirty="0" smtClean="0">
                        <a:latin typeface="Arial" panose="020B0604020202020204" pitchFamily="34" charset="0"/>
                        <a:cs typeface="Arial" panose="020B0604020202020204" pitchFamily="34" charset="0"/>
                      </a:endParaRPr>
                    </a:p>
                  </a:txBody>
                  <a:tcPr marL="36000" marR="36000" marT="36000" marB="36000" anchor="b">
                    <a:lnL w="3175" cap="flat" cmpd="sng" algn="ctr">
                      <a:no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r>
                        <a:rPr lang="de-DE" sz="800" dirty="0" smtClean="0">
                          <a:latin typeface="Arial" panose="020B0604020202020204" pitchFamily="34" charset="0"/>
                          <a:cs typeface="Arial" panose="020B0604020202020204" pitchFamily="34" charset="0"/>
                        </a:rPr>
                        <a:t>Neubau </a:t>
                      </a:r>
                      <a:br>
                        <a:rPr lang="de-DE" sz="800" dirty="0" smtClean="0">
                          <a:latin typeface="Arial" panose="020B0604020202020204" pitchFamily="34" charset="0"/>
                          <a:cs typeface="Arial" panose="020B0604020202020204" pitchFamily="34" charset="0"/>
                        </a:rPr>
                      </a:br>
                      <a:r>
                        <a:rPr lang="de-DE" sz="800" dirty="0" smtClean="0">
                          <a:latin typeface="Arial" panose="020B0604020202020204" pitchFamily="34" charset="0"/>
                          <a:cs typeface="Arial" panose="020B0604020202020204" pitchFamily="34" charset="0"/>
                        </a:rPr>
                        <a:t>auf freiem Gelände</a:t>
                      </a:r>
                      <a:endParaRPr lang="de-DE" sz="800" dirty="0">
                        <a:latin typeface="Arial" panose="020B0604020202020204" pitchFamily="34" charset="0"/>
                        <a:cs typeface="Arial" panose="020B0604020202020204" pitchFamily="34" charset="0"/>
                      </a:endParaRPr>
                    </a:p>
                  </a:txBody>
                  <a:tcPr marL="36000" marR="36000" marT="36000" marB="36000">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r>
                        <a:rPr lang="de-DE" sz="800" dirty="0" smtClean="0">
                          <a:latin typeface="Arial" panose="020B0604020202020204" pitchFamily="34" charset="0"/>
                          <a:cs typeface="Arial" panose="020B0604020202020204" pitchFamily="34" charset="0"/>
                        </a:rPr>
                        <a:t>Neubau</a:t>
                      </a:r>
                      <a:br>
                        <a:rPr lang="de-DE" sz="800" dirty="0" smtClean="0">
                          <a:latin typeface="Arial" panose="020B0604020202020204" pitchFamily="34" charset="0"/>
                          <a:cs typeface="Arial" panose="020B0604020202020204" pitchFamily="34" charset="0"/>
                        </a:rPr>
                      </a:br>
                      <a:r>
                        <a:rPr lang="de-DE" sz="800" dirty="0" smtClean="0">
                          <a:latin typeface="Arial" panose="020B0604020202020204" pitchFamily="34" charset="0"/>
                          <a:cs typeface="Arial" panose="020B0604020202020204" pitchFamily="34" charset="0"/>
                        </a:rPr>
                        <a:t>innerstädtisch</a:t>
                      </a:r>
                      <a:endParaRPr lang="de-DE" sz="800" dirty="0">
                        <a:latin typeface="Arial" panose="020B0604020202020204" pitchFamily="34" charset="0"/>
                        <a:cs typeface="Arial" panose="020B0604020202020204" pitchFamily="34" charset="0"/>
                      </a:endParaRPr>
                    </a:p>
                  </a:txBody>
                  <a:tcPr marL="36000" marR="36000" marT="36000" marB="36000">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r>
                        <a:rPr lang="de-DE" sz="800" dirty="0" smtClean="0">
                          <a:latin typeface="Arial" panose="020B0604020202020204" pitchFamily="34" charset="0"/>
                          <a:cs typeface="Arial" panose="020B0604020202020204" pitchFamily="34" charset="0"/>
                        </a:rPr>
                        <a:t>Neubau</a:t>
                      </a:r>
                      <a:br>
                        <a:rPr lang="de-DE" sz="800" dirty="0" smtClean="0">
                          <a:latin typeface="Arial" panose="020B0604020202020204" pitchFamily="34" charset="0"/>
                          <a:cs typeface="Arial" panose="020B0604020202020204" pitchFamily="34" charset="0"/>
                        </a:rPr>
                      </a:br>
                      <a:r>
                        <a:rPr lang="de-DE" sz="800" dirty="0" smtClean="0">
                          <a:latin typeface="Arial" panose="020B0604020202020204" pitchFamily="34" charset="0"/>
                          <a:cs typeface="Arial" panose="020B0604020202020204" pitchFamily="34" charset="0"/>
                        </a:rPr>
                        <a:t>mit schwierigen</a:t>
                      </a:r>
                      <a:r>
                        <a:rPr lang="de-DE" sz="800" baseline="0" dirty="0" smtClean="0">
                          <a:latin typeface="Arial" panose="020B0604020202020204" pitchFamily="34" charset="0"/>
                          <a:cs typeface="Arial" panose="020B0604020202020204" pitchFamily="34" charset="0"/>
                        </a:rPr>
                        <a:t> </a:t>
                      </a:r>
                      <a:r>
                        <a:rPr lang="de-DE" sz="800" dirty="0" smtClean="0">
                          <a:latin typeface="Arial" panose="020B0604020202020204" pitchFamily="34" charset="0"/>
                          <a:cs typeface="Arial" panose="020B0604020202020204" pitchFamily="34" charset="0"/>
                        </a:rPr>
                        <a:t>Anschlüssen, </a:t>
                      </a:r>
                      <a:br>
                        <a:rPr lang="de-DE" sz="800" dirty="0" smtClean="0">
                          <a:latin typeface="Arial" panose="020B0604020202020204" pitchFamily="34" charset="0"/>
                          <a:cs typeface="Arial" panose="020B0604020202020204" pitchFamily="34" charset="0"/>
                        </a:rPr>
                      </a:br>
                      <a:r>
                        <a:rPr lang="de-DE" sz="800" dirty="0" smtClean="0">
                          <a:latin typeface="Arial" panose="020B0604020202020204" pitchFamily="34" charset="0"/>
                          <a:cs typeface="Arial" panose="020B0604020202020204" pitchFamily="34" charset="0"/>
                        </a:rPr>
                        <a:t>Durchdringungen</a:t>
                      </a:r>
                      <a:endParaRPr lang="de-DE" sz="800" dirty="0">
                        <a:latin typeface="Arial" panose="020B0604020202020204" pitchFamily="34" charset="0"/>
                        <a:cs typeface="Arial" panose="020B0604020202020204" pitchFamily="34" charset="0"/>
                      </a:endParaRPr>
                    </a:p>
                  </a:txBody>
                  <a:tcPr marL="36000" marR="36000" marT="36000" marB="36000">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r>
                        <a:rPr lang="de-DE" sz="800" dirty="0" smtClean="0">
                          <a:latin typeface="Arial" panose="020B0604020202020204" pitchFamily="34" charset="0"/>
                          <a:cs typeface="Arial" panose="020B0604020202020204" pitchFamily="34" charset="0"/>
                        </a:rPr>
                        <a:t>Umbau, mittlere Eingriffe </a:t>
                      </a:r>
                      <a:br>
                        <a:rPr lang="de-DE" sz="800" dirty="0" smtClean="0">
                          <a:latin typeface="Arial" panose="020B0604020202020204" pitchFamily="34" charset="0"/>
                          <a:cs typeface="Arial" panose="020B0604020202020204" pitchFamily="34" charset="0"/>
                        </a:rPr>
                      </a:br>
                      <a:r>
                        <a:rPr lang="de-DE" sz="800" dirty="0" smtClean="0">
                          <a:latin typeface="Arial" panose="020B0604020202020204" pitchFamily="34" charset="0"/>
                          <a:cs typeface="Arial" panose="020B0604020202020204" pitchFamily="34" charset="0"/>
                        </a:rPr>
                        <a:t>schwierige Anschlüsse</a:t>
                      </a:r>
                    </a:p>
                    <a:p>
                      <a:r>
                        <a:rPr lang="de-DE" sz="800" dirty="0" smtClean="0">
                          <a:latin typeface="Arial" panose="020B0604020202020204" pitchFamily="34" charset="0"/>
                          <a:cs typeface="Arial" panose="020B0604020202020204" pitchFamily="34" charset="0"/>
                        </a:rPr>
                        <a:t>eingeschränkter Betrieb im</a:t>
                      </a:r>
                      <a:r>
                        <a:rPr lang="de-DE" sz="800" baseline="0" dirty="0" smtClean="0">
                          <a:latin typeface="Arial" panose="020B0604020202020204" pitchFamily="34" charset="0"/>
                          <a:cs typeface="Arial" panose="020B0604020202020204" pitchFamily="34" charset="0"/>
                        </a:rPr>
                        <a:t> Bestand</a:t>
                      </a:r>
                      <a:endParaRPr lang="de-DE" sz="800" dirty="0">
                        <a:latin typeface="Arial" panose="020B0604020202020204" pitchFamily="34" charset="0"/>
                        <a:cs typeface="Arial" panose="020B0604020202020204" pitchFamily="34" charset="0"/>
                      </a:endParaRPr>
                    </a:p>
                  </a:txBody>
                  <a:tcPr marL="36000" marR="36000" marT="36000" marB="36000">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r>
                        <a:rPr lang="de-DE" sz="800" dirty="0" smtClean="0">
                          <a:latin typeface="Arial" panose="020B0604020202020204" pitchFamily="34" charset="0"/>
                          <a:cs typeface="Arial" panose="020B0604020202020204" pitchFamily="34" charset="0"/>
                        </a:rPr>
                        <a:t>Umbau,</a:t>
                      </a:r>
                      <a:r>
                        <a:rPr lang="de-DE" sz="800" baseline="0" dirty="0" smtClean="0">
                          <a:latin typeface="Arial" panose="020B0604020202020204" pitchFamily="34" charset="0"/>
                          <a:cs typeface="Arial" panose="020B0604020202020204" pitchFamily="34" charset="0"/>
                        </a:rPr>
                        <a:t> intensive Eingriffe </a:t>
                      </a:r>
                      <a:br>
                        <a:rPr lang="de-DE" sz="800" baseline="0" dirty="0" smtClean="0">
                          <a:latin typeface="Arial" panose="020B0604020202020204" pitchFamily="34" charset="0"/>
                          <a:cs typeface="Arial" panose="020B0604020202020204" pitchFamily="34" charset="0"/>
                        </a:rPr>
                      </a:br>
                      <a:r>
                        <a:rPr lang="de-DE" sz="800" baseline="0" dirty="0" smtClean="0">
                          <a:latin typeface="Arial" panose="020B0604020202020204" pitchFamily="34" charset="0"/>
                          <a:cs typeface="Arial" panose="020B0604020202020204" pitchFamily="34" charset="0"/>
                        </a:rPr>
                        <a:t>sehr schwierige Anschlüsse</a:t>
                      </a:r>
                    </a:p>
                    <a:p>
                      <a:r>
                        <a:rPr lang="de-DE" sz="800" baseline="0" dirty="0" smtClean="0">
                          <a:latin typeface="Arial" panose="020B0604020202020204" pitchFamily="34" charset="0"/>
                          <a:cs typeface="Arial" panose="020B0604020202020204" pitchFamily="34" charset="0"/>
                        </a:rPr>
                        <a:t>bei lfd. (Weiter)Betrieb der Anlage</a:t>
                      </a:r>
                      <a:endParaRPr lang="de-DE" sz="800" dirty="0">
                        <a:latin typeface="Arial" panose="020B0604020202020204" pitchFamily="34" charset="0"/>
                        <a:cs typeface="Arial" panose="020B0604020202020204" pitchFamily="34" charset="0"/>
                      </a:endParaRPr>
                    </a:p>
                  </a:txBody>
                  <a:tcPr marL="36000" marR="36000" marT="36000" marB="36000">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endParaRPr lang="de-DE" sz="800" dirty="0">
                        <a:latin typeface="Arial" panose="020B0604020202020204" pitchFamily="34" charset="0"/>
                        <a:cs typeface="Arial" panose="020B0604020202020204" pitchFamily="34" charset="0"/>
                      </a:endParaRPr>
                    </a:p>
                  </a:txBody>
                  <a:tcPr marL="36000" marR="36000" marT="36000" marB="36000">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pPr algn="r"/>
                      <a:r>
                        <a:rPr lang="de-DE" sz="1600" b="1" dirty="0" smtClean="0">
                          <a:solidFill>
                            <a:srgbClr val="00B0F0"/>
                          </a:solidFill>
                          <a:latin typeface="Brush Script Std" pitchFamily="66" charset="0"/>
                          <a:cs typeface="Arial" panose="020B0604020202020204" pitchFamily="34" charset="0"/>
                        </a:rPr>
                        <a:t>1</a:t>
                      </a:r>
                      <a:endParaRPr lang="de-DE" sz="1600" b="1" dirty="0">
                        <a:solidFill>
                          <a:srgbClr val="00B0F0"/>
                        </a:solidFill>
                        <a:latin typeface="Brush Script Std" pitchFamily="66" charset="0"/>
                        <a:cs typeface="Arial" panose="020B0604020202020204" pitchFamily="34" charset="0"/>
                      </a:endParaRPr>
                    </a:p>
                  </a:txBody>
                  <a:tcPr marL="36000" marR="36000" marT="36000" marB="36000" anchor="b">
                    <a:lnL w="6350" cap="flat" cmpd="sng" algn="ctr">
                      <a:solidFill>
                        <a:schemeClr val="bg1">
                          <a:lumMod val="75000"/>
                        </a:schemeClr>
                      </a:solidFill>
                      <a:prstDash val="solid"/>
                      <a:round/>
                      <a:headEnd type="none" w="med" len="med"/>
                      <a:tailEnd type="none" w="med" len="med"/>
                    </a:lnL>
                    <a:lnR w="3175" cap="flat" cmpd="sng" algn="ctr">
                      <a:no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r>
              <a:tr h="290446">
                <a:tc>
                  <a:txBody>
                    <a:bodyPr/>
                    <a:lstStyle/>
                    <a:p>
                      <a:r>
                        <a:rPr lang="de-DE" sz="800" b="1" dirty="0" smtClean="0">
                          <a:latin typeface="Arial" panose="020B0604020202020204" pitchFamily="34" charset="0"/>
                          <a:cs typeface="Arial" panose="020B0604020202020204" pitchFamily="34" charset="0"/>
                        </a:rPr>
                        <a:t>         Risikoeinschätzung</a:t>
                      </a:r>
                      <a:endParaRPr lang="de-DE" sz="800" b="1" baseline="0" dirty="0" smtClean="0">
                        <a:latin typeface="Arial" panose="020B0604020202020204" pitchFamily="34" charset="0"/>
                        <a:cs typeface="Arial" panose="020B0604020202020204" pitchFamily="34" charset="0"/>
                      </a:endParaRPr>
                    </a:p>
                  </a:txBody>
                  <a:tcPr marL="36000" marR="36000" marT="36000" marB="36000" anchor="b">
                    <a:lnL w="3175" cap="flat" cmpd="sng" algn="ctr">
                      <a:no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r>
                        <a:rPr lang="de-DE" sz="800" dirty="0" smtClean="0">
                          <a:latin typeface="Arial" panose="020B0604020202020204" pitchFamily="34" charset="0"/>
                          <a:cs typeface="Arial" panose="020B0604020202020204" pitchFamily="34" charset="0"/>
                        </a:rPr>
                        <a:t>sehr geringes Risiko</a:t>
                      </a:r>
                      <a:endParaRPr lang="de-DE" sz="800" dirty="0">
                        <a:latin typeface="Arial" panose="020B0604020202020204" pitchFamily="34" charset="0"/>
                        <a:cs typeface="Arial" panose="020B0604020202020204" pitchFamily="34" charset="0"/>
                      </a:endParaRPr>
                    </a:p>
                  </a:txBody>
                  <a:tcPr marL="36000" marR="36000" marT="36000" marB="36000">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r>
                        <a:rPr lang="de-DE" sz="800" dirty="0" smtClean="0">
                          <a:latin typeface="Arial" panose="020B0604020202020204" pitchFamily="34" charset="0"/>
                          <a:cs typeface="Arial" panose="020B0604020202020204" pitchFamily="34" charset="0"/>
                        </a:rPr>
                        <a:t>geringes</a:t>
                      </a:r>
                      <a:r>
                        <a:rPr lang="de-DE" sz="800" baseline="0" dirty="0" smtClean="0">
                          <a:latin typeface="Arial" panose="020B0604020202020204" pitchFamily="34" charset="0"/>
                          <a:cs typeface="Arial" panose="020B0604020202020204" pitchFamily="34" charset="0"/>
                        </a:rPr>
                        <a:t> Risiko</a:t>
                      </a:r>
                      <a:endParaRPr lang="de-DE" sz="800" dirty="0" smtClean="0">
                        <a:latin typeface="Arial" panose="020B0604020202020204" pitchFamily="34" charset="0"/>
                        <a:cs typeface="Arial" panose="020B0604020202020204" pitchFamily="34" charset="0"/>
                      </a:endParaRPr>
                    </a:p>
                  </a:txBody>
                  <a:tcPr marL="36000" marR="36000" marT="36000" marB="36000">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r>
                        <a:rPr lang="de-DE" sz="800" dirty="0" smtClean="0">
                          <a:latin typeface="Arial" panose="020B0604020202020204" pitchFamily="34" charset="0"/>
                          <a:cs typeface="Arial" panose="020B0604020202020204" pitchFamily="34" charset="0"/>
                        </a:rPr>
                        <a:t>Risiken und Reserven </a:t>
                      </a:r>
                    </a:p>
                    <a:p>
                      <a:r>
                        <a:rPr lang="de-DE" sz="800" dirty="0" smtClean="0">
                          <a:latin typeface="Arial" panose="020B0604020202020204" pitchFamily="34" charset="0"/>
                          <a:cs typeface="Arial" panose="020B0604020202020204" pitchFamily="34" charset="0"/>
                        </a:rPr>
                        <a:t>ausgeglichen</a:t>
                      </a:r>
                      <a:endParaRPr lang="de-DE" sz="800" dirty="0">
                        <a:latin typeface="Arial" panose="020B0604020202020204" pitchFamily="34" charset="0"/>
                        <a:cs typeface="Arial" panose="020B0604020202020204" pitchFamily="34" charset="0"/>
                      </a:endParaRPr>
                    </a:p>
                  </a:txBody>
                  <a:tcPr marL="36000" marR="36000" marT="36000" marB="36000">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r>
                        <a:rPr lang="de-DE" sz="800" dirty="0" smtClean="0">
                          <a:latin typeface="Arial" panose="020B0604020202020204" pitchFamily="34" charset="0"/>
                          <a:cs typeface="Arial" panose="020B0604020202020204" pitchFamily="34" charset="0"/>
                        </a:rPr>
                        <a:t>Risiken übersteigen</a:t>
                      </a:r>
                      <a:r>
                        <a:rPr lang="de-DE" sz="800" baseline="0" dirty="0" smtClean="0">
                          <a:latin typeface="Arial" panose="020B0604020202020204" pitchFamily="34" charset="0"/>
                          <a:cs typeface="Arial" panose="020B0604020202020204" pitchFamily="34" charset="0"/>
                        </a:rPr>
                        <a:t> </a:t>
                      </a:r>
                    </a:p>
                    <a:p>
                      <a:r>
                        <a:rPr lang="de-DE" sz="800" baseline="0" dirty="0" smtClean="0">
                          <a:latin typeface="Arial" panose="020B0604020202020204" pitchFamily="34" charset="0"/>
                          <a:cs typeface="Arial" panose="020B0604020202020204" pitchFamily="34" charset="0"/>
                        </a:rPr>
                        <a:t>Reserven</a:t>
                      </a:r>
                      <a:endParaRPr lang="de-DE" sz="800" dirty="0">
                        <a:latin typeface="Arial" panose="020B0604020202020204" pitchFamily="34" charset="0"/>
                        <a:cs typeface="Arial" panose="020B0604020202020204" pitchFamily="34" charset="0"/>
                      </a:endParaRPr>
                    </a:p>
                  </a:txBody>
                  <a:tcPr marL="36000" marR="36000" marT="36000" marB="36000">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r>
                        <a:rPr lang="de-DE" sz="800" dirty="0" smtClean="0">
                          <a:latin typeface="Arial" panose="020B0604020202020204" pitchFamily="34" charset="0"/>
                          <a:cs typeface="Arial" panose="020B0604020202020204" pitchFamily="34" charset="0"/>
                        </a:rPr>
                        <a:t>Risiken deutlich höher </a:t>
                      </a:r>
                    </a:p>
                    <a:p>
                      <a:r>
                        <a:rPr lang="de-DE" sz="800" dirty="0" smtClean="0">
                          <a:latin typeface="Arial" panose="020B0604020202020204" pitchFamily="34" charset="0"/>
                          <a:cs typeface="Arial" panose="020B0604020202020204" pitchFamily="34" charset="0"/>
                        </a:rPr>
                        <a:t>als Reserven</a:t>
                      </a:r>
                    </a:p>
                    <a:p>
                      <a:endParaRPr lang="de-DE" sz="800" dirty="0">
                        <a:latin typeface="Arial" panose="020B0604020202020204" pitchFamily="34" charset="0"/>
                        <a:cs typeface="Arial" panose="020B0604020202020204" pitchFamily="34" charset="0"/>
                      </a:endParaRPr>
                    </a:p>
                  </a:txBody>
                  <a:tcPr marL="36000" marR="36000" marT="36000" marB="36000">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endParaRPr lang="de-DE" sz="800" dirty="0">
                        <a:latin typeface="Arial" panose="020B0604020202020204" pitchFamily="34" charset="0"/>
                        <a:cs typeface="Arial" panose="020B0604020202020204" pitchFamily="34" charset="0"/>
                      </a:endParaRPr>
                    </a:p>
                  </a:txBody>
                  <a:tcPr marL="36000" marR="36000" marT="36000" marB="36000">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pPr algn="r"/>
                      <a:r>
                        <a:rPr lang="de-DE" sz="1600" b="1" dirty="0" smtClean="0">
                          <a:solidFill>
                            <a:srgbClr val="00B0F0"/>
                          </a:solidFill>
                          <a:latin typeface="Brush Script Std" pitchFamily="66" charset="0"/>
                          <a:cs typeface="Arial" panose="020B0604020202020204" pitchFamily="34" charset="0"/>
                        </a:rPr>
                        <a:t>2</a:t>
                      </a:r>
                      <a:endParaRPr lang="de-DE" sz="1600" b="1" dirty="0">
                        <a:solidFill>
                          <a:srgbClr val="00B0F0"/>
                        </a:solidFill>
                        <a:latin typeface="Brush Script Std" pitchFamily="66" charset="0"/>
                        <a:cs typeface="Arial" panose="020B0604020202020204" pitchFamily="34" charset="0"/>
                      </a:endParaRPr>
                    </a:p>
                  </a:txBody>
                  <a:tcPr marL="36000" marR="36000" marT="36000" marB="36000" anchor="b">
                    <a:lnL w="6350" cap="flat" cmpd="sng" algn="ctr">
                      <a:solidFill>
                        <a:schemeClr val="bg1">
                          <a:lumMod val="75000"/>
                        </a:schemeClr>
                      </a:solidFill>
                      <a:prstDash val="solid"/>
                      <a:round/>
                      <a:headEnd type="none" w="med" len="med"/>
                      <a:tailEnd type="none" w="med" len="med"/>
                    </a:lnL>
                    <a:lnR w="3175" cap="flat" cmpd="sng" algn="ctr">
                      <a:no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r>
              <a:tr h="375496">
                <a:tc>
                  <a:txBody>
                    <a:bodyPr/>
                    <a:lstStyle/>
                    <a:p>
                      <a:r>
                        <a:rPr lang="de-DE" sz="800" b="1" dirty="0" smtClean="0">
                          <a:latin typeface="Arial" panose="020B0604020202020204" pitchFamily="34" charset="0"/>
                          <a:cs typeface="Arial" panose="020B0604020202020204" pitchFamily="34" charset="0"/>
                        </a:rPr>
                        <a:t>Projekt - Dauer</a:t>
                      </a:r>
                    </a:p>
                  </a:txBody>
                  <a:tcPr marL="36000" marR="36000" marT="36000" marB="36000" anchor="b">
                    <a:lnL w="3175" cap="flat" cmpd="sng" algn="ctr">
                      <a:no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r>
                        <a:rPr lang="de-DE" sz="800" dirty="0" smtClean="0">
                          <a:latin typeface="Arial" panose="020B0604020202020204" pitchFamily="34" charset="0"/>
                          <a:cs typeface="Arial" panose="020B0604020202020204" pitchFamily="34" charset="0"/>
                        </a:rPr>
                        <a:t>1 + 2 Jahre</a:t>
                      </a:r>
                      <a:endParaRPr lang="de-DE" sz="800" dirty="0">
                        <a:latin typeface="Arial" panose="020B0604020202020204" pitchFamily="34" charset="0"/>
                        <a:cs typeface="Arial" panose="020B0604020202020204" pitchFamily="34" charset="0"/>
                      </a:endParaRPr>
                    </a:p>
                  </a:txBody>
                  <a:tcPr marL="36000" marR="36000" marT="36000" marB="36000">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r>
                        <a:rPr lang="de-DE" sz="800" dirty="0" smtClean="0">
                          <a:latin typeface="Arial" panose="020B0604020202020204" pitchFamily="34" charset="0"/>
                          <a:cs typeface="Arial" panose="020B0604020202020204" pitchFamily="34" charset="0"/>
                        </a:rPr>
                        <a:t>2</a:t>
                      </a:r>
                      <a:r>
                        <a:rPr lang="de-DE" sz="800" baseline="0" dirty="0" smtClean="0">
                          <a:latin typeface="Arial" panose="020B0604020202020204" pitchFamily="34" charset="0"/>
                          <a:cs typeface="Arial" panose="020B0604020202020204" pitchFamily="34" charset="0"/>
                        </a:rPr>
                        <a:t> + 3 = 4 Jahre</a:t>
                      </a:r>
                      <a:br>
                        <a:rPr lang="de-DE" sz="800" baseline="0" dirty="0" smtClean="0">
                          <a:latin typeface="Arial" panose="020B0604020202020204" pitchFamily="34" charset="0"/>
                          <a:cs typeface="Arial" panose="020B0604020202020204" pitchFamily="34" charset="0"/>
                        </a:rPr>
                      </a:br>
                      <a:r>
                        <a:rPr lang="de-DE" sz="800" baseline="0" dirty="0" smtClean="0">
                          <a:latin typeface="Arial" panose="020B0604020202020204" pitchFamily="34" charset="0"/>
                          <a:cs typeface="Arial" panose="020B0604020202020204" pitchFamily="34" charset="0"/>
                        </a:rPr>
                        <a:t>wenig verdichtet</a:t>
                      </a:r>
                      <a:endParaRPr lang="de-DE" sz="800" dirty="0">
                        <a:latin typeface="Arial" panose="020B0604020202020204" pitchFamily="34" charset="0"/>
                        <a:cs typeface="Arial" panose="020B0604020202020204" pitchFamily="34" charset="0"/>
                      </a:endParaRPr>
                    </a:p>
                  </a:txBody>
                  <a:tcPr marL="36000" marR="36000" marT="36000" marB="36000">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r>
                        <a:rPr lang="de-DE" sz="800" dirty="0" smtClean="0">
                          <a:latin typeface="Arial" panose="020B0604020202020204" pitchFamily="34" charset="0"/>
                          <a:cs typeface="Arial" panose="020B0604020202020204" pitchFamily="34" charset="0"/>
                        </a:rPr>
                        <a:t>3 + 4 = 6 Jahre</a:t>
                      </a:r>
                      <a:br>
                        <a:rPr lang="de-DE" sz="800" dirty="0" smtClean="0">
                          <a:latin typeface="Arial" panose="020B0604020202020204" pitchFamily="34" charset="0"/>
                          <a:cs typeface="Arial" panose="020B0604020202020204" pitchFamily="34" charset="0"/>
                        </a:rPr>
                      </a:br>
                      <a:r>
                        <a:rPr lang="de-DE" sz="800" dirty="0" smtClean="0">
                          <a:latin typeface="Arial" panose="020B0604020202020204" pitchFamily="34" charset="0"/>
                          <a:cs typeface="Arial" panose="020B0604020202020204" pitchFamily="34" charset="0"/>
                        </a:rPr>
                        <a:t>verdichtet</a:t>
                      </a:r>
                      <a:endParaRPr lang="de-DE" sz="800" dirty="0">
                        <a:latin typeface="Arial" panose="020B0604020202020204" pitchFamily="34" charset="0"/>
                        <a:cs typeface="Arial" panose="020B0604020202020204" pitchFamily="34" charset="0"/>
                      </a:endParaRPr>
                    </a:p>
                  </a:txBody>
                  <a:tcPr marL="36000" marR="36000" marT="36000" marB="36000">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r>
                        <a:rPr lang="de-DE" sz="800" dirty="0" smtClean="0">
                          <a:latin typeface="Arial" panose="020B0604020202020204" pitchFamily="34" charset="0"/>
                          <a:cs typeface="Arial" panose="020B0604020202020204" pitchFamily="34" charset="0"/>
                        </a:rPr>
                        <a:t>4 + 4 = 7 Jahre</a:t>
                      </a:r>
                      <a:br>
                        <a:rPr lang="de-DE" sz="800" dirty="0" smtClean="0">
                          <a:latin typeface="Arial" panose="020B0604020202020204" pitchFamily="34" charset="0"/>
                          <a:cs typeface="Arial" panose="020B0604020202020204" pitchFamily="34" charset="0"/>
                        </a:rPr>
                      </a:br>
                      <a:r>
                        <a:rPr lang="de-DE" sz="800" dirty="0" smtClean="0">
                          <a:latin typeface="Arial" panose="020B0604020202020204" pitchFamily="34" charset="0"/>
                          <a:cs typeface="Arial" panose="020B0604020202020204" pitchFamily="34" charset="0"/>
                        </a:rPr>
                        <a:t>verdichtet</a:t>
                      </a:r>
                    </a:p>
                    <a:p>
                      <a:r>
                        <a:rPr lang="de-DE" sz="800" dirty="0" smtClean="0">
                          <a:latin typeface="Arial" panose="020B0604020202020204" pitchFamily="34" charset="0"/>
                          <a:cs typeface="Arial" panose="020B0604020202020204" pitchFamily="34" charset="0"/>
                        </a:rPr>
                        <a:t>ineinandergeschoben</a:t>
                      </a:r>
                      <a:endParaRPr lang="de-DE" sz="800" dirty="0">
                        <a:latin typeface="Arial" panose="020B0604020202020204" pitchFamily="34" charset="0"/>
                        <a:cs typeface="Arial" panose="020B0604020202020204" pitchFamily="34" charset="0"/>
                      </a:endParaRPr>
                    </a:p>
                  </a:txBody>
                  <a:tcPr marL="36000" marR="36000" marT="36000" marB="36000">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r>
                        <a:rPr lang="de-DE" sz="800" dirty="0" smtClean="0">
                          <a:latin typeface="Arial" panose="020B0604020202020204" pitchFamily="34" charset="0"/>
                          <a:cs typeface="Arial" panose="020B0604020202020204" pitchFamily="34" charset="0"/>
                        </a:rPr>
                        <a:t>4 + 5 = 8 Jahre </a:t>
                      </a:r>
                      <a:br>
                        <a:rPr lang="de-DE" sz="800" dirty="0" smtClean="0">
                          <a:latin typeface="Arial" panose="020B0604020202020204" pitchFamily="34" charset="0"/>
                          <a:cs typeface="Arial" panose="020B0604020202020204" pitchFamily="34" charset="0"/>
                        </a:rPr>
                      </a:br>
                      <a:r>
                        <a:rPr lang="de-DE" sz="800" dirty="0" smtClean="0">
                          <a:latin typeface="Arial" panose="020B0604020202020204" pitchFamily="34" charset="0"/>
                          <a:cs typeface="Arial" panose="020B0604020202020204" pitchFamily="34" charset="0"/>
                        </a:rPr>
                        <a:t>sehr verdichtet</a:t>
                      </a:r>
                      <a:br>
                        <a:rPr lang="de-DE" sz="800" dirty="0" smtClean="0">
                          <a:latin typeface="Arial" panose="020B0604020202020204" pitchFamily="34" charset="0"/>
                          <a:cs typeface="Arial" panose="020B0604020202020204" pitchFamily="34" charset="0"/>
                        </a:rPr>
                      </a:br>
                      <a:r>
                        <a:rPr lang="de-DE" sz="800" dirty="0" smtClean="0">
                          <a:latin typeface="Arial" panose="020B0604020202020204" pitchFamily="34" charset="0"/>
                          <a:cs typeface="Arial" panose="020B0604020202020204" pitchFamily="34" charset="0"/>
                        </a:rPr>
                        <a:t>stark</a:t>
                      </a:r>
                      <a:r>
                        <a:rPr lang="de-DE" sz="800" baseline="0" dirty="0" smtClean="0">
                          <a:latin typeface="Arial" panose="020B0604020202020204" pitchFamily="34" charset="0"/>
                          <a:cs typeface="Arial" panose="020B0604020202020204" pitchFamily="34" charset="0"/>
                        </a:rPr>
                        <a:t> ineinandergeschoben</a:t>
                      </a:r>
                      <a:endParaRPr lang="de-DE" sz="800" dirty="0">
                        <a:latin typeface="Arial" panose="020B0604020202020204" pitchFamily="34" charset="0"/>
                        <a:cs typeface="Arial" panose="020B0604020202020204" pitchFamily="34" charset="0"/>
                      </a:endParaRPr>
                    </a:p>
                  </a:txBody>
                  <a:tcPr marL="36000" marR="36000" marT="36000" marB="36000">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r>
                        <a:rPr lang="de-DE" sz="800" dirty="0" smtClean="0">
                          <a:latin typeface="Arial" panose="020B0604020202020204" pitchFamily="34" charset="0"/>
                          <a:cs typeface="Arial" panose="020B0604020202020204" pitchFamily="34" charset="0"/>
                        </a:rPr>
                        <a:t>9 </a:t>
                      </a:r>
                      <a:r>
                        <a:rPr lang="de-DE" sz="800" dirty="0" smtClean="0">
                          <a:latin typeface="Arial" panose="020B0604020202020204" pitchFamily="34" charset="0"/>
                          <a:cs typeface="Arial" panose="020B0604020202020204" pitchFamily="34" charset="0"/>
                          <a:sym typeface="Wingdings" pitchFamily="2" charset="2"/>
                        </a:rPr>
                        <a:t> </a:t>
                      </a:r>
                      <a:endParaRPr lang="de-DE" sz="800" dirty="0">
                        <a:latin typeface="Arial" panose="020B0604020202020204" pitchFamily="34" charset="0"/>
                        <a:cs typeface="Arial" panose="020B0604020202020204" pitchFamily="34" charset="0"/>
                      </a:endParaRPr>
                    </a:p>
                  </a:txBody>
                  <a:tcPr marL="36000" marR="36000" marT="36000" marB="36000">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pPr algn="r"/>
                      <a:r>
                        <a:rPr lang="de-DE" sz="1600" b="1" dirty="0" smtClean="0">
                          <a:solidFill>
                            <a:srgbClr val="00B0F0"/>
                          </a:solidFill>
                          <a:latin typeface="Brush Script Std" pitchFamily="66" charset="0"/>
                          <a:cs typeface="Arial" panose="020B0604020202020204" pitchFamily="34" charset="0"/>
                        </a:rPr>
                        <a:t>3</a:t>
                      </a:r>
                      <a:endParaRPr lang="de-DE" sz="1600" b="1" dirty="0">
                        <a:solidFill>
                          <a:srgbClr val="00B0F0"/>
                        </a:solidFill>
                        <a:latin typeface="Brush Script Std" pitchFamily="66" charset="0"/>
                        <a:cs typeface="Arial" panose="020B0604020202020204" pitchFamily="34" charset="0"/>
                      </a:endParaRPr>
                    </a:p>
                  </a:txBody>
                  <a:tcPr marL="36000" marR="36000" marT="36000" marB="36000" anchor="b">
                    <a:lnL w="6350" cap="flat" cmpd="sng" algn="ctr">
                      <a:solidFill>
                        <a:schemeClr val="bg1">
                          <a:lumMod val="75000"/>
                        </a:schemeClr>
                      </a:solidFill>
                      <a:prstDash val="solid"/>
                      <a:round/>
                      <a:headEnd type="none" w="med" len="med"/>
                      <a:tailEnd type="none" w="med" len="med"/>
                    </a:lnL>
                    <a:lnR w="3175" cap="flat" cmpd="sng" algn="ctr">
                      <a:no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r>
              <a:tr h="439200">
                <a:tc>
                  <a:txBody>
                    <a:bodyPr/>
                    <a:lstStyle/>
                    <a:p>
                      <a:pPr marL="0" marR="0" indent="0" algn="l" defTabSz="995690" rtl="0" eaLnBrk="1" fontAlgn="auto" latinLnBrk="0" hangingPunct="1">
                        <a:lnSpc>
                          <a:spcPct val="100000"/>
                        </a:lnSpc>
                        <a:spcBef>
                          <a:spcPts val="0"/>
                        </a:spcBef>
                        <a:spcAft>
                          <a:spcPts val="0"/>
                        </a:spcAft>
                        <a:buClrTx/>
                        <a:buSzTx/>
                        <a:buFontTx/>
                        <a:buNone/>
                        <a:tabLst/>
                        <a:defRPr/>
                      </a:pPr>
                      <a:r>
                        <a:rPr lang="de-DE" sz="800" b="1" dirty="0" smtClean="0">
                          <a:latin typeface="Arial" panose="020B0604020202020204" pitchFamily="34" charset="0"/>
                          <a:cs typeface="Arial" panose="020B0604020202020204" pitchFamily="34" charset="0"/>
                        </a:rPr>
                        <a:t>Projekt</a:t>
                      </a:r>
                      <a:r>
                        <a:rPr lang="de-DE" sz="800" b="1" baseline="0" dirty="0" smtClean="0">
                          <a:latin typeface="Arial" panose="020B0604020202020204" pitchFamily="34" charset="0"/>
                          <a:cs typeface="Arial" panose="020B0604020202020204" pitchFamily="34" charset="0"/>
                        </a:rPr>
                        <a:t> - Kosten</a:t>
                      </a:r>
                    </a:p>
                  </a:txBody>
                  <a:tcPr marL="36000" marR="36000" marT="36000" marB="36000" anchor="b">
                    <a:lnL w="3175" cap="flat" cmpd="sng" algn="ctr">
                      <a:no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r>
                        <a:rPr lang="de-DE" sz="800" dirty="0" smtClean="0">
                          <a:latin typeface="Arial" panose="020B0604020202020204" pitchFamily="34" charset="0"/>
                          <a:cs typeface="Arial" panose="020B0604020202020204" pitchFamily="34" charset="0"/>
                        </a:rPr>
                        <a:t>0,6</a:t>
                      </a:r>
                      <a:r>
                        <a:rPr lang="de-DE" sz="800" baseline="0" dirty="0" smtClean="0">
                          <a:latin typeface="Arial" panose="020B0604020202020204" pitchFamily="34" charset="0"/>
                          <a:cs typeface="Arial" panose="020B0604020202020204" pitchFamily="34" charset="0"/>
                        </a:rPr>
                        <a:t> - 3,5 Mio. €</a:t>
                      </a:r>
                      <a:endParaRPr lang="de-DE" sz="800" dirty="0">
                        <a:latin typeface="Arial" panose="020B0604020202020204" pitchFamily="34" charset="0"/>
                        <a:cs typeface="Arial" panose="020B0604020202020204" pitchFamily="34" charset="0"/>
                      </a:endParaRPr>
                    </a:p>
                  </a:txBody>
                  <a:tcPr marL="36000" marR="36000" marT="36000" marB="36000">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r>
                        <a:rPr lang="de-DE" sz="800" dirty="0" smtClean="0">
                          <a:latin typeface="Arial" panose="020B0604020202020204" pitchFamily="34" charset="0"/>
                          <a:cs typeface="Arial" panose="020B0604020202020204" pitchFamily="34" charset="0"/>
                        </a:rPr>
                        <a:t>3,6 - 15,0 Mio. €</a:t>
                      </a:r>
                      <a:endParaRPr lang="de-DE" sz="800" dirty="0">
                        <a:latin typeface="Arial" panose="020B0604020202020204" pitchFamily="34" charset="0"/>
                        <a:cs typeface="Arial" panose="020B0604020202020204" pitchFamily="34" charset="0"/>
                      </a:endParaRPr>
                    </a:p>
                  </a:txBody>
                  <a:tcPr marL="36000" marR="36000" marT="36000" marB="36000">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pPr marL="0" marR="0" indent="0" algn="l" defTabSz="995690" rtl="0" eaLnBrk="1" fontAlgn="auto" latinLnBrk="0" hangingPunct="1">
                        <a:lnSpc>
                          <a:spcPct val="100000"/>
                        </a:lnSpc>
                        <a:spcBef>
                          <a:spcPts val="0"/>
                        </a:spcBef>
                        <a:spcAft>
                          <a:spcPts val="0"/>
                        </a:spcAft>
                        <a:buClrTx/>
                        <a:buSzTx/>
                        <a:buFontTx/>
                        <a:buNone/>
                        <a:tabLst/>
                        <a:defRPr/>
                      </a:pPr>
                      <a:r>
                        <a:rPr lang="de-DE" sz="800" dirty="0" smtClean="0">
                          <a:latin typeface="Arial" panose="020B0604020202020204" pitchFamily="34" charset="0"/>
                          <a:cs typeface="Arial" panose="020B0604020202020204" pitchFamily="34" charset="0"/>
                        </a:rPr>
                        <a:t>15,0 - 50,0 Mio. €</a:t>
                      </a:r>
                    </a:p>
                    <a:p>
                      <a:pPr marL="0" marR="0" indent="0" algn="l" defTabSz="995690" rtl="0" eaLnBrk="1" fontAlgn="auto" latinLnBrk="0" hangingPunct="1">
                        <a:lnSpc>
                          <a:spcPct val="100000"/>
                        </a:lnSpc>
                        <a:spcBef>
                          <a:spcPts val="0"/>
                        </a:spcBef>
                        <a:spcAft>
                          <a:spcPts val="0"/>
                        </a:spcAft>
                        <a:buClrTx/>
                        <a:buSzTx/>
                        <a:buFontTx/>
                        <a:buNone/>
                        <a:tabLst/>
                        <a:defRPr/>
                      </a:pPr>
                      <a:r>
                        <a:rPr lang="de-DE" sz="800" dirty="0" smtClean="0">
                          <a:latin typeface="Arial" panose="020B0604020202020204" pitchFamily="34" charset="0"/>
                          <a:cs typeface="Arial" panose="020B0604020202020204" pitchFamily="34" charset="0"/>
                        </a:rPr>
                        <a:t>Kostendeckel</a:t>
                      </a:r>
                    </a:p>
                  </a:txBody>
                  <a:tcPr marL="36000" marR="36000" marT="36000" marB="36000">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pPr marL="0" marR="0" indent="0" algn="l" defTabSz="995690" rtl="0" eaLnBrk="1" fontAlgn="auto" latinLnBrk="0" hangingPunct="1">
                        <a:lnSpc>
                          <a:spcPct val="100000"/>
                        </a:lnSpc>
                        <a:spcBef>
                          <a:spcPts val="0"/>
                        </a:spcBef>
                        <a:spcAft>
                          <a:spcPts val="0"/>
                        </a:spcAft>
                        <a:buClrTx/>
                        <a:buSzTx/>
                        <a:buFontTx/>
                        <a:buNone/>
                        <a:tabLst/>
                        <a:defRPr/>
                      </a:pPr>
                      <a:r>
                        <a:rPr lang="de-DE" sz="800" dirty="0" smtClean="0">
                          <a:latin typeface="Arial" panose="020B0604020202020204" pitchFamily="34" charset="0"/>
                          <a:cs typeface="Arial" panose="020B0604020202020204" pitchFamily="34" charset="0"/>
                        </a:rPr>
                        <a:t>50,0 - 100,0 Mio. €</a:t>
                      </a:r>
                    </a:p>
                    <a:p>
                      <a:pPr marL="0" marR="0" indent="0" algn="l" defTabSz="995690" rtl="0" eaLnBrk="1" fontAlgn="auto" latinLnBrk="0" hangingPunct="1">
                        <a:lnSpc>
                          <a:spcPct val="100000"/>
                        </a:lnSpc>
                        <a:spcBef>
                          <a:spcPts val="0"/>
                        </a:spcBef>
                        <a:spcAft>
                          <a:spcPts val="0"/>
                        </a:spcAft>
                        <a:buClrTx/>
                        <a:buSzTx/>
                        <a:buFontTx/>
                        <a:buNone/>
                        <a:tabLst/>
                        <a:defRPr/>
                      </a:pPr>
                      <a:r>
                        <a:rPr lang="de-DE" sz="800" dirty="0" smtClean="0">
                          <a:latin typeface="Arial" panose="020B0604020202020204" pitchFamily="34" charset="0"/>
                          <a:cs typeface="Arial" panose="020B0604020202020204" pitchFamily="34" charset="0"/>
                        </a:rPr>
                        <a:t>enger</a:t>
                      </a:r>
                      <a:r>
                        <a:rPr lang="de-DE" sz="800" baseline="0" dirty="0" smtClean="0">
                          <a:latin typeface="Arial" panose="020B0604020202020204" pitchFamily="34" charset="0"/>
                          <a:cs typeface="Arial" panose="020B0604020202020204" pitchFamily="34" charset="0"/>
                        </a:rPr>
                        <a:t> Kostendeckel</a:t>
                      </a:r>
                      <a:endParaRPr lang="de-DE" sz="800" dirty="0" smtClean="0">
                        <a:latin typeface="Arial" panose="020B0604020202020204" pitchFamily="34" charset="0"/>
                        <a:cs typeface="Arial" panose="020B0604020202020204" pitchFamily="34" charset="0"/>
                      </a:endParaRPr>
                    </a:p>
                  </a:txBody>
                  <a:tcPr marL="36000" marR="36000" marT="36000" marB="36000">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pPr marL="0" marR="0" indent="0" algn="l" defTabSz="995690" rtl="0" eaLnBrk="1" fontAlgn="auto" latinLnBrk="0" hangingPunct="1">
                        <a:lnSpc>
                          <a:spcPct val="100000"/>
                        </a:lnSpc>
                        <a:spcBef>
                          <a:spcPts val="0"/>
                        </a:spcBef>
                        <a:spcAft>
                          <a:spcPts val="0"/>
                        </a:spcAft>
                        <a:buClrTx/>
                        <a:buSzTx/>
                        <a:buFontTx/>
                        <a:buNone/>
                        <a:tabLst/>
                        <a:defRPr/>
                      </a:pPr>
                      <a:r>
                        <a:rPr lang="de-DE" sz="800" dirty="0" smtClean="0">
                          <a:latin typeface="Arial" panose="020B0604020202020204" pitchFamily="34" charset="0"/>
                          <a:cs typeface="Arial" panose="020B0604020202020204" pitchFamily="34" charset="0"/>
                        </a:rPr>
                        <a:t>100,0 – 300,0 Mio. €</a:t>
                      </a:r>
                    </a:p>
                    <a:p>
                      <a:pPr marL="0" marR="0" indent="0" algn="l" defTabSz="995690" rtl="0" eaLnBrk="1" fontAlgn="auto" latinLnBrk="0" hangingPunct="1">
                        <a:lnSpc>
                          <a:spcPct val="100000"/>
                        </a:lnSpc>
                        <a:spcBef>
                          <a:spcPts val="0"/>
                        </a:spcBef>
                        <a:spcAft>
                          <a:spcPts val="0"/>
                        </a:spcAft>
                        <a:buClrTx/>
                        <a:buSzTx/>
                        <a:buFontTx/>
                        <a:buNone/>
                        <a:tabLst/>
                        <a:defRPr/>
                      </a:pPr>
                      <a:r>
                        <a:rPr lang="de-DE" sz="800" dirty="0" smtClean="0">
                          <a:latin typeface="Arial" panose="020B0604020202020204" pitchFamily="34" charset="0"/>
                          <a:cs typeface="Arial" panose="020B0604020202020204" pitchFamily="34" charset="0"/>
                        </a:rPr>
                        <a:t>sehr enger Kostendeckel</a:t>
                      </a:r>
                    </a:p>
                  </a:txBody>
                  <a:tcPr marL="36000" marR="36000" marT="36000" marB="36000">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r>
                        <a:rPr lang="de-DE" sz="800" dirty="0" smtClean="0">
                          <a:latin typeface="Arial" panose="020B0604020202020204" pitchFamily="34" charset="0"/>
                          <a:cs typeface="Arial" panose="020B0604020202020204" pitchFamily="34" charset="0"/>
                        </a:rPr>
                        <a:t>300 </a:t>
                      </a:r>
                      <a:r>
                        <a:rPr lang="de-DE" sz="800" dirty="0" smtClean="0">
                          <a:latin typeface="Arial" panose="020B0604020202020204" pitchFamily="34" charset="0"/>
                          <a:cs typeface="Arial" panose="020B0604020202020204" pitchFamily="34" charset="0"/>
                          <a:sym typeface="Wingdings" pitchFamily="2" charset="2"/>
                        </a:rPr>
                        <a:t>-</a:t>
                      </a:r>
                      <a:r>
                        <a:rPr lang="de-DE" sz="800" baseline="0" dirty="0" smtClean="0">
                          <a:latin typeface="Arial" panose="020B0604020202020204" pitchFamily="34" charset="0"/>
                          <a:cs typeface="Arial" panose="020B0604020202020204" pitchFamily="34" charset="0"/>
                          <a:sym typeface="Wingdings" pitchFamily="2" charset="2"/>
                        </a:rPr>
                        <a:t>   500 = 6</a:t>
                      </a:r>
                    </a:p>
                    <a:p>
                      <a:r>
                        <a:rPr lang="de-DE" sz="800" baseline="0" dirty="0" smtClean="0">
                          <a:latin typeface="Arial" panose="020B0604020202020204" pitchFamily="34" charset="0"/>
                          <a:cs typeface="Arial" panose="020B0604020202020204" pitchFamily="34" charset="0"/>
                          <a:sym typeface="Wingdings" pitchFamily="2" charset="2"/>
                        </a:rPr>
                        <a:t>500 -   700 = 7</a:t>
                      </a:r>
                    </a:p>
                    <a:p>
                      <a:r>
                        <a:rPr lang="de-DE" sz="800" baseline="0" dirty="0" smtClean="0">
                          <a:latin typeface="Arial" panose="020B0604020202020204" pitchFamily="34" charset="0"/>
                          <a:cs typeface="Arial" panose="020B0604020202020204" pitchFamily="34" charset="0"/>
                          <a:sym typeface="Wingdings" pitchFamily="2" charset="2"/>
                        </a:rPr>
                        <a:t>750 - 1000 = 8</a:t>
                      </a:r>
                      <a:endParaRPr lang="de-DE" sz="800" dirty="0">
                        <a:latin typeface="Arial" panose="020B0604020202020204" pitchFamily="34" charset="0"/>
                        <a:cs typeface="Arial" panose="020B0604020202020204" pitchFamily="34" charset="0"/>
                      </a:endParaRPr>
                    </a:p>
                  </a:txBody>
                  <a:tcPr marL="36000" marR="36000" marT="36000" marB="36000">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pPr algn="r"/>
                      <a:r>
                        <a:rPr lang="de-DE" sz="1600" b="1" dirty="0" smtClean="0">
                          <a:solidFill>
                            <a:srgbClr val="00B0F0"/>
                          </a:solidFill>
                          <a:latin typeface="Brush Script Std" pitchFamily="66" charset="0"/>
                          <a:cs typeface="Arial" panose="020B0604020202020204" pitchFamily="34" charset="0"/>
                        </a:rPr>
                        <a:t>4</a:t>
                      </a:r>
                      <a:endParaRPr lang="de-DE" sz="1600" b="1" dirty="0">
                        <a:solidFill>
                          <a:srgbClr val="00B0F0"/>
                        </a:solidFill>
                        <a:latin typeface="Brush Script Std" pitchFamily="66" charset="0"/>
                        <a:cs typeface="Arial" panose="020B0604020202020204" pitchFamily="34" charset="0"/>
                      </a:endParaRPr>
                    </a:p>
                  </a:txBody>
                  <a:tcPr marL="36000" marR="36000" marT="36000" marB="36000" anchor="b">
                    <a:lnL w="6350" cap="flat" cmpd="sng" algn="ctr">
                      <a:solidFill>
                        <a:schemeClr val="bg1">
                          <a:lumMod val="75000"/>
                        </a:schemeClr>
                      </a:solidFill>
                      <a:prstDash val="solid"/>
                      <a:round/>
                      <a:headEnd type="none" w="med" len="med"/>
                      <a:tailEnd type="none" w="med" len="med"/>
                    </a:lnL>
                    <a:lnR w="3175" cap="flat" cmpd="sng" algn="ctr">
                      <a:no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r>
              <a:tr h="561600">
                <a:tc>
                  <a:txBody>
                    <a:bodyPr/>
                    <a:lstStyle/>
                    <a:p>
                      <a:r>
                        <a:rPr lang="de-DE" sz="800" b="1" dirty="0" smtClean="0">
                          <a:latin typeface="Arial" panose="020B0604020202020204" pitchFamily="34" charset="0"/>
                          <a:cs typeface="Arial" panose="020B0604020202020204" pitchFamily="34" charset="0"/>
                        </a:rPr>
                        <a:t>Anzahl Planungsfelder,</a:t>
                      </a:r>
                      <a:br>
                        <a:rPr lang="de-DE" sz="800" b="1" dirty="0" smtClean="0">
                          <a:latin typeface="Arial" panose="020B0604020202020204" pitchFamily="34" charset="0"/>
                          <a:cs typeface="Arial" panose="020B0604020202020204" pitchFamily="34" charset="0"/>
                        </a:rPr>
                      </a:br>
                      <a:r>
                        <a:rPr lang="de-DE" sz="800" b="1" dirty="0" smtClean="0">
                          <a:latin typeface="Arial" panose="020B0604020202020204" pitchFamily="34" charset="0"/>
                          <a:cs typeface="Arial" panose="020B0604020202020204" pitchFamily="34" charset="0"/>
                        </a:rPr>
                        <a:t>Fachbereiche</a:t>
                      </a:r>
                    </a:p>
                  </a:txBody>
                  <a:tcPr marL="36000" marR="36000" marT="36000" marB="36000" anchor="b">
                    <a:lnL w="3175" cap="flat" cmpd="sng" algn="ctr">
                      <a:no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pPr marL="0" marR="0" indent="0" algn="l" defTabSz="995690" rtl="0" eaLnBrk="1" fontAlgn="auto" latinLnBrk="0" hangingPunct="1">
                        <a:lnSpc>
                          <a:spcPct val="100000"/>
                        </a:lnSpc>
                        <a:spcBef>
                          <a:spcPts val="0"/>
                        </a:spcBef>
                        <a:spcAft>
                          <a:spcPts val="0"/>
                        </a:spcAft>
                        <a:buClrTx/>
                        <a:buSzTx/>
                        <a:buFontTx/>
                        <a:buNone/>
                        <a:tabLst/>
                        <a:defRPr/>
                      </a:pPr>
                      <a:r>
                        <a:rPr lang="de-DE" sz="800" dirty="0" smtClean="0">
                          <a:latin typeface="Arial" panose="020B0604020202020204" pitchFamily="34" charset="0"/>
                          <a:cs typeface="Arial" panose="020B0604020202020204" pitchFamily="34" charset="0"/>
                        </a:rPr>
                        <a:t>2 - 4 </a:t>
                      </a:r>
                      <a:r>
                        <a:rPr lang="de-DE" sz="800" dirty="0" err="1" smtClean="0">
                          <a:latin typeface="Arial" panose="020B0604020202020204" pitchFamily="34" charset="0"/>
                          <a:cs typeface="Arial" panose="020B0604020202020204" pitchFamily="34" charset="0"/>
                        </a:rPr>
                        <a:t>Planerfelder</a:t>
                      </a:r>
                      <a:endParaRPr lang="de-DE" sz="800" dirty="0" smtClean="0">
                        <a:latin typeface="Arial" panose="020B0604020202020204" pitchFamily="34" charset="0"/>
                        <a:cs typeface="Arial" panose="020B0604020202020204" pitchFamily="34" charset="0"/>
                      </a:endParaRPr>
                    </a:p>
                    <a:p>
                      <a:pPr marL="0" marR="0" indent="0" algn="l" defTabSz="995690" rtl="0" eaLnBrk="1" fontAlgn="auto" latinLnBrk="0" hangingPunct="1">
                        <a:lnSpc>
                          <a:spcPct val="100000"/>
                        </a:lnSpc>
                        <a:spcBef>
                          <a:spcPts val="0"/>
                        </a:spcBef>
                        <a:spcAft>
                          <a:spcPts val="0"/>
                        </a:spcAft>
                        <a:buClrTx/>
                        <a:buSzTx/>
                        <a:buFontTx/>
                        <a:buNone/>
                        <a:tabLst/>
                        <a:defRPr/>
                      </a:pPr>
                      <a:r>
                        <a:rPr lang="de-DE" sz="800" dirty="0" smtClean="0">
                          <a:latin typeface="Arial" panose="020B0604020202020204" pitchFamily="34" charset="0"/>
                          <a:cs typeface="Arial" panose="020B0604020202020204" pitchFamily="34" charset="0"/>
                        </a:rPr>
                        <a:t>untereinander</a:t>
                      </a:r>
                      <a:r>
                        <a:rPr lang="de-DE" sz="800" baseline="0" dirty="0" smtClean="0">
                          <a:latin typeface="Arial" panose="020B0604020202020204" pitchFamily="34" charset="0"/>
                          <a:cs typeface="Arial" panose="020B0604020202020204" pitchFamily="34" charset="0"/>
                        </a:rPr>
                        <a:t> bekannt</a:t>
                      </a:r>
                      <a:br>
                        <a:rPr lang="de-DE" sz="800" baseline="0" dirty="0" smtClean="0">
                          <a:latin typeface="Arial" panose="020B0604020202020204" pitchFamily="34" charset="0"/>
                          <a:cs typeface="Arial" panose="020B0604020202020204" pitchFamily="34" charset="0"/>
                        </a:rPr>
                      </a:br>
                      <a:r>
                        <a:rPr lang="de-DE" sz="800" baseline="0" dirty="0" smtClean="0">
                          <a:latin typeface="Arial" panose="020B0604020202020204" pitchFamily="34" charset="0"/>
                          <a:cs typeface="Arial" panose="020B0604020202020204" pitchFamily="34" charset="0"/>
                        </a:rPr>
                        <a:t>klare Aufgaben</a:t>
                      </a:r>
                      <a:endParaRPr lang="de-DE" sz="800" dirty="0" smtClean="0">
                        <a:latin typeface="Arial" panose="020B0604020202020204" pitchFamily="34" charset="0"/>
                        <a:cs typeface="Arial" panose="020B0604020202020204" pitchFamily="34" charset="0"/>
                      </a:endParaRPr>
                    </a:p>
                  </a:txBody>
                  <a:tcPr marL="36000" marR="36000" marT="36000" marB="36000">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pPr marL="0" marR="0" indent="0" algn="l" defTabSz="995690" rtl="0" eaLnBrk="1" fontAlgn="auto" latinLnBrk="0" hangingPunct="1">
                        <a:lnSpc>
                          <a:spcPct val="100000"/>
                        </a:lnSpc>
                        <a:spcBef>
                          <a:spcPts val="0"/>
                        </a:spcBef>
                        <a:spcAft>
                          <a:spcPts val="0"/>
                        </a:spcAft>
                        <a:buClrTx/>
                        <a:buSzTx/>
                        <a:buFontTx/>
                        <a:buNone/>
                        <a:tabLst/>
                        <a:defRPr/>
                      </a:pPr>
                      <a:r>
                        <a:rPr lang="de-DE" sz="800" dirty="0" smtClean="0">
                          <a:latin typeface="Arial" panose="020B0604020202020204" pitchFamily="34" charset="0"/>
                          <a:cs typeface="Arial" panose="020B0604020202020204" pitchFamily="34" charset="0"/>
                        </a:rPr>
                        <a:t>4 - 8 </a:t>
                      </a:r>
                      <a:r>
                        <a:rPr lang="de-DE" sz="800" dirty="0" err="1" smtClean="0">
                          <a:latin typeface="Arial" panose="020B0604020202020204" pitchFamily="34" charset="0"/>
                          <a:cs typeface="Arial" panose="020B0604020202020204" pitchFamily="34" charset="0"/>
                        </a:rPr>
                        <a:t>Planerfelder</a:t>
                      </a:r>
                      <a:endParaRPr lang="de-DE" sz="800" dirty="0" smtClean="0">
                        <a:latin typeface="Arial" panose="020B0604020202020204" pitchFamily="34" charset="0"/>
                        <a:cs typeface="Arial" panose="020B0604020202020204" pitchFamily="34" charset="0"/>
                      </a:endParaRPr>
                    </a:p>
                    <a:p>
                      <a:pPr marL="0" marR="0" indent="0" algn="l" defTabSz="995690" rtl="0" eaLnBrk="1" fontAlgn="auto" latinLnBrk="0" hangingPunct="1">
                        <a:lnSpc>
                          <a:spcPct val="100000"/>
                        </a:lnSpc>
                        <a:spcBef>
                          <a:spcPts val="0"/>
                        </a:spcBef>
                        <a:spcAft>
                          <a:spcPts val="0"/>
                        </a:spcAft>
                        <a:buClrTx/>
                        <a:buSzTx/>
                        <a:buFontTx/>
                        <a:buNone/>
                        <a:tabLst/>
                        <a:defRPr/>
                      </a:pPr>
                      <a:r>
                        <a:rPr lang="de-DE" sz="800" dirty="0" smtClean="0">
                          <a:latin typeface="Arial" panose="020B0604020202020204" pitchFamily="34" charset="0"/>
                          <a:cs typeface="Arial" panose="020B0604020202020204" pitchFamily="34" charset="0"/>
                        </a:rPr>
                        <a:t>mehrere Büros</a:t>
                      </a:r>
                    </a:p>
                    <a:p>
                      <a:pPr marL="0" marR="0" indent="0" algn="l" defTabSz="995690" rtl="0" eaLnBrk="1" fontAlgn="auto" latinLnBrk="0" hangingPunct="1">
                        <a:lnSpc>
                          <a:spcPct val="100000"/>
                        </a:lnSpc>
                        <a:spcBef>
                          <a:spcPts val="0"/>
                        </a:spcBef>
                        <a:spcAft>
                          <a:spcPts val="0"/>
                        </a:spcAft>
                        <a:buClrTx/>
                        <a:buSzTx/>
                        <a:buFontTx/>
                        <a:buNone/>
                        <a:tabLst/>
                        <a:defRPr/>
                      </a:pPr>
                      <a:r>
                        <a:rPr lang="de-DE" sz="800" dirty="0" smtClean="0">
                          <a:latin typeface="Arial" panose="020B0604020202020204" pitchFamily="34" charset="0"/>
                          <a:cs typeface="Arial" panose="020B0604020202020204" pitchFamily="34" charset="0"/>
                        </a:rPr>
                        <a:t>klare Aufgaben</a:t>
                      </a:r>
                    </a:p>
                  </a:txBody>
                  <a:tcPr marL="36000" marR="36000" marT="36000" marB="36000">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pPr marL="0" marR="0" indent="0" algn="l" defTabSz="995690" rtl="0" eaLnBrk="1" fontAlgn="auto" latinLnBrk="0" hangingPunct="1">
                        <a:lnSpc>
                          <a:spcPct val="100000"/>
                        </a:lnSpc>
                        <a:spcBef>
                          <a:spcPts val="0"/>
                        </a:spcBef>
                        <a:spcAft>
                          <a:spcPts val="0"/>
                        </a:spcAft>
                        <a:buClrTx/>
                        <a:buSzTx/>
                        <a:buFontTx/>
                        <a:buNone/>
                        <a:tabLst/>
                        <a:defRPr/>
                      </a:pPr>
                      <a:r>
                        <a:rPr lang="de-DE" sz="800" dirty="0" smtClean="0">
                          <a:latin typeface="Arial" panose="020B0604020202020204" pitchFamily="34" charset="0"/>
                          <a:cs typeface="Arial" panose="020B0604020202020204" pitchFamily="34" charset="0"/>
                        </a:rPr>
                        <a:t>8 - 12 </a:t>
                      </a:r>
                      <a:r>
                        <a:rPr lang="de-DE" sz="800" dirty="0" err="1" smtClean="0">
                          <a:latin typeface="Arial" panose="020B0604020202020204" pitchFamily="34" charset="0"/>
                          <a:cs typeface="Arial" panose="020B0604020202020204" pitchFamily="34" charset="0"/>
                        </a:rPr>
                        <a:t>Planerfelder</a:t>
                      </a:r>
                      <a:endParaRPr lang="de-DE" sz="800" dirty="0" smtClean="0">
                        <a:latin typeface="Arial" panose="020B0604020202020204" pitchFamily="34" charset="0"/>
                        <a:cs typeface="Arial" panose="020B0604020202020204" pitchFamily="34" charset="0"/>
                      </a:endParaRPr>
                    </a:p>
                    <a:p>
                      <a:pPr marL="0" marR="0" indent="0" algn="l" defTabSz="995690" rtl="0" eaLnBrk="1" fontAlgn="auto" latinLnBrk="0" hangingPunct="1">
                        <a:lnSpc>
                          <a:spcPct val="100000"/>
                        </a:lnSpc>
                        <a:spcBef>
                          <a:spcPts val="0"/>
                        </a:spcBef>
                        <a:spcAft>
                          <a:spcPts val="0"/>
                        </a:spcAft>
                        <a:buClrTx/>
                        <a:buSzTx/>
                        <a:buFontTx/>
                        <a:buNone/>
                        <a:tabLst/>
                        <a:defRPr/>
                      </a:pPr>
                      <a:r>
                        <a:rPr lang="de-DE" sz="800" dirty="0" smtClean="0">
                          <a:latin typeface="Arial" panose="020B0604020202020204" pitchFamily="34" charset="0"/>
                          <a:cs typeface="Arial" panose="020B0604020202020204" pitchFamily="34" charset="0"/>
                        </a:rPr>
                        <a:t>mehrere</a:t>
                      </a:r>
                      <a:r>
                        <a:rPr lang="de-DE" sz="800" baseline="0" dirty="0" smtClean="0">
                          <a:latin typeface="Arial" panose="020B0604020202020204" pitchFamily="34" charset="0"/>
                          <a:cs typeface="Arial" panose="020B0604020202020204" pitchFamily="34" charset="0"/>
                        </a:rPr>
                        <a:t> Büros</a:t>
                      </a:r>
                    </a:p>
                    <a:p>
                      <a:pPr marL="0" marR="0" indent="0" algn="l" defTabSz="995690" rtl="0" eaLnBrk="1" fontAlgn="auto" latinLnBrk="0" hangingPunct="1">
                        <a:lnSpc>
                          <a:spcPct val="100000"/>
                        </a:lnSpc>
                        <a:spcBef>
                          <a:spcPts val="0"/>
                        </a:spcBef>
                        <a:spcAft>
                          <a:spcPts val="0"/>
                        </a:spcAft>
                        <a:buClrTx/>
                        <a:buSzTx/>
                        <a:buFontTx/>
                        <a:buNone/>
                        <a:tabLst/>
                        <a:defRPr/>
                      </a:pPr>
                      <a:r>
                        <a:rPr lang="de-DE" sz="800" dirty="0" smtClean="0">
                          <a:latin typeface="Arial" panose="020B0604020202020204" pitchFamily="34" charset="0"/>
                          <a:cs typeface="Arial" panose="020B0604020202020204" pitchFamily="34" charset="0"/>
                        </a:rPr>
                        <a:t>vermischte</a:t>
                      </a:r>
                      <a:r>
                        <a:rPr lang="de-DE" sz="800" baseline="0" dirty="0" smtClean="0">
                          <a:latin typeface="Arial" panose="020B0604020202020204" pitchFamily="34" charset="0"/>
                          <a:cs typeface="Arial" panose="020B0604020202020204" pitchFamily="34" charset="0"/>
                        </a:rPr>
                        <a:t> Aufgaben</a:t>
                      </a:r>
                      <a:endParaRPr lang="de-DE" sz="800" dirty="0" smtClean="0">
                        <a:latin typeface="Arial" panose="020B0604020202020204" pitchFamily="34" charset="0"/>
                        <a:cs typeface="Arial" panose="020B0604020202020204" pitchFamily="34" charset="0"/>
                      </a:endParaRPr>
                    </a:p>
                  </a:txBody>
                  <a:tcPr marL="36000" marR="36000" marT="36000" marB="36000">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r>
                        <a:rPr lang="de-DE" sz="800" dirty="0" smtClean="0">
                          <a:latin typeface="Arial" panose="020B0604020202020204" pitchFamily="34" charset="0"/>
                          <a:cs typeface="Arial" panose="020B0604020202020204" pitchFamily="34" charset="0"/>
                        </a:rPr>
                        <a:t>12 -16 </a:t>
                      </a:r>
                      <a:r>
                        <a:rPr lang="de-DE" sz="800" dirty="0" err="1" smtClean="0">
                          <a:latin typeface="Arial" panose="020B0604020202020204" pitchFamily="34" charset="0"/>
                          <a:cs typeface="Arial" panose="020B0604020202020204" pitchFamily="34" charset="0"/>
                        </a:rPr>
                        <a:t>Planerfelder</a:t>
                      </a:r>
                      <a:endParaRPr lang="de-DE" sz="800" dirty="0" smtClean="0">
                        <a:latin typeface="Arial" panose="020B0604020202020204" pitchFamily="34" charset="0"/>
                        <a:cs typeface="Arial" panose="020B0604020202020204" pitchFamily="34" charset="0"/>
                      </a:endParaRPr>
                    </a:p>
                    <a:p>
                      <a:r>
                        <a:rPr lang="de-DE" sz="800" dirty="0" smtClean="0">
                          <a:latin typeface="Arial" panose="020B0604020202020204" pitchFamily="34" charset="0"/>
                          <a:cs typeface="Arial" panose="020B0604020202020204" pitchFamily="34" charset="0"/>
                        </a:rPr>
                        <a:t>viele Büros / Standorte</a:t>
                      </a:r>
                    </a:p>
                    <a:p>
                      <a:r>
                        <a:rPr lang="de-DE" sz="800" dirty="0" smtClean="0">
                          <a:latin typeface="Arial" panose="020B0604020202020204" pitchFamily="34" charset="0"/>
                          <a:cs typeface="Arial" panose="020B0604020202020204" pitchFamily="34" charset="0"/>
                        </a:rPr>
                        <a:t>vernetzte Interaktion</a:t>
                      </a:r>
                      <a:endParaRPr lang="de-DE" sz="800" dirty="0">
                        <a:latin typeface="Arial" panose="020B0604020202020204" pitchFamily="34" charset="0"/>
                        <a:cs typeface="Arial" panose="020B0604020202020204" pitchFamily="34" charset="0"/>
                      </a:endParaRPr>
                    </a:p>
                  </a:txBody>
                  <a:tcPr marL="36000" marR="36000" marT="36000" marB="36000">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r>
                        <a:rPr lang="de-DE" sz="800" dirty="0" smtClean="0">
                          <a:latin typeface="Arial" panose="020B0604020202020204" pitchFamily="34" charset="0"/>
                          <a:cs typeface="Arial" panose="020B0604020202020204" pitchFamily="34" charset="0"/>
                        </a:rPr>
                        <a:t>16-18 </a:t>
                      </a:r>
                      <a:r>
                        <a:rPr lang="de-DE" sz="800" dirty="0" err="1" smtClean="0">
                          <a:latin typeface="Arial" panose="020B0604020202020204" pitchFamily="34" charset="0"/>
                          <a:cs typeface="Arial" panose="020B0604020202020204" pitchFamily="34" charset="0"/>
                        </a:rPr>
                        <a:t>Planerfelder</a:t>
                      </a:r>
                      <a:endParaRPr lang="de-DE" sz="800" dirty="0" smtClean="0">
                        <a:latin typeface="Arial" panose="020B0604020202020204" pitchFamily="34" charset="0"/>
                        <a:cs typeface="Arial" panose="020B0604020202020204" pitchFamily="34" charset="0"/>
                      </a:endParaRPr>
                    </a:p>
                    <a:p>
                      <a:r>
                        <a:rPr lang="de-DE" sz="800" dirty="0" err="1" smtClean="0">
                          <a:latin typeface="Arial" panose="020B0604020202020204" pitchFamily="34" charset="0"/>
                          <a:cs typeface="Arial" panose="020B0604020202020204" pitchFamily="34" charset="0"/>
                        </a:rPr>
                        <a:t>unterschiedl</a:t>
                      </a:r>
                      <a:r>
                        <a:rPr lang="de-DE" sz="800" dirty="0" smtClean="0">
                          <a:latin typeface="Arial" panose="020B0604020202020204" pitchFamily="34" charset="0"/>
                          <a:cs typeface="Arial" panose="020B0604020202020204" pitchFamily="34" charset="0"/>
                        </a:rPr>
                        <a:t>.</a:t>
                      </a:r>
                      <a:r>
                        <a:rPr lang="de-DE" sz="800" baseline="0" dirty="0" smtClean="0">
                          <a:latin typeface="Arial" panose="020B0604020202020204" pitchFamily="34" charset="0"/>
                          <a:cs typeface="Arial" panose="020B0604020202020204" pitchFamily="34" charset="0"/>
                        </a:rPr>
                        <a:t> Qualitäten</a:t>
                      </a:r>
                    </a:p>
                    <a:p>
                      <a:r>
                        <a:rPr lang="de-DE" sz="800" dirty="0" smtClean="0">
                          <a:latin typeface="Arial" panose="020B0604020202020204" pitchFamily="34" charset="0"/>
                          <a:cs typeface="Arial" panose="020B0604020202020204" pitchFamily="34" charset="0"/>
                        </a:rPr>
                        <a:t>viele </a:t>
                      </a:r>
                      <a:r>
                        <a:rPr lang="de-DE" sz="800" dirty="0" err="1" smtClean="0">
                          <a:latin typeface="Arial" panose="020B0604020202020204" pitchFamily="34" charset="0"/>
                          <a:cs typeface="Arial" panose="020B0604020202020204" pitchFamily="34" charset="0"/>
                        </a:rPr>
                        <a:t>freelancer</a:t>
                      </a:r>
                      <a:r>
                        <a:rPr lang="de-DE" sz="800" dirty="0" smtClean="0">
                          <a:latin typeface="Arial" panose="020B0604020202020204" pitchFamily="34" charset="0"/>
                          <a:cs typeface="Arial" panose="020B0604020202020204" pitchFamily="34" charset="0"/>
                        </a:rPr>
                        <a:t> </a:t>
                      </a:r>
                      <a:endParaRPr lang="de-DE" sz="800" dirty="0">
                        <a:latin typeface="Arial" panose="020B0604020202020204" pitchFamily="34" charset="0"/>
                        <a:cs typeface="Arial" panose="020B0604020202020204" pitchFamily="34" charset="0"/>
                      </a:endParaRPr>
                    </a:p>
                  </a:txBody>
                  <a:tcPr marL="36000" marR="36000" marT="36000" marB="36000">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r>
                        <a:rPr lang="de-DE" sz="800" dirty="0" smtClean="0">
                          <a:latin typeface="Arial" panose="020B0604020202020204" pitchFamily="34" charset="0"/>
                          <a:cs typeface="Arial" panose="020B0604020202020204" pitchFamily="34" charset="0"/>
                        </a:rPr>
                        <a:t>19 </a:t>
                      </a:r>
                      <a:r>
                        <a:rPr lang="de-DE" sz="800" dirty="0" smtClean="0">
                          <a:latin typeface="Arial" panose="020B0604020202020204" pitchFamily="34" charset="0"/>
                          <a:cs typeface="Arial" panose="020B0604020202020204" pitchFamily="34" charset="0"/>
                          <a:sym typeface="Wingdings" pitchFamily="2" charset="2"/>
                        </a:rPr>
                        <a:t> </a:t>
                      </a:r>
                      <a:endParaRPr lang="de-DE" sz="800" dirty="0">
                        <a:latin typeface="Arial" panose="020B0604020202020204" pitchFamily="34" charset="0"/>
                        <a:cs typeface="Arial" panose="020B0604020202020204" pitchFamily="34" charset="0"/>
                      </a:endParaRPr>
                    </a:p>
                  </a:txBody>
                  <a:tcPr marL="36000" marR="36000" marT="36000" marB="36000">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pPr algn="r"/>
                      <a:r>
                        <a:rPr lang="de-DE" sz="1600" b="1" dirty="0" smtClean="0">
                          <a:solidFill>
                            <a:srgbClr val="00B0F0"/>
                          </a:solidFill>
                          <a:latin typeface="Brush Script Std" pitchFamily="66" charset="0"/>
                          <a:cs typeface="Arial" panose="020B0604020202020204" pitchFamily="34" charset="0"/>
                        </a:rPr>
                        <a:t>5</a:t>
                      </a:r>
                      <a:endParaRPr lang="de-DE" sz="1600" b="1" dirty="0">
                        <a:solidFill>
                          <a:srgbClr val="00B0F0"/>
                        </a:solidFill>
                        <a:latin typeface="Brush Script Std" pitchFamily="66" charset="0"/>
                        <a:cs typeface="Arial" panose="020B0604020202020204" pitchFamily="34" charset="0"/>
                      </a:endParaRPr>
                    </a:p>
                  </a:txBody>
                  <a:tcPr marL="36000" marR="36000" marT="36000" marB="36000" anchor="b">
                    <a:lnL w="6350" cap="flat" cmpd="sng" algn="ctr">
                      <a:solidFill>
                        <a:schemeClr val="bg1">
                          <a:lumMod val="75000"/>
                        </a:schemeClr>
                      </a:solidFill>
                      <a:prstDash val="solid"/>
                      <a:round/>
                      <a:headEnd type="none" w="med" len="med"/>
                      <a:tailEnd type="none" w="med" len="med"/>
                    </a:lnL>
                    <a:lnR w="3175" cap="flat" cmpd="sng" algn="ctr">
                      <a:no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r>
              <a:tr h="336296">
                <a:tc>
                  <a:txBody>
                    <a:bodyPr/>
                    <a:lstStyle/>
                    <a:p>
                      <a:pPr marL="0" marR="0" indent="0" algn="l" defTabSz="995690" rtl="0" eaLnBrk="1" fontAlgn="auto" latinLnBrk="0" hangingPunct="1">
                        <a:lnSpc>
                          <a:spcPct val="100000"/>
                        </a:lnSpc>
                        <a:spcBef>
                          <a:spcPts val="0"/>
                        </a:spcBef>
                        <a:spcAft>
                          <a:spcPts val="0"/>
                        </a:spcAft>
                        <a:buClrTx/>
                        <a:buSzTx/>
                        <a:buFontTx/>
                        <a:buNone/>
                        <a:tabLst/>
                        <a:defRPr/>
                      </a:pPr>
                      <a:endParaRPr lang="de-DE" sz="800" b="1" dirty="0" smtClean="0">
                        <a:latin typeface="Arial" panose="020B0604020202020204" pitchFamily="34" charset="0"/>
                        <a:cs typeface="Arial" panose="020B0604020202020204" pitchFamily="34" charset="0"/>
                      </a:endParaRPr>
                    </a:p>
                    <a:p>
                      <a:pPr marL="0" marR="0" indent="0" algn="l" defTabSz="995690" rtl="0" eaLnBrk="1" fontAlgn="auto" latinLnBrk="0" hangingPunct="1">
                        <a:lnSpc>
                          <a:spcPct val="100000"/>
                        </a:lnSpc>
                        <a:spcBef>
                          <a:spcPts val="0"/>
                        </a:spcBef>
                        <a:spcAft>
                          <a:spcPts val="0"/>
                        </a:spcAft>
                        <a:buClrTx/>
                        <a:buSzTx/>
                        <a:buFontTx/>
                        <a:buNone/>
                        <a:tabLst/>
                        <a:defRPr/>
                      </a:pPr>
                      <a:r>
                        <a:rPr lang="de-DE" sz="800" b="1" dirty="0" smtClean="0">
                          <a:latin typeface="Arial" panose="020B0604020202020204" pitchFamily="34" charset="0"/>
                          <a:cs typeface="Arial" panose="020B0604020202020204" pitchFamily="34" charset="0"/>
                        </a:rPr>
                        <a:t>         Anzahl ausführender</a:t>
                      </a:r>
                      <a:r>
                        <a:rPr lang="de-DE" sz="800" b="1" baseline="0" dirty="0" smtClean="0">
                          <a:latin typeface="Arial" panose="020B0604020202020204" pitchFamily="34" charset="0"/>
                          <a:cs typeface="Arial" panose="020B0604020202020204" pitchFamily="34" charset="0"/>
                        </a:rPr>
                        <a:t>   </a:t>
                      </a:r>
                      <a:r>
                        <a:rPr lang="de-DE" sz="800" b="1" dirty="0" smtClean="0">
                          <a:latin typeface="Arial" panose="020B0604020202020204" pitchFamily="34" charset="0"/>
                          <a:cs typeface="Arial" panose="020B0604020202020204" pitchFamily="34" charset="0"/>
                        </a:rPr>
                        <a:t>Firmen und </a:t>
                      </a:r>
                      <a:r>
                        <a:rPr lang="de-DE" sz="800" b="1" dirty="0" err="1" smtClean="0">
                          <a:latin typeface="Arial" panose="020B0604020202020204" pitchFamily="34" charset="0"/>
                          <a:cs typeface="Arial" panose="020B0604020202020204" pitchFamily="34" charset="0"/>
                        </a:rPr>
                        <a:t>Gewerke</a:t>
                      </a:r>
                      <a:r>
                        <a:rPr lang="de-DE" sz="800" b="1" baseline="30000" dirty="0" err="1" smtClean="0">
                          <a:latin typeface="Arial" panose="020B0604020202020204" pitchFamily="34" charset="0"/>
                          <a:cs typeface="Arial" panose="020B0604020202020204" pitchFamily="34" charset="0"/>
                        </a:rPr>
                        <a:t>x</a:t>
                      </a:r>
                      <a:r>
                        <a:rPr lang="de-DE" sz="800" b="1" baseline="30000" dirty="0" smtClean="0">
                          <a:latin typeface="Arial" panose="020B0604020202020204" pitchFamily="34" charset="0"/>
                          <a:cs typeface="Arial" panose="020B0604020202020204" pitchFamily="34" charset="0"/>
                        </a:rPr>
                        <a:t>)</a:t>
                      </a:r>
                    </a:p>
                  </a:txBody>
                  <a:tcPr marL="36000" marR="36000" marT="36000" marB="36000" anchor="b">
                    <a:lnL w="3175" cap="flat" cmpd="sng" algn="ctr">
                      <a:no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r>
                        <a:rPr lang="de-DE" sz="800" dirty="0" smtClean="0">
                          <a:latin typeface="Arial" panose="020B0604020202020204" pitchFamily="34" charset="0"/>
                          <a:cs typeface="Arial" panose="020B0604020202020204" pitchFamily="34" charset="0"/>
                        </a:rPr>
                        <a:t>5 - 10</a:t>
                      </a:r>
                      <a:endParaRPr lang="de-DE" sz="800" dirty="0">
                        <a:latin typeface="Arial" panose="020B0604020202020204" pitchFamily="34" charset="0"/>
                        <a:cs typeface="Arial" panose="020B0604020202020204" pitchFamily="34" charset="0"/>
                      </a:endParaRPr>
                    </a:p>
                  </a:txBody>
                  <a:tcPr marL="36000" marR="36000" marT="36000" marB="36000">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r>
                        <a:rPr lang="de-DE" sz="800" dirty="0" smtClean="0">
                          <a:latin typeface="Arial" panose="020B0604020202020204" pitchFamily="34" charset="0"/>
                          <a:cs typeface="Arial" panose="020B0604020202020204" pitchFamily="34" charset="0"/>
                        </a:rPr>
                        <a:t>11 - 20</a:t>
                      </a:r>
                      <a:endParaRPr lang="de-DE" sz="800" dirty="0">
                        <a:latin typeface="Arial" panose="020B0604020202020204" pitchFamily="34" charset="0"/>
                        <a:cs typeface="Arial" panose="020B0604020202020204" pitchFamily="34" charset="0"/>
                      </a:endParaRPr>
                    </a:p>
                  </a:txBody>
                  <a:tcPr marL="36000" marR="36000" marT="36000" marB="36000">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r>
                        <a:rPr lang="de-DE" sz="800" dirty="0" smtClean="0">
                          <a:latin typeface="Arial" panose="020B0604020202020204" pitchFamily="34" charset="0"/>
                          <a:cs typeface="Arial" panose="020B0604020202020204" pitchFamily="34" charset="0"/>
                        </a:rPr>
                        <a:t>21 - 30</a:t>
                      </a:r>
                      <a:endParaRPr lang="de-DE" sz="800" dirty="0">
                        <a:latin typeface="Arial" panose="020B0604020202020204" pitchFamily="34" charset="0"/>
                        <a:cs typeface="Arial" panose="020B0604020202020204" pitchFamily="34" charset="0"/>
                      </a:endParaRPr>
                    </a:p>
                  </a:txBody>
                  <a:tcPr marL="36000" marR="36000" marT="36000" marB="36000">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r>
                        <a:rPr lang="de-DE" sz="800" dirty="0" smtClean="0">
                          <a:latin typeface="Arial" panose="020B0604020202020204" pitchFamily="34" charset="0"/>
                          <a:cs typeface="Arial" panose="020B0604020202020204" pitchFamily="34" charset="0"/>
                        </a:rPr>
                        <a:t>31 - 40</a:t>
                      </a:r>
                      <a:endParaRPr lang="de-DE" sz="800" dirty="0">
                        <a:latin typeface="Arial" panose="020B0604020202020204" pitchFamily="34" charset="0"/>
                        <a:cs typeface="Arial" panose="020B0604020202020204" pitchFamily="34" charset="0"/>
                      </a:endParaRPr>
                    </a:p>
                  </a:txBody>
                  <a:tcPr marL="36000" marR="36000" marT="36000" marB="36000">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r>
                        <a:rPr lang="de-DE" sz="800" dirty="0" smtClean="0">
                          <a:latin typeface="Arial" panose="020B0604020202020204" pitchFamily="34" charset="0"/>
                          <a:cs typeface="Arial" panose="020B0604020202020204" pitchFamily="34" charset="0"/>
                        </a:rPr>
                        <a:t>41 - 70</a:t>
                      </a:r>
                      <a:endParaRPr lang="de-DE" sz="800" dirty="0">
                        <a:latin typeface="Arial" panose="020B0604020202020204" pitchFamily="34" charset="0"/>
                        <a:cs typeface="Arial" panose="020B0604020202020204" pitchFamily="34" charset="0"/>
                      </a:endParaRPr>
                    </a:p>
                  </a:txBody>
                  <a:tcPr marL="36000" marR="36000" marT="36000" marB="36000">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r>
                        <a:rPr lang="de-DE" sz="800" dirty="0" smtClean="0">
                          <a:latin typeface="Arial" panose="020B0604020202020204" pitchFamily="34" charset="0"/>
                          <a:cs typeface="Arial" panose="020B0604020202020204" pitchFamily="34" charset="0"/>
                        </a:rPr>
                        <a:t>70 </a:t>
                      </a:r>
                      <a:r>
                        <a:rPr lang="de-DE" sz="800" dirty="0" smtClean="0">
                          <a:latin typeface="Arial" panose="020B0604020202020204" pitchFamily="34" charset="0"/>
                          <a:cs typeface="Arial" panose="020B0604020202020204" pitchFamily="34" charset="0"/>
                          <a:sym typeface="Wingdings" pitchFamily="2" charset="2"/>
                        </a:rPr>
                        <a:t> </a:t>
                      </a:r>
                      <a:endParaRPr lang="de-DE" sz="800" dirty="0">
                        <a:latin typeface="Arial" panose="020B0604020202020204" pitchFamily="34" charset="0"/>
                        <a:cs typeface="Arial" panose="020B0604020202020204" pitchFamily="34" charset="0"/>
                      </a:endParaRPr>
                    </a:p>
                  </a:txBody>
                  <a:tcPr marL="36000" marR="36000" marT="36000" marB="36000">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pPr algn="r"/>
                      <a:r>
                        <a:rPr lang="de-DE" sz="1600" b="1" dirty="0" smtClean="0">
                          <a:solidFill>
                            <a:srgbClr val="00B0F0"/>
                          </a:solidFill>
                          <a:latin typeface="Brush Script Std" pitchFamily="66" charset="0"/>
                          <a:cs typeface="Arial" panose="020B0604020202020204" pitchFamily="34" charset="0"/>
                        </a:rPr>
                        <a:t>5</a:t>
                      </a:r>
                      <a:endParaRPr lang="de-DE" sz="1600" b="1" dirty="0">
                        <a:solidFill>
                          <a:srgbClr val="00B0F0"/>
                        </a:solidFill>
                        <a:latin typeface="Brush Script Std" pitchFamily="66" charset="0"/>
                        <a:cs typeface="Arial" panose="020B0604020202020204" pitchFamily="34" charset="0"/>
                      </a:endParaRPr>
                    </a:p>
                  </a:txBody>
                  <a:tcPr marL="36000" marR="36000" marT="36000" marB="36000" anchor="b">
                    <a:lnL w="6350" cap="flat" cmpd="sng" algn="ctr">
                      <a:solidFill>
                        <a:schemeClr val="bg1">
                          <a:lumMod val="75000"/>
                        </a:schemeClr>
                      </a:solidFill>
                      <a:prstDash val="solid"/>
                      <a:round/>
                      <a:headEnd type="none" w="med" len="med"/>
                      <a:tailEnd type="none" w="med" len="med"/>
                    </a:lnL>
                    <a:lnR w="3175" cap="flat" cmpd="sng" algn="ctr">
                      <a:no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r>
              <a:tr h="439200">
                <a:tc>
                  <a:txBody>
                    <a:bodyPr/>
                    <a:lstStyle/>
                    <a:p>
                      <a:pPr marL="0" marR="0" indent="0" algn="l" defTabSz="995690" rtl="0" eaLnBrk="1" fontAlgn="auto" latinLnBrk="0" hangingPunct="1">
                        <a:lnSpc>
                          <a:spcPct val="100000"/>
                        </a:lnSpc>
                        <a:spcBef>
                          <a:spcPts val="0"/>
                        </a:spcBef>
                        <a:spcAft>
                          <a:spcPts val="0"/>
                        </a:spcAft>
                        <a:buClrTx/>
                        <a:buSzTx/>
                        <a:buFontTx/>
                        <a:buNone/>
                        <a:tabLst/>
                        <a:defRPr/>
                      </a:pPr>
                      <a:r>
                        <a:rPr lang="de-DE" sz="800" b="1" dirty="0" smtClean="0">
                          <a:latin typeface="Arial" panose="020B0604020202020204" pitchFamily="34" charset="0"/>
                          <a:cs typeface="Arial" panose="020B0604020202020204" pitchFamily="34" charset="0"/>
                        </a:rPr>
                        <a:t>Verträge + Genehmigungen</a:t>
                      </a:r>
                      <a:endParaRPr lang="de-DE" sz="800" b="1" strike="noStrike" baseline="30000" dirty="0" smtClean="0">
                        <a:latin typeface="Arial" panose="020B0604020202020204" pitchFamily="34" charset="0"/>
                        <a:cs typeface="Arial" panose="020B0604020202020204" pitchFamily="34" charset="0"/>
                      </a:endParaRPr>
                    </a:p>
                  </a:txBody>
                  <a:tcPr marL="36000" marR="36000" marT="36000" marB="36000" anchor="b">
                    <a:lnL w="3175" cap="flat" cmpd="sng" algn="ctr">
                      <a:no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r>
                        <a:rPr lang="de-DE" sz="800" dirty="0" smtClean="0">
                          <a:latin typeface="Arial" panose="020B0604020202020204" pitchFamily="34" charset="0"/>
                          <a:cs typeface="Arial" panose="020B0604020202020204" pitchFamily="34" charset="0"/>
                        </a:rPr>
                        <a:t>übliche Verträge</a:t>
                      </a:r>
                      <a:br>
                        <a:rPr lang="de-DE" sz="800" dirty="0" smtClean="0">
                          <a:latin typeface="Arial" panose="020B0604020202020204" pitchFamily="34" charset="0"/>
                          <a:cs typeface="Arial" panose="020B0604020202020204" pitchFamily="34" charset="0"/>
                        </a:rPr>
                      </a:br>
                      <a:r>
                        <a:rPr lang="de-DE" sz="800" dirty="0" smtClean="0">
                          <a:latin typeface="Arial" panose="020B0604020202020204" pitchFamily="34" charset="0"/>
                          <a:cs typeface="Arial" panose="020B0604020202020204" pitchFamily="34" charset="0"/>
                        </a:rPr>
                        <a:t>unkomplizierte</a:t>
                      </a:r>
                      <a:r>
                        <a:rPr lang="de-DE" sz="800" baseline="0" dirty="0" smtClean="0">
                          <a:latin typeface="Arial" panose="020B0604020202020204" pitchFamily="34" charset="0"/>
                          <a:cs typeface="Arial" panose="020B0604020202020204" pitchFamily="34" charset="0"/>
                        </a:rPr>
                        <a:t> Freigabe</a:t>
                      </a:r>
                      <a:br>
                        <a:rPr lang="de-DE" sz="800" baseline="0" dirty="0" smtClean="0">
                          <a:latin typeface="Arial" panose="020B0604020202020204" pitchFamily="34" charset="0"/>
                          <a:cs typeface="Arial" panose="020B0604020202020204" pitchFamily="34" charset="0"/>
                        </a:rPr>
                      </a:br>
                      <a:r>
                        <a:rPr lang="de-DE" sz="800" baseline="0" dirty="0" smtClean="0">
                          <a:latin typeface="Arial" panose="020B0604020202020204" pitchFamily="34" charset="0"/>
                          <a:cs typeface="Arial" panose="020B0604020202020204" pitchFamily="34" charset="0"/>
                        </a:rPr>
                        <a:t>qualifizierte MW des AG</a:t>
                      </a:r>
                      <a:endParaRPr lang="de-DE" sz="800" dirty="0">
                        <a:latin typeface="Arial" panose="020B0604020202020204" pitchFamily="34" charset="0"/>
                        <a:cs typeface="Arial" panose="020B0604020202020204" pitchFamily="34" charset="0"/>
                      </a:endParaRPr>
                    </a:p>
                  </a:txBody>
                  <a:tcPr marL="36000" marR="36000" marT="36000" marB="36000">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r>
                        <a:rPr lang="de-DE" sz="800" dirty="0" smtClean="0">
                          <a:latin typeface="Arial" panose="020B0604020202020204" pitchFamily="34" charset="0"/>
                          <a:cs typeface="Arial" panose="020B0604020202020204" pitchFamily="34" charset="0"/>
                        </a:rPr>
                        <a:t>übliche VT-Erweiterungen</a:t>
                      </a:r>
                    </a:p>
                    <a:p>
                      <a:r>
                        <a:rPr lang="de-DE" sz="800" dirty="0" smtClean="0">
                          <a:latin typeface="Arial" panose="020B0604020202020204" pitchFamily="34" charset="0"/>
                          <a:cs typeface="Arial" panose="020B0604020202020204" pitchFamily="34" charset="0"/>
                        </a:rPr>
                        <a:t>festgelegte Freigaberegeln</a:t>
                      </a:r>
                    </a:p>
                    <a:p>
                      <a:r>
                        <a:rPr lang="de-DE" sz="800" dirty="0" smtClean="0">
                          <a:latin typeface="Arial" panose="020B0604020202020204" pitchFamily="34" charset="0"/>
                          <a:cs typeface="Arial" panose="020B0604020202020204" pitchFamily="34" charset="0"/>
                        </a:rPr>
                        <a:t>qualifizierte MW des AG</a:t>
                      </a:r>
                      <a:endParaRPr lang="de-DE" sz="800" dirty="0">
                        <a:latin typeface="Arial" panose="020B0604020202020204" pitchFamily="34" charset="0"/>
                        <a:cs typeface="Arial" panose="020B0604020202020204" pitchFamily="34" charset="0"/>
                      </a:endParaRPr>
                    </a:p>
                  </a:txBody>
                  <a:tcPr marL="36000" marR="36000" marT="36000" marB="36000">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pPr marL="0" marR="0" indent="0" algn="l" defTabSz="995690" rtl="0" eaLnBrk="1" fontAlgn="auto" latinLnBrk="0" hangingPunct="1">
                        <a:lnSpc>
                          <a:spcPct val="100000"/>
                        </a:lnSpc>
                        <a:spcBef>
                          <a:spcPts val="0"/>
                        </a:spcBef>
                        <a:spcAft>
                          <a:spcPts val="0"/>
                        </a:spcAft>
                        <a:buClrTx/>
                        <a:buSzTx/>
                        <a:buFontTx/>
                        <a:buNone/>
                        <a:tabLst/>
                        <a:defRPr/>
                      </a:pPr>
                      <a:r>
                        <a:rPr lang="de-DE" sz="800" dirty="0" smtClean="0">
                          <a:latin typeface="Arial" panose="020B0604020202020204" pitchFamily="34" charset="0"/>
                          <a:cs typeface="Arial" panose="020B0604020202020204" pitchFamily="34" charset="0"/>
                        </a:rPr>
                        <a:t>Vertragserweiterungen kalk.</a:t>
                      </a:r>
                    </a:p>
                    <a:p>
                      <a:pPr marL="0" marR="0" indent="0" algn="l" defTabSz="995690" rtl="0" eaLnBrk="1" fontAlgn="auto" latinLnBrk="0" hangingPunct="1">
                        <a:lnSpc>
                          <a:spcPct val="100000"/>
                        </a:lnSpc>
                        <a:spcBef>
                          <a:spcPts val="0"/>
                        </a:spcBef>
                        <a:spcAft>
                          <a:spcPts val="0"/>
                        </a:spcAft>
                        <a:buClrTx/>
                        <a:buSzTx/>
                        <a:buFontTx/>
                        <a:buNone/>
                        <a:tabLst/>
                        <a:defRPr/>
                      </a:pPr>
                      <a:r>
                        <a:rPr lang="de-DE" sz="800" dirty="0" smtClean="0">
                          <a:latin typeface="Arial" panose="020B0604020202020204" pitchFamily="34" charset="0"/>
                          <a:cs typeface="Arial" panose="020B0604020202020204" pitchFamily="34" charset="0"/>
                        </a:rPr>
                        <a:t>aufwendige Freigaberegeln</a:t>
                      </a:r>
                    </a:p>
                    <a:p>
                      <a:pPr marL="0" marR="0" indent="0" algn="l" defTabSz="995690" rtl="0" eaLnBrk="1" fontAlgn="auto" latinLnBrk="0" hangingPunct="1">
                        <a:lnSpc>
                          <a:spcPct val="100000"/>
                        </a:lnSpc>
                        <a:spcBef>
                          <a:spcPts val="0"/>
                        </a:spcBef>
                        <a:spcAft>
                          <a:spcPts val="0"/>
                        </a:spcAft>
                        <a:buClrTx/>
                        <a:buSzTx/>
                        <a:buFontTx/>
                        <a:buNone/>
                        <a:tabLst/>
                        <a:defRPr/>
                      </a:pPr>
                      <a:r>
                        <a:rPr lang="de-DE" sz="800" dirty="0" smtClean="0">
                          <a:latin typeface="Arial" panose="020B0604020202020204" pitchFamily="34" charset="0"/>
                          <a:cs typeface="Arial" panose="020B0604020202020204" pitchFamily="34" charset="0"/>
                        </a:rPr>
                        <a:t>qualifizierte MW des AG</a:t>
                      </a:r>
                    </a:p>
                    <a:p>
                      <a:pPr marL="0" marR="0" indent="0" algn="l" defTabSz="995690" rtl="0" eaLnBrk="1" fontAlgn="auto" latinLnBrk="0" hangingPunct="1">
                        <a:lnSpc>
                          <a:spcPct val="100000"/>
                        </a:lnSpc>
                        <a:spcBef>
                          <a:spcPts val="0"/>
                        </a:spcBef>
                        <a:spcAft>
                          <a:spcPts val="0"/>
                        </a:spcAft>
                        <a:buClrTx/>
                        <a:buSzTx/>
                        <a:buFontTx/>
                        <a:buNone/>
                        <a:tabLst/>
                        <a:defRPr/>
                      </a:pPr>
                      <a:r>
                        <a:rPr lang="de-DE" sz="800" dirty="0" smtClean="0">
                          <a:latin typeface="Arial" panose="020B0604020202020204" pitchFamily="34" charset="0"/>
                          <a:cs typeface="Arial" panose="020B0604020202020204" pitchFamily="34" charset="0"/>
                        </a:rPr>
                        <a:t>sprachüberschreitend</a:t>
                      </a:r>
                    </a:p>
                  </a:txBody>
                  <a:tcPr marL="36000" marR="36000" marT="36000" marB="36000">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pPr marL="0" marR="0" indent="0" algn="l" defTabSz="995690" rtl="0" eaLnBrk="1" fontAlgn="auto" latinLnBrk="0" hangingPunct="1">
                        <a:lnSpc>
                          <a:spcPct val="100000"/>
                        </a:lnSpc>
                        <a:spcBef>
                          <a:spcPts val="0"/>
                        </a:spcBef>
                        <a:spcAft>
                          <a:spcPts val="0"/>
                        </a:spcAft>
                        <a:buClrTx/>
                        <a:buSzTx/>
                        <a:buFontTx/>
                        <a:buNone/>
                        <a:tabLst/>
                        <a:defRPr/>
                      </a:pPr>
                      <a:r>
                        <a:rPr lang="de-DE" sz="800" dirty="0" smtClean="0">
                          <a:latin typeface="Arial" panose="020B0604020202020204" pitchFamily="34" charset="0"/>
                          <a:cs typeface="Arial" panose="020B0604020202020204" pitchFamily="34" charset="0"/>
                        </a:rPr>
                        <a:t>erhebliche VT-Erweiterungen</a:t>
                      </a:r>
                    </a:p>
                    <a:p>
                      <a:pPr marL="0" marR="0" indent="0" algn="l" defTabSz="995690" rtl="0" eaLnBrk="1" fontAlgn="auto" latinLnBrk="0" hangingPunct="1">
                        <a:lnSpc>
                          <a:spcPct val="100000"/>
                        </a:lnSpc>
                        <a:spcBef>
                          <a:spcPts val="0"/>
                        </a:spcBef>
                        <a:spcAft>
                          <a:spcPts val="0"/>
                        </a:spcAft>
                        <a:buClrTx/>
                        <a:buSzTx/>
                        <a:buFontTx/>
                        <a:buNone/>
                        <a:tabLst/>
                        <a:defRPr/>
                      </a:pPr>
                      <a:r>
                        <a:rPr lang="de-DE" sz="800" dirty="0" smtClean="0">
                          <a:latin typeface="Arial" panose="020B0604020202020204" pitchFamily="34" charset="0"/>
                          <a:cs typeface="Arial" panose="020B0604020202020204" pitchFamily="34" charset="0"/>
                        </a:rPr>
                        <a:t>Risikoverschiebungen</a:t>
                      </a:r>
                    </a:p>
                    <a:p>
                      <a:pPr marL="0" marR="0" indent="0" algn="l" defTabSz="995690" rtl="0" eaLnBrk="1" fontAlgn="auto" latinLnBrk="0" hangingPunct="1">
                        <a:lnSpc>
                          <a:spcPct val="100000"/>
                        </a:lnSpc>
                        <a:spcBef>
                          <a:spcPts val="0"/>
                        </a:spcBef>
                        <a:spcAft>
                          <a:spcPts val="0"/>
                        </a:spcAft>
                        <a:buClrTx/>
                        <a:buSzTx/>
                        <a:buFontTx/>
                        <a:buNone/>
                        <a:tabLst/>
                        <a:defRPr/>
                      </a:pPr>
                      <a:r>
                        <a:rPr lang="de-DE" sz="800" dirty="0" smtClean="0">
                          <a:latin typeface="Arial" panose="020B0604020202020204" pitchFamily="34" charset="0"/>
                          <a:cs typeface="Arial" panose="020B0604020202020204" pitchFamily="34" charset="0"/>
                        </a:rPr>
                        <a:t>schwierige Entscheidungen</a:t>
                      </a:r>
                    </a:p>
                    <a:p>
                      <a:pPr marL="0" marR="0" indent="0" algn="l" defTabSz="995690" rtl="0" eaLnBrk="1" fontAlgn="auto" latinLnBrk="0" hangingPunct="1">
                        <a:lnSpc>
                          <a:spcPct val="100000"/>
                        </a:lnSpc>
                        <a:spcBef>
                          <a:spcPts val="0"/>
                        </a:spcBef>
                        <a:spcAft>
                          <a:spcPts val="0"/>
                        </a:spcAft>
                        <a:buClrTx/>
                        <a:buSzTx/>
                        <a:buFontTx/>
                        <a:buNone/>
                        <a:tabLst/>
                        <a:defRPr/>
                      </a:pPr>
                      <a:r>
                        <a:rPr lang="de-DE" sz="800" dirty="0" smtClean="0">
                          <a:latin typeface="Arial" panose="020B0604020202020204" pitchFamily="34" charset="0"/>
                          <a:cs typeface="Arial" panose="020B0604020202020204" pitchFamily="34" charset="0"/>
                        </a:rPr>
                        <a:t>sprachüberschreitend</a:t>
                      </a:r>
                    </a:p>
                  </a:txBody>
                  <a:tcPr marL="36000" marR="36000" marT="36000" marB="36000">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pPr marL="0" marR="0" indent="0" algn="l" defTabSz="995690" rtl="0" eaLnBrk="1" fontAlgn="auto" latinLnBrk="0" hangingPunct="1">
                        <a:lnSpc>
                          <a:spcPct val="100000"/>
                        </a:lnSpc>
                        <a:spcBef>
                          <a:spcPts val="0"/>
                        </a:spcBef>
                        <a:spcAft>
                          <a:spcPts val="0"/>
                        </a:spcAft>
                        <a:buClrTx/>
                        <a:buSzTx/>
                        <a:buFontTx/>
                        <a:buNone/>
                        <a:tabLst/>
                        <a:defRPr/>
                      </a:pPr>
                      <a:r>
                        <a:rPr lang="de-DE" sz="800" dirty="0" smtClean="0">
                          <a:latin typeface="Arial" panose="020B0604020202020204" pitchFamily="34" charset="0"/>
                          <a:cs typeface="Arial" panose="020B0604020202020204" pitchFamily="34" charset="0"/>
                        </a:rPr>
                        <a:t>eigene Vertragswelt</a:t>
                      </a:r>
                    </a:p>
                    <a:p>
                      <a:pPr marL="0" marR="0" indent="0" algn="l" defTabSz="995690" rtl="0" eaLnBrk="1" fontAlgn="auto" latinLnBrk="0" hangingPunct="1">
                        <a:lnSpc>
                          <a:spcPct val="100000"/>
                        </a:lnSpc>
                        <a:spcBef>
                          <a:spcPts val="0"/>
                        </a:spcBef>
                        <a:spcAft>
                          <a:spcPts val="0"/>
                        </a:spcAft>
                        <a:buClrTx/>
                        <a:buSzTx/>
                        <a:buFontTx/>
                        <a:buNone/>
                        <a:tabLst/>
                        <a:defRPr/>
                      </a:pPr>
                      <a:r>
                        <a:rPr lang="de-DE" sz="800" dirty="0" smtClean="0">
                          <a:latin typeface="Arial" panose="020B0604020202020204" pitchFamily="34" charset="0"/>
                          <a:cs typeface="Arial" panose="020B0604020202020204" pitchFamily="34" charset="0"/>
                        </a:rPr>
                        <a:t>hohe</a:t>
                      </a:r>
                      <a:r>
                        <a:rPr lang="de-DE" sz="800" baseline="0" dirty="0" smtClean="0">
                          <a:latin typeface="Arial" panose="020B0604020202020204" pitchFamily="34" charset="0"/>
                          <a:cs typeface="Arial" panose="020B0604020202020204" pitchFamily="34" charset="0"/>
                        </a:rPr>
                        <a:t> Risikoverschiebung</a:t>
                      </a:r>
                    </a:p>
                    <a:p>
                      <a:pPr marL="0" marR="0" indent="0" algn="l" defTabSz="995690" rtl="0" eaLnBrk="1" fontAlgn="auto" latinLnBrk="0" hangingPunct="1">
                        <a:lnSpc>
                          <a:spcPct val="100000"/>
                        </a:lnSpc>
                        <a:spcBef>
                          <a:spcPts val="0"/>
                        </a:spcBef>
                        <a:spcAft>
                          <a:spcPts val="0"/>
                        </a:spcAft>
                        <a:buClrTx/>
                        <a:buSzTx/>
                        <a:buFontTx/>
                        <a:buNone/>
                        <a:tabLst/>
                        <a:defRPr/>
                      </a:pPr>
                      <a:r>
                        <a:rPr lang="de-DE" sz="800" baseline="0" dirty="0" smtClean="0">
                          <a:latin typeface="Arial" panose="020B0604020202020204" pitchFamily="34" charset="0"/>
                          <a:cs typeface="Arial" panose="020B0604020202020204" pitchFamily="34" charset="0"/>
                        </a:rPr>
                        <a:t>sehr schw. Entscheidungen</a:t>
                      </a:r>
                    </a:p>
                    <a:p>
                      <a:pPr marL="0" marR="0" indent="0" algn="l" defTabSz="995690" rtl="0" eaLnBrk="1" fontAlgn="auto" latinLnBrk="0" hangingPunct="1">
                        <a:lnSpc>
                          <a:spcPct val="100000"/>
                        </a:lnSpc>
                        <a:spcBef>
                          <a:spcPts val="0"/>
                        </a:spcBef>
                        <a:spcAft>
                          <a:spcPts val="0"/>
                        </a:spcAft>
                        <a:buClrTx/>
                        <a:buSzTx/>
                        <a:buFontTx/>
                        <a:buNone/>
                        <a:tabLst/>
                        <a:defRPr/>
                      </a:pPr>
                      <a:r>
                        <a:rPr lang="de-DE" sz="800" dirty="0" smtClean="0">
                          <a:latin typeface="Arial" panose="020B0604020202020204" pitchFamily="34" charset="0"/>
                          <a:cs typeface="Arial" panose="020B0604020202020204" pitchFamily="34" charset="0"/>
                        </a:rPr>
                        <a:t>sprachüberschreitend</a:t>
                      </a:r>
                    </a:p>
                  </a:txBody>
                  <a:tcPr marL="36000" marR="36000" marT="36000" marB="36000">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endParaRPr lang="de-DE" sz="800" dirty="0">
                        <a:latin typeface="Arial" panose="020B0604020202020204" pitchFamily="34" charset="0"/>
                        <a:cs typeface="Arial" panose="020B0604020202020204" pitchFamily="34" charset="0"/>
                      </a:endParaRPr>
                    </a:p>
                  </a:txBody>
                  <a:tcPr marL="36000" marR="36000" marT="36000" marB="36000">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pPr algn="r"/>
                      <a:r>
                        <a:rPr lang="de-DE" sz="1600" b="1" dirty="0" smtClean="0">
                          <a:solidFill>
                            <a:srgbClr val="00B0F0"/>
                          </a:solidFill>
                          <a:latin typeface="Brush Script Std" pitchFamily="66" charset="0"/>
                          <a:cs typeface="Arial" panose="020B0604020202020204" pitchFamily="34" charset="0"/>
                        </a:rPr>
                        <a:t>4</a:t>
                      </a:r>
                      <a:endParaRPr lang="de-DE" sz="1600" b="1" dirty="0">
                        <a:solidFill>
                          <a:srgbClr val="00B0F0"/>
                        </a:solidFill>
                        <a:latin typeface="Brush Script Std" pitchFamily="66" charset="0"/>
                        <a:cs typeface="Arial" panose="020B0604020202020204" pitchFamily="34" charset="0"/>
                      </a:endParaRPr>
                    </a:p>
                  </a:txBody>
                  <a:tcPr marL="36000" marR="36000" marT="36000" marB="36000" anchor="b">
                    <a:lnL w="6350" cap="flat" cmpd="sng" algn="ctr">
                      <a:solidFill>
                        <a:schemeClr val="bg1">
                          <a:lumMod val="75000"/>
                        </a:schemeClr>
                      </a:solidFill>
                      <a:prstDash val="solid"/>
                      <a:round/>
                      <a:headEnd type="none" w="med" len="med"/>
                      <a:tailEnd type="none" w="med" len="med"/>
                    </a:lnL>
                    <a:lnR w="3175" cap="flat" cmpd="sng" algn="ctr">
                      <a:no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r>
              <a:tr h="439200">
                <a:tc>
                  <a:txBody>
                    <a:bodyPr/>
                    <a:lstStyle/>
                    <a:p>
                      <a:r>
                        <a:rPr lang="de-DE" sz="800" b="1" dirty="0" smtClean="0">
                          <a:latin typeface="Arial" panose="020B0604020202020204" pitchFamily="34" charset="0"/>
                          <a:cs typeface="Arial" panose="020B0604020202020204" pitchFamily="34" charset="0"/>
                        </a:rPr>
                        <a:t>Umfeld</a:t>
                      </a:r>
                      <a:endParaRPr lang="de-DE" sz="800" b="1" baseline="30000" dirty="0" smtClean="0">
                        <a:latin typeface="Arial" panose="020B0604020202020204" pitchFamily="34" charset="0"/>
                        <a:cs typeface="Arial" panose="020B0604020202020204" pitchFamily="34" charset="0"/>
                      </a:endParaRPr>
                    </a:p>
                  </a:txBody>
                  <a:tcPr marL="36000" marR="36000" marT="36000" marB="36000" anchor="b">
                    <a:lnL w="3175" cap="flat" cmpd="sng" algn="ctr">
                      <a:no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3175" cap="flat" cmpd="sng" algn="ctr">
                      <a:solidFill>
                        <a:schemeClr val="tx1"/>
                      </a:solidFill>
                      <a:prstDash val="solid"/>
                      <a:round/>
                      <a:headEnd type="none" w="med" len="med"/>
                      <a:tailEnd type="none" w="med" len="med"/>
                    </a:lnB>
                    <a:noFill/>
                  </a:tcPr>
                </a:tc>
                <a:tc>
                  <a:txBody>
                    <a:bodyPr/>
                    <a:lstStyle/>
                    <a:p>
                      <a:r>
                        <a:rPr lang="de-DE" sz="800" dirty="0" smtClean="0">
                          <a:latin typeface="Arial" panose="020B0604020202020204" pitchFamily="34" charset="0"/>
                          <a:cs typeface="Arial" panose="020B0604020202020204" pitchFamily="34" charset="0"/>
                        </a:rPr>
                        <a:t>geringe </a:t>
                      </a:r>
                      <a:r>
                        <a:rPr lang="de-DE" sz="800" dirty="0" err="1" smtClean="0">
                          <a:latin typeface="Arial" panose="020B0604020202020204" pitchFamily="34" charset="0"/>
                          <a:cs typeface="Arial" panose="020B0604020202020204" pitchFamily="34" charset="0"/>
                        </a:rPr>
                        <a:t>Unmwelteinflüsse</a:t>
                      </a:r>
                      <a:endParaRPr lang="de-DE" sz="800" dirty="0" smtClean="0">
                        <a:latin typeface="Arial" panose="020B0604020202020204" pitchFamily="34" charset="0"/>
                        <a:cs typeface="Arial" panose="020B0604020202020204" pitchFamily="34" charset="0"/>
                      </a:endParaRPr>
                    </a:p>
                    <a:p>
                      <a:r>
                        <a:rPr lang="de-DE" sz="800" dirty="0" smtClean="0">
                          <a:latin typeface="Arial" panose="020B0604020202020204" pitchFamily="34" charset="0"/>
                          <a:cs typeface="Arial" panose="020B0604020202020204" pitchFamily="34" charset="0"/>
                        </a:rPr>
                        <a:t>geringe Erwartungen</a:t>
                      </a:r>
                    </a:p>
                    <a:p>
                      <a:r>
                        <a:rPr lang="de-DE" sz="800" dirty="0" smtClean="0">
                          <a:latin typeface="Arial" panose="020B0604020202020204" pitchFamily="34" charset="0"/>
                          <a:cs typeface="Arial" panose="020B0604020202020204" pitchFamily="34" charset="0"/>
                        </a:rPr>
                        <a:t>geringe</a:t>
                      </a:r>
                      <a:r>
                        <a:rPr lang="de-DE" sz="800" baseline="0" dirty="0" smtClean="0">
                          <a:latin typeface="Arial" panose="020B0604020202020204" pitchFamily="34" charset="0"/>
                          <a:cs typeface="Arial" panose="020B0604020202020204" pitchFamily="34" charset="0"/>
                        </a:rPr>
                        <a:t> </a:t>
                      </a:r>
                      <a:r>
                        <a:rPr lang="de-DE" sz="800" dirty="0" smtClean="0">
                          <a:latin typeface="Arial" panose="020B0604020202020204" pitchFamily="34" charset="0"/>
                          <a:cs typeface="Arial" panose="020B0604020202020204" pitchFamily="34" charset="0"/>
                        </a:rPr>
                        <a:t>Veränderungszahl</a:t>
                      </a:r>
                      <a:endParaRPr lang="de-DE" sz="800" dirty="0">
                        <a:latin typeface="Arial" panose="020B0604020202020204" pitchFamily="34" charset="0"/>
                        <a:cs typeface="Arial" panose="020B0604020202020204" pitchFamily="34" charset="0"/>
                      </a:endParaRPr>
                    </a:p>
                  </a:txBody>
                  <a:tcPr marL="36000" marR="36000" marT="36000" marB="36000">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3175" cap="flat" cmpd="sng" algn="ctr">
                      <a:solidFill>
                        <a:schemeClr val="tx1"/>
                      </a:solidFill>
                      <a:prstDash val="solid"/>
                      <a:round/>
                      <a:headEnd type="none" w="med" len="med"/>
                      <a:tailEnd type="none" w="med" len="med"/>
                    </a:lnB>
                    <a:noFill/>
                  </a:tcPr>
                </a:tc>
                <a:tc>
                  <a:txBody>
                    <a:bodyPr/>
                    <a:lstStyle/>
                    <a:p>
                      <a:r>
                        <a:rPr lang="de-DE" sz="800" dirty="0" smtClean="0">
                          <a:latin typeface="Arial" panose="020B0604020202020204" pitchFamily="34" charset="0"/>
                          <a:cs typeface="Arial" panose="020B0604020202020204" pitchFamily="34" charset="0"/>
                        </a:rPr>
                        <a:t>geringe Umwelteinflussgröße</a:t>
                      </a:r>
                    </a:p>
                    <a:p>
                      <a:r>
                        <a:rPr lang="de-DE" sz="800" dirty="0" smtClean="0">
                          <a:latin typeface="Arial" panose="020B0604020202020204" pitchFamily="34" charset="0"/>
                          <a:cs typeface="Arial" panose="020B0604020202020204" pitchFamily="34" charset="0"/>
                        </a:rPr>
                        <a:t>mittlere</a:t>
                      </a:r>
                      <a:r>
                        <a:rPr lang="de-DE" sz="800" baseline="0" dirty="0" smtClean="0">
                          <a:latin typeface="Arial" panose="020B0604020202020204" pitchFamily="34" charset="0"/>
                          <a:cs typeface="Arial" panose="020B0604020202020204" pitchFamily="34" charset="0"/>
                        </a:rPr>
                        <a:t> Erwartungen</a:t>
                      </a:r>
                      <a:endParaRPr lang="de-DE" sz="800" dirty="0" smtClean="0">
                        <a:latin typeface="Arial" panose="020B0604020202020204" pitchFamily="34" charset="0"/>
                        <a:cs typeface="Arial" panose="020B0604020202020204" pitchFamily="34" charset="0"/>
                      </a:endParaRPr>
                    </a:p>
                    <a:p>
                      <a:r>
                        <a:rPr lang="de-DE" sz="800" dirty="0" smtClean="0">
                          <a:latin typeface="Arial" panose="020B0604020202020204" pitchFamily="34" charset="0"/>
                          <a:cs typeface="Arial" panose="020B0604020202020204" pitchFamily="34" charset="0"/>
                        </a:rPr>
                        <a:t>geringe </a:t>
                      </a:r>
                      <a:r>
                        <a:rPr lang="de-DE" sz="800" baseline="0" dirty="0" smtClean="0">
                          <a:latin typeface="Arial" panose="020B0604020202020204" pitchFamily="34" charset="0"/>
                          <a:cs typeface="Arial" panose="020B0604020202020204" pitchFamily="34" charset="0"/>
                        </a:rPr>
                        <a:t>Änderungen</a:t>
                      </a:r>
                      <a:endParaRPr lang="de-DE" sz="800" dirty="0" smtClean="0">
                        <a:latin typeface="Arial" panose="020B0604020202020204" pitchFamily="34" charset="0"/>
                        <a:cs typeface="Arial" panose="020B0604020202020204" pitchFamily="34" charset="0"/>
                      </a:endParaRPr>
                    </a:p>
                  </a:txBody>
                  <a:tcPr marL="36000" marR="36000" marT="36000" marB="36000">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3175" cap="flat" cmpd="sng" algn="ctr">
                      <a:solidFill>
                        <a:schemeClr val="tx1"/>
                      </a:solidFill>
                      <a:prstDash val="solid"/>
                      <a:round/>
                      <a:headEnd type="none" w="med" len="med"/>
                      <a:tailEnd type="none" w="med" len="med"/>
                    </a:lnB>
                    <a:noFill/>
                  </a:tcPr>
                </a:tc>
                <a:tc>
                  <a:txBody>
                    <a:bodyPr/>
                    <a:lstStyle/>
                    <a:p>
                      <a:r>
                        <a:rPr lang="de-DE" sz="800" dirty="0" smtClean="0">
                          <a:latin typeface="Arial" panose="020B0604020202020204" pitchFamily="34" charset="0"/>
                          <a:cs typeface="Arial" panose="020B0604020202020204" pitchFamily="34" charset="0"/>
                        </a:rPr>
                        <a:t>mittlere Umwelteinflüsse</a:t>
                      </a:r>
                    </a:p>
                    <a:p>
                      <a:r>
                        <a:rPr lang="de-DE" sz="800" dirty="0" smtClean="0">
                          <a:latin typeface="Arial" panose="020B0604020202020204" pitchFamily="34" charset="0"/>
                          <a:cs typeface="Arial" panose="020B0604020202020204" pitchFamily="34" charset="0"/>
                        </a:rPr>
                        <a:t>mittlere</a:t>
                      </a:r>
                      <a:r>
                        <a:rPr lang="de-DE" sz="800" baseline="0" dirty="0" smtClean="0">
                          <a:latin typeface="Arial" panose="020B0604020202020204" pitchFamily="34" charset="0"/>
                          <a:cs typeface="Arial" panose="020B0604020202020204" pitchFamily="34" charset="0"/>
                        </a:rPr>
                        <a:t> Erwartungen</a:t>
                      </a:r>
                      <a:endParaRPr lang="de-DE" sz="800" dirty="0" smtClean="0">
                        <a:latin typeface="Arial" panose="020B0604020202020204" pitchFamily="34" charset="0"/>
                        <a:cs typeface="Arial" panose="020B0604020202020204" pitchFamily="34" charset="0"/>
                      </a:endParaRPr>
                    </a:p>
                    <a:p>
                      <a:r>
                        <a:rPr lang="de-DE" sz="800" dirty="0" smtClean="0">
                          <a:latin typeface="Arial" panose="020B0604020202020204" pitchFamily="34" charset="0"/>
                          <a:cs typeface="Arial" panose="020B0604020202020204" pitchFamily="34" charset="0"/>
                        </a:rPr>
                        <a:t>mittlere</a:t>
                      </a:r>
                      <a:r>
                        <a:rPr lang="de-DE" sz="800" baseline="0" dirty="0" smtClean="0">
                          <a:latin typeface="Arial" panose="020B0604020202020204" pitchFamily="34" charset="0"/>
                          <a:cs typeface="Arial" panose="020B0604020202020204" pitchFamily="34" charset="0"/>
                        </a:rPr>
                        <a:t> Änderungen</a:t>
                      </a:r>
                    </a:p>
                    <a:p>
                      <a:r>
                        <a:rPr lang="de-DE" sz="800" dirty="0" smtClean="0">
                          <a:latin typeface="Arial" panose="020B0604020202020204" pitchFamily="34" charset="0"/>
                          <a:cs typeface="Arial" panose="020B0604020202020204" pitchFamily="34" charset="0"/>
                        </a:rPr>
                        <a:t>grenzüberschreitend</a:t>
                      </a:r>
                      <a:endParaRPr lang="de-DE" sz="800" dirty="0">
                        <a:latin typeface="Arial" panose="020B0604020202020204" pitchFamily="34" charset="0"/>
                        <a:cs typeface="Arial" panose="020B0604020202020204" pitchFamily="34" charset="0"/>
                      </a:endParaRPr>
                    </a:p>
                  </a:txBody>
                  <a:tcPr marL="36000" marR="36000" marT="36000" marB="36000">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3175" cap="flat" cmpd="sng" algn="ctr">
                      <a:solidFill>
                        <a:schemeClr val="tx1"/>
                      </a:solidFill>
                      <a:prstDash val="solid"/>
                      <a:round/>
                      <a:headEnd type="none" w="med" len="med"/>
                      <a:tailEnd type="none" w="med" len="med"/>
                    </a:lnB>
                    <a:noFill/>
                  </a:tcPr>
                </a:tc>
                <a:tc>
                  <a:txBody>
                    <a:bodyPr/>
                    <a:lstStyle/>
                    <a:p>
                      <a:r>
                        <a:rPr lang="de-DE" sz="800" dirty="0" smtClean="0">
                          <a:latin typeface="Arial" panose="020B0604020202020204" pitchFamily="34" charset="0"/>
                          <a:cs typeface="Arial" panose="020B0604020202020204" pitchFamily="34" charset="0"/>
                        </a:rPr>
                        <a:t>mittlere Umwelteinflüsse</a:t>
                      </a:r>
                    </a:p>
                    <a:p>
                      <a:r>
                        <a:rPr lang="de-DE" sz="800" dirty="0" smtClean="0">
                          <a:latin typeface="Arial" panose="020B0604020202020204" pitchFamily="34" charset="0"/>
                          <a:cs typeface="Arial" panose="020B0604020202020204" pitchFamily="34" charset="0"/>
                        </a:rPr>
                        <a:t>hohe </a:t>
                      </a:r>
                      <a:r>
                        <a:rPr lang="de-DE" sz="800" baseline="0" dirty="0" smtClean="0">
                          <a:latin typeface="Arial" panose="020B0604020202020204" pitchFamily="34" charset="0"/>
                          <a:cs typeface="Arial" panose="020B0604020202020204" pitchFamily="34" charset="0"/>
                        </a:rPr>
                        <a:t>Erwartungen</a:t>
                      </a:r>
                      <a:endParaRPr lang="de-DE" sz="800" dirty="0" smtClean="0">
                        <a:latin typeface="Arial" panose="020B0604020202020204" pitchFamily="34" charset="0"/>
                        <a:cs typeface="Arial" panose="020B0604020202020204" pitchFamily="34" charset="0"/>
                      </a:endParaRPr>
                    </a:p>
                    <a:p>
                      <a:r>
                        <a:rPr lang="de-DE" sz="800" dirty="0" smtClean="0">
                          <a:latin typeface="Arial" panose="020B0604020202020204" pitchFamily="34" charset="0"/>
                          <a:cs typeface="Arial" panose="020B0604020202020204" pitchFamily="34" charset="0"/>
                        </a:rPr>
                        <a:t>viele Änderungen</a:t>
                      </a:r>
                    </a:p>
                    <a:p>
                      <a:r>
                        <a:rPr lang="de-DE" sz="800" dirty="0" smtClean="0">
                          <a:latin typeface="Arial" panose="020B0604020202020204" pitchFamily="34" charset="0"/>
                          <a:cs typeface="Arial" panose="020B0604020202020204" pitchFamily="34" charset="0"/>
                        </a:rPr>
                        <a:t>grenzüberschreitend</a:t>
                      </a:r>
                      <a:endParaRPr lang="de-DE" sz="800" dirty="0">
                        <a:latin typeface="Arial" panose="020B0604020202020204" pitchFamily="34" charset="0"/>
                        <a:cs typeface="Arial" panose="020B0604020202020204" pitchFamily="34" charset="0"/>
                      </a:endParaRPr>
                    </a:p>
                  </a:txBody>
                  <a:tcPr marL="36000" marR="36000" marT="36000" marB="36000">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3175" cap="flat" cmpd="sng" algn="ctr">
                      <a:solidFill>
                        <a:schemeClr val="tx1"/>
                      </a:solidFill>
                      <a:prstDash val="solid"/>
                      <a:round/>
                      <a:headEnd type="none" w="med" len="med"/>
                      <a:tailEnd type="none" w="med" len="med"/>
                    </a:lnB>
                    <a:noFill/>
                  </a:tcPr>
                </a:tc>
                <a:tc>
                  <a:txBody>
                    <a:bodyPr/>
                    <a:lstStyle/>
                    <a:p>
                      <a:r>
                        <a:rPr lang="de-DE" sz="800" dirty="0" smtClean="0">
                          <a:latin typeface="Arial" panose="020B0604020202020204" pitchFamily="34" charset="0"/>
                          <a:cs typeface="Arial" panose="020B0604020202020204" pitchFamily="34" charset="0"/>
                        </a:rPr>
                        <a:t>hohe Umwelteinflüsse</a:t>
                      </a:r>
                    </a:p>
                    <a:p>
                      <a:r>
                        <a:rPr lang="de-DE" sz="800" dirty="0" smtClean="0">
                          <a:latin typeface="Arial" panose="020B0604020202020204" pitchFamily="34" charset="0"/>
                          <a:cs typeface="Arial" panose="020B0604020202020204" pitchFamily="34" charset="0"/>
                        </a:rPr>
                        <a:t>sehr hohe Erwartungen</a:t>
                      </a:r>
                    </a:p>
                    <a:p>
                      <a:r>
                        <a:rPr lang="de-DE" sz="800" dirty="0" smtClean="0">
                          <a:latin typeface="Arial" panose="020B0604020202020204" pitchFamily="34" charset="0"/>
                          <a:cs typeface="Arial" panose="020B0604020202020204" pitchFamily="34" charset="0"/>
                        </a:rPr>
                        <a:t>sehr viele </a:t>
                      </a:r>
                      <a:r>
                        <a:rPr lang="de-DE" sz="800" baseline="0" dirty="0" smtClean="0">
                          <a:latin typeface="Arial" panose="020B0604020202020204" pitchFamily="34" charset="0"/>
                          <a:cs typeface="Arial" panose="020B0604020202020204" pitchFamily="34" charset="0"/>
                        </a:rPr>
                        <a:t>Veränderungen</a:t>
                      </a:r>
                    </a:p>
                    <a:p>
                      <a:r>
                        <a:rPr lang="de-DE" sz="800" dirty="0" smtClean="0">
                          <a:latin typeface="Arial" panose="020B0604020202020204" pitchFamily="34" charset="0"/>
                          <a:cs typeface="Arial" panose="020B0604020202020204" pitchFamily="34" charset="0"/>
                        </a:rPr>
                        <a:t>grenzüberschreitend</a:t>
                      </a:r>
                      <a:endParaRPr lang="de-DE" sz="800" dirty="0">
                        <a:latin typeface="Arial" panose="020B0604020202020204" pitchFamily="34" charset="0"/>
                        <a:cs typeface="Arial" panose="020B0604020202020204" pitchFamily="34" charset="0"/>
                      </a:endParaRPr>
                    </a:p>
                  </a:txBody>
                  <a:tcPr marL="36000" marR="36000" marT="36000" marB="36000">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3175" cap="flat" cmpd="sng" algn="ctr">
                      <a:solidFill>
                        <a:schemeClr val="tx1"/>
                      </a:solidFill>
                      <a:prstDash val="solid"/>
                      <a:round/>
                      <a:headEnd type="none" w="med" len="med"/>
                      <a:tailEnd type="none" w="med" len="med"/>
                    </a:lnB>
                    <a:noFill/>
                  </a:tcPr>
                </a:tc>
                <a:tc>
                  <a:txBody>
                    <a:bodyPr/>
                    <a:lstStyle/>
                    <a:p>
                      <a:endParaRPr lang="de-DE" sz="800" dirty="0">
                        <a:latin typeface="Arial" panose="020B0604020202020204" pitchFamily="34" charset="0"/>
                        <a:cs typeface="Arial" panose="020B0604020202020204" pitchFamily="34" charset="0"/>
                      </a:endParaRPr>
                    </a:p>
                  </a:txBody>
                  <a:tcPr marL="36000" marR="36000" marT="36000" marB="36000">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3175" cap="flat" cmpd="sng" algn="ctr">
                      <a:solidFill>
                        <a:schemeClr val="tx1"/>
                      </a:solidFill>
                      <a:prstDash val="solid"/>
                      <a:round/>
                      <a:headEnd type="none" w="med" len="med"/>
                      <a:tailEnd type="none" w="med" len="med"/>
                    </a:lnB>
                    <a:noFill/>
                  </a:tcPr>
                </a:tc>
                <a:tc>
                  <a:txBody>
                    <a:bodyPr/>
                    <a:lstStyle/>
                    <a:p>
                      <a:pPr algn="r"/>
                      <a:r>
                        <a:rPr lang="de-DE" sz="1600" b="1" dirty="0" smtClean="0">
                          <a:solidFill>
                            <a:srgbClr val="00B0F0"/>
                          </a:solidFill>
                          <a:latin typeface="Brush Script Std" pitchFamily="66" charset="0"/>
                          <a:cs typeface="Arial" panose="020B0604020202020204" pitchFamily="34" charset="0"/>
                        </a:rPr>
                        <a:t>4</a:t>
                      </a:r>
                      <a:endParaRPr lang="de-DE" sz="1600" b="1" dirty="0">
                        <a:solidFill>
                          <a:srgbClr val="00B0F0"/>
                        </a:solidFill>
                        <a:latin typeface="Brush Script Std" pitchFamily="66" charset="0"/>
                        <a:cs typeface="Arial" panose="020B0604020202020204" pitchFamily="34" charset="0"/>
                      </a:endParaRPr>
                    </a:p>
                  </a:txBody>
                  <a:tcPr marL="36000" marR="36000" marT="36000" marB="36000" anchor="b">
                    <a:lnL w="6350" cap="flat" cmpd="sng" algn="ctr">
                      <a:solidFill>
                        <a:schemeClr val="bg1">
                          <a:lumMod val="75000"/>
                        </a:schemeClr>
                      </a:solidFill>
                      <a:prstDash val="solid"/>
                      <a:round/>
                      <a:headEnd type="none" w="med" len="med"/>
                      <a:tailEnd type="none" w="med" len="med"/>
                    </a:lnL>
                    <a:lnR w="3175" cap="flat" cmpd="sng" algn="ctr">
                      <a:no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180000">
                <a:tc>
                  <a:txBody>
                    <a:bodyPr/>
                    <a:lstStyle/>
                    <a:p>
                      <a:endParaRPr lang="de-DE" sz="800" b="1" dirty="0" smtClean="0">
                        <a:latin typeface="Arial" panose="020B0604020202020204" pitchFamily="34" charset="0"/>
                        <a:cs typeface="Arial" panose="020B0604020202020204" pitchFamily="34" charset="0"/>
                      </a:endParaRPr>
                    </a:p>
                  </a:txBody>
                  <a:tcPr marL="36000" marR="36000" marT="36000" marB="36000">
                    <a:lnL w="3175"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noFill/>
                  </a:tcPr>
                </a:tc>
                <a:tc>
                  <a:txBody>
                    <a:bodyPr/>
                    <a:lstStyle/>
                    <a:p>
                      <a:endParaRPr lang="de-DE" sz="800" dirty="0">
                        <a:latin typeface="Arial" panose="020B0604020202020204" pitchFamily="34" charset="0"/>
                        <a:cs typeface="Arial" panose="020B0604020202020204" pitchFamily="34" charset="0"/>
                      </a:endParaRPr>
                    </a:p>
                  </a:txBody>
                  <a:tcPr marL="36000" marR="36000" marT="36000" marB="36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noFill/>
                  </a:tcPr>
                </a:tc>
                <a:tc>
                  <a:txBody>
                    <a:bodyPr/>
                    <a:lstStyle/>
                    <a:p>
                      <a:endParaRPr lang="de-DE" sz="800" dirty="0">
                        <a:latin typeface="Arial" panose="020B0604020202020204" pitchFamily="34" charset="0"/>
                        <a:cs typeface="Arial" panose="020B0604020202020204" pitchFamily="34" charset="0"/>
                      </a:endParaRPr>
                    </a:p>
                  </a:txBody>
                  <a:tcPr marL="36000" marR="36000" marT="36000" marB="36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noFill/>
                  </a:tcPr>
                </a:tc>
                <a:tc>
                  <a:txBody>
                    <a:bodyPr/>
                    <a:lstStyle/>
                    <a:p>
                      <a:endParaRPr lang="de-DE" sz="800" dirty="0">
                        <a:latin typeface="Arial" panose="020B0604020202020204" pitchFamily="34" charset="0"/>
                        <a:cs typeface="Arial" panose="020B0604020202020204" pitchFamily="34" charset="0"/>
                      </a:endParaRPr>
                    </a:p>
                  </a:txBody>
                  <a:tcPr marL="36000" marR="36000" marT="36000" marB="36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noFill/>
                  </a:tcPr>
                </a:tc>
                <a:tc>
                  <a:txBody>
                    <a:bodyPr/>
                    <a:lstStyle/>
                    <a:p>
                      <a:endParaRPr lang="de-DE" sz="800" dirty="0">
                        <a:latin typeface="Arial" panose="020B0604020202020204" pitchFamily="34" charset="0"/>
                        <a:cs typeface="Arial" panose="020B0604020202020204" pitchFamily="34" charset="0"/>
                      </a:endParaRPr>
                    </a:p>
                  </a:txBody>
                  <a:tcPr marL="36000" marR="36000" marT="36000" marB="36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noFill/>
                  </a:tcPr>
                </a:tc>
                <a:tc gridSpan="2">
                  <a:txBody>
                    <a:bodyPr/>
                    <a:lstStyle/>
                    <a:p>
                      <a:pPr algn="r">
                        <a:spcBef>
                          <a:spcPts val="0"/>
                        </a:spcBef>
                      </a:pPr>
                      <a:endParaRPr lang="de-DE" sz="500" dirty="0" smtClean="0">
                        <a:latin typeface="Arial" panose="020B0604020202020204" pitchFamily="34" charset="0"/>
                        <a:cs typeface="Arial" panose="020B0604020202020204" pitchFamily="34" charset="0"/>
                      </a:endParaRPr>
                    </a:p>
                    <a:p>
                      <a:pPr algn="l">
                        <a:spcBef>
                          <a:spcPts val="0"/>
                        </a:spcBef>
                      </a:pPr>
                      <a:r>
                        <a:rPr lang="de-DE" sz="800" dirty="0" smtClean="0">
                          <a:latin typeface="Arial" panose="020B0604020202020204" pitchFamily="34" charset="0"/>
                          <a:cs typeface="Arial" panose="020B0604020202020204" pitchFamily="34" charset="0"/>
                        </a:rPr>
                        <a:t>                                                    </a:t>
                      </a:r>
                      <a:endParaRPr lang="de-DE" sz="800" dirty="0">
                        <a:latin typeface="Arial" panose="020B0604020202020204" pitchFamily="34" charset="0"/>
                        <a:cs typeface="Arial" panose="020B0604020202020204" pitchFamily="34" charset="0"/>
                      </a:endParaRPr>
                    </a:p>
                  </a:txBody>
                  <a:tcPr marL="36000" marR="36000" marT="36000" marB="36000">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noFill/>
                  </a:tcPr>
                </a:tc>
                <a:tc hMerge="1">
                  <a:txBody>
                    <a:bodyPr/>
                    <a:lstStyle/>
                    <a:p>
                      <a:endParaRPr lang="de-DE" sz="800" dirty="0">
                        <a:latin typeface="Arial" panose="020B0604020202020204" pitchFamily="34" charset="0"/>
                        <a:cs typeface="Arial" panose="020B0604020202020204" pitchFamily="34" charset="0"/>
                      </a:endParaRPr>
                    </a:p>
                  </a:txBody>
                  <a:tcPr marL="36000" marR="36000" marT="36000" marB="36000">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solidFill>
                      <a:schemeClr val="bg1"/>
                    </a:solidFill>
                  </a:tcPr>
                </a:tc>
                <a:tc>
                  <a:txBody>
                    <a:bodyPr/>
                    <a:lstStyle/>
                    <a:p>
                      <a:pPr marL="0" marR="0" indent="0" algn="r" defTabSz="995690" rtl="0" eaLnBrk="1" fontAlgn="auto" latinLnBrk="0" hangingPunct="1">
                        <a:lnSpc>
                          <a:spcPct val="100000"/>
                        </a:lnSpc>
                        <a:spcBef>
                          <a:spcPts val="0"/>
                        </a:spcBef>
                        <a:spcAft>
                          <a:spcPts val="0"/>
                        </a:spcAft>
                        <a:buClrTx/>
                        <a:buSzTx/>
                        <a:buFontTx/>
                        <a:buNone/>
                        <a:tabLst/>
                        <a:defRPr/>
                      </a:pPr>
                      <a:r>
                        <a:rPr lang="de-DE" sz="1600" b="1" kern="1200" dirty="0" smtClean="0">
                          <a:solidFill>
                            <a:srgbClr val="00B0F0"/>
                          </a:solidFill>
                          <a:latin typeface="Brush Script Std" pitchFamily="66" charset="0"/>
                          <a:ea typeface="+mn-ea"/>
                          <a:cs typeface="Arial" panose="020B0604020202020204" pitchFamily="34" charset="0"/>
                        </a:rPr>
                        <a:t>40</a:t>
                      </a:r>
                    </a:p>
                  </a:txBody>
                  <a:tcPr marL="36000" marR="36000" marT="36000" marB="36000">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bl>
          </a:graphicData>
        </a:graphic>
      </p:graphicFrame>
      <p:sp>
        <p:nvSpPr>
          <p:cNvPr id="21" name="Textfeld 20"/>
          <p:cNvSpPr txBox="1"/>
          <p:nvPr/>
        </p:nvSpPr>
        <p:spPr>
          <a:xfrm>
            <a:off x="5706750" y="1747932"/>
            <a:ext cx="594040" cy="477054"/>
          </a:xfrm>
          <a:prstGeom prst="rect">
            <a:avLst/>
          </a:prstGeom>
          <a:noFill/>
        </p:spPr>
        <p:txBody>
          <a:bodyPr wrap="square" rtlCol="0">
            <a:spAutoFit/>
          </a:bodyPr>
          <a:lstStyle/>
          <a:p>
            <a:r>
              <a:rPr lang="de-DE" sz="2500" b="1" dirty="0" smtClean="0">
                <a:solidFill>
                  <a:srgbClr val="00B0F0"/>
                </a:solidFill>
                <a:latin typeface="Arial" panose="020B0604020202020204" pitchFamily="34" charset="0"/>
                <a:cs typeface="Arial" panose="020B0604020202020204" pitchFamily="34" charset="0"/>
                <a:sym typeface="Wingdings"/>
              </a:rPr>
              <a:t></a:t>
            </a:r>
            <a:endParaRPr lang="de-AT" sz="2500" dirty="0">
              <a:solidFill>
                <a:srgbClr val="00B0F0"/>
              </a:solidFill>
            </a:endParaRPr>
          </a:p>
        </p:txBody>
      </p:sp>
      <p:sp>
        <p:nvSpPr>
          <p:cNvPr id="22" name="Textfeld 21"/>
          <p:cNvSpPr txBox="1"/>
          <p:nvPr/>
        </p:nvSpPr>
        <p:spPr>
          <a:xfrm>
            <a:off x="4194540" y="2105351"/>
            <a:ext cx="594040" cy="861774"/>
          </a:xfrm>
          <a:prstGeom prst="rect">
            <a:avLst/>
          </a:prstGeom>
          <a:noFill/>
        </p:spPr>
        <p:txBody>
          <a:bodyPr wrap="square" rtlCol="0">
            <a:spAutoFit/>
          </a:bodyPr>
          <a:lstStyle/>
          <a:p>
            <a:r>
              <a:rPr lang="de-DE" sz="2500" b="1" dirty="0">
                <a:solidFill>
                  <a:srgbClr val="00B0F0"/>
                </a:solidFill>
                <a:latin typeface="Arial" panose="020B0604020202020204" pitchFamily="34" charset="0"/>
                <a:cs typeface="Arial" panose="020B0604020202020204" pitchFamily="34" charset="0"/>
                <a:sym typeface="Wingdings"/>
              </a:rPr>
              <a:t></a:t>
            </a:r>
            <a:endParaRPr lang="de-AT" sz="2500" dirty="0">
              <a:solidFill>
                <a:srgbClr val="00B0F0"/>
              </a:solidFill>
            </a:endParaRPr>
          </a:p>
          <a:p>
            <a:endParaRPr lang="de-AT" sz="2500" dirty="0">
              <a:solidFill>
                <a:srgbClr val="00B0F0"/>
              </a:solidFill>
            </a:endParaRPr>
          </a:p>
        </p:txBody>
      </p:sp>
      <p:sp>
        <p:nvSpPr>
          <p:cNvPr id="28" name="Textfeld 27"/>
          <p:cNvSpPr txBox="1"/>
          <p:nvPr/>
        </p:nvSpPr>
        <p:spPr>
          <a:xfrm>
            <a:off x="4250437" y="3082570"/>
            <a:ext cx="594040" cy="861774"/>
          </a:xfrm>
          <a:prstGeom prst="rect">
            <a:avLst/>
          </a:prstGeom>
          <a:noFill/>
        </p:spPr>
        <p:txBody>
          <a:bodyPr wrap="square" rtlCol="0">
            <a:spAutoFit/>
          </a:bodyPr>
          <a:lstStyle/>
          <a:p>
            <a:r>
              <a:rPr lang="de-DE" sz="2500" b="1" dirty="0">
                <a:solidFill>
                  <a:srgbClr val="00B0F0"/>
                </a:solidFill>
                <a:latin typeface="Arial" panose="020B0604020202020204" pitchFamily="34" charset="0"/>
                <a:cs typeface="Arial" panose="020B0604020202020204" pitchFamily="34" charset="0"/>
                <a:sym typeface="Wingdings"/>
              </a:rPr>
              <a:t></a:t>
            </a:r>
            <a:endParaRPr lang="de-AT" sz="2500" dirty="0">
              <a:solidFill>
                <a:srgbClr val="00B0F0"/>
              </a:solidFill>
            </a:endParaRPr>
          </a:p>
          <a:p>
            <a:endParaRPr lang="de-AT" sz="2500" dirty="0">
              <a:solidFill>
                <a:srgbClr val="00B0F0"/>
              </a:solidFill>
            </a:endParaRPr>
          </a:p>
        </p:txBody>
      </p:sp>
      <p:sp>
        <p:nvSpPr>
          <p:cNvPr id="36" name="Textfeld 35"/>
          <p:cNvSpPr txBox="1"/>
          <p:nvPr/>
        </p:nvSpPr>
        <p:spPr>
          <a:xfrm>
            <a:off x="5716275" y="3452932"/>
            <a:ext cx="594040" cy="861774"/>
          </a:xfrm>
          <a:prstGeom prst="rect">
            <a:avLst/>
          </a:prstGeom>
          <a:noFill/>
        </p:spPr>
        <p:txBody>
          <a:bodyPr wrap="square" rtlCol="0">
            <a:spAutoFit/>
          </a:bodyPr>
          <a:lstStyle/>
          <a:p>
            <a:r>
              <a:rPr lang="de-DE" sz="2500" b="1" dirty="0">
                <a:solidFill>
                  <a:srgbClr val="00B0F0"/>
                </a:solidFill>
                <a:latin typeface="Arial" panose="020B0604020202020204" pitchFamily="34" charset="0"/>
                <a:cs typeface="Arial" panose="020B0604020202020204" pitchFamily="34" charset="0"/>
                <a:sym typeface="Wingdings"/>
              </a:rPr>
              <a:t></a:t>
            </a:r>
            <a:endParaRPr lang="de-AT" sz="2500" dirty="0">
              <a:solidFill>
                <a:srgbClr val="00B0F0"/>
              </a:solidFill>
            </a:endParaRPr>
          </a:p>
          <a:p>
            <a:endParaRPr lang="de-AT" sz="2500" dirty="0">
              <a:solidFill>
                <a:srgbClr val="00B0F0"/>
              </a:solidFill>
            </a:endParaRPr>
          </a:p>
        </p:txBody>
      </p:sp>
      <p:sp>
        <p:nvSpPr>
          <p:cNvPr id="37" name="Textfeld 36"/>
          <p:cNvSpPr txBox="1"/>
          <p:nvPr/>
        </p:nvSpPr>
        <p:spPr>
          <a:xfrm>
            <a:off x="2754340" y="2706101"/>
            <a:ext cx="594040" cy="477054"/>
          </a:xfrm>
          <a:prstGeom prst="rect">
            <a:avLst/>
          </a:prstGeom>
          <a:noFill/>
        </p:spPr>
        <p:txBody>
          <a:bodyPr wrap="square" rtlCol="0">
            <a:spAutoFit/>
          </a:bodyPr>
          <a:lstStyle/>
          <a:p>
            <a:r>
              <a:rPr lang="de-DE" sz="2500" b="1" dirty="0" smtClean="0">
                <a:solidFill>
                  <a:srgbClr val="00B0F0"/>
                </a:solidFill>
                <a:latin typeface="Arial" panose="020B0604020202020204" pitchFamily="34" charset="0"/>
                <a:cs typeface="Arial" panose="020B0604020202020204" pitchFamily="34" charset="0"/>
                <a:sym typeface="Wingdings"/>
              </a:rPr>
              <a:t></a:t>
            </a:r>
            <a:endParaRPr lang="de-AT" sz="2500" dirty="0">
              <a:solidFill>
                <a:srgbClr val="00B0F0"/>
              </a:solidFill>
            </a:endParaRPr>
          </a:p>
        </p:txBody>
      </p:sp>
      <p:sp>
        <p:nvSpPr>
          <p:cNvPr id="40" name="Textfeld 39"/>
          <p:cNvSpPr txBox="1"/>
          <p:nvPr/>
        </p:nvSpPr>
        <p:spPr>
          <a:xfrm>
            <a:off x="5706750" y="1144836"/>
            <a:ext cx="594040" cy="477054"/>
          </a:xfrm>
          <a:prstGeom prst="rect">
            <a:avLst/>
          </a:prstGeom>
          <a:noFill/>
        </p:spPr>
        <p:txBody>
          <a:bodyPr wrap="square" rtlCol="0">
            <a:spAutoFit/>
          </a:bodyPr>
          <a:lstStyle/>
          <a:p>
            <a:r>
              <a:rPr lang="de-DE" sz="2500" b="1" dirty="0" smtClean="0">
                <a:solidFill>
                  <a:srgbClr val="00B0F0"/>
                </a:solidFill>
                <a:latin typeface="Arial" panose="020B0604020202020204" pitchFamily="34" charset="0"/>
                <a:cs typeface="Arial" panose="020B0604020202020204" pitchFamily="34" charset="0"/>
                <a:sym typeface="Wingdings"/>
              </a:rPr>
              <a:t></a:t>
            </a:r>
            <a:endParaRPr lang="de-AT" sz="2500" dirty="0">
              <a:solidFill>
                <a:srgbClr val="00B0F0"/>
              </a:solidFill>
            </a:endParaRPr>
          </a:p>
        </p:txBody>
      </p:sp>
      <p:sp>
        <p:nvSpPr>
          <p:cNvPr id="41" name="Textfeld 40"/>
          <p:cNvSpPr txBox="1"/>
          <p:nvPr/>
        </p:nvSpPr>
        <p:spPr>
          <a:xfrm>
            <a:off x="7163174" y="3914945"/>
            <a:ext cx="594040" cy="477054"/>
          </a:xfrm>
          <a:prstGeom prst="rect">
            <a:avLst/>
          </a:prstGeom>
          <a:noFill/>
        </p:spPr>
        <p:txBody>
          <a:bodyPr wrap="square" rtlCol="0">
            <a:spAutoFit/>
          </a:bodyPr>
          <a:lstStyle/>
          <a:p>
            <a:r>
              <a:rPr lang="de-DE" sz="2500" b="1" dirty="0" smtClean="0">
                <a:solidFill>
                  <a:srgbClr val="00B0F0"/>
                </a:solidFill>
                <a:latin typeface="Arial" panose="020B0604020202020204" pitchFamily="34" charset="0"/>
                <a:cs typeface="Arial" panose="020B0604020202020204" pitchFamily="34" charset="0"/>
                <a:sym typeface="Wingdings"/>
              </a:rPr>
              <a:t></a:t>
            </a:r>
            <a:endParaRPr lang="de-AT" sz="2500" dirty="0">
              <a:solidFill>
                <a:srgbClr val="00B0F0"/>
              </a:solidFill>
            </a:endParaRPr>
          </a:p>
        </p:txBody>
      </p:sp>
      <p:sp>
        <p:nvSpPr>
          <p:cNvPr id="42" name="Textfeld 41"/>
          <p:cNvSpPr txBox="1"/>
          <p:nvPr/>
        </p:nvSpPr>
        <p:spPr>
          <a:xfrm>
            <a:off x="7201000" y="684201"/>
            <a:ext cx="594040" cy="477054"/>
          </a:xfrm>
          <a:prstGeom prst="rect">
            <a:avLst/>
          </a:prstGeom>
          <a:noFill/>
        </p:spPr>
        <p:txBody>
          <a:bodyPr wrap="square" rtlCol="0">
            <a:spAutoFit/>
          </a:bodyPr>
          <a:lstStyle/>
          <a:p>
            <a:r>
              <a:rPr lang="de-DE" sz="2500" b="1" dirty="0" smtClean="0">
                <a:solidFill>
                  <a:srgbClr val="00B0F0"/>
                </a:solidFill>
                <a:latin typeface="Arial" panose="020B0604020202020204" pitchFamily="34" charset="0"/>
                <a:cs typeface="Arial" panose="020B0604020202020204" pitchFamily="34" charset="0"/>
                <a:sym typeface="Wingdings"/>
              </a:rPr>
              <a:t></a:t>
            </a:r>
            <a:endParaRPr lang="de-AT" sz="2500" dirty="0">
              <a:solidFill>
                <a:srgbClr val="00B0F0"/>
              </a:solidFill>
            </a:endParaRPr>
          </a:p>
        </p:txBody>
      </p:sp>
      <p:sp>
        <p:nvSpPr>
          <p:cNvPr id="43" name="Textfeld 42"/>
          <p:cNvSpPr txBox="1"/>
          <p:nvPr/>
        </p:nvSpPr>
        <p:spPr>
          <a:xfrm>
            <a:off x="7146950" y="6001857"/>
            <a:ext cx="594040" cy="477054"/>
          </a:xfrm>
          <a:prstGeom prst="rect">
            <a:avLst/>
          </a:prstGeom>
          <a:noFill/>
        </p:spPr>
        <p:txBody>
          <a:bodyPr wrap="square" rtlCol="0">
            <a:spAutoFit/>
          </a:bodyPr>
          <a:lstStyle/>
          <a:p>
            <a:r>
              <a:rPr lang="de-DE" sz="2500" b="1" dirty="0" smtClean="0">
                <a:solidFill>
                  <a:srgbClr val="00B0F0"/>
                </a:solidFill>
                <a:latin typeface="Arial" panose="020B0604020202020204" pitchFamily="34" charset="0"/>
                <a:cs typeface="Arial" panose="020B0604020202020204" pitchFamily="34" charset="0"/>
                <a:sym typeface="Wingdings"/>
              </a:rPr>
              <a:t></a:t>
            </a:r>
            <a:endParaRPr lang="de-AT" sz="2500" dirty="0">
              <a:solidFill>
                <a:srgbClr val="00B0F0"/>
              </a:solidFill>
            </a:endParaRPr>
          </a:p>
        </p:txBody>
      </p:sp>
      <p:sp>
        <p:nvSpPr>
          <p:cNvPr id="44" name="Textfeld 43"/>
          <p:cNvSpPr txBox="1"/>
          <p:nvPr/>
        </p:nvSpPr>
        <p:spPr>
          <a:xfrm>
            <a:off x="8641200" y="4885166"/>
            <a:ext cx="594040" cy="477054"/>
          </a:xfrm>
          <a:prstGeom prst="rect">
            <a:avLst/>
          </a:prstGeom>
          <a:noFill/>
        </p:spPr>
        <p:txBody>
          <a:bodyPr wrap="square" rtlCol="0">
            <a:spAutoFit/>
          </a:bodyPr>
          <a:lstStyle/>
          <a:p>
            <a:r>
              <a:rPr lang="de-DE" sz="2500" b="1" dirty="0" smtClean="0">
                <a:solidFill>
                  <a:srgbClr val="00B0F0"/>
                </a:solidFill>
                <a:latin typeface="Arial" panose="020B0604020202020204" pitchFamily="34" charset="0"/>
                <a:cs typeface="Arial" panose="020B0604020202020204" pitchFamily="34" charset="0"/>
                <a:sym typeface="Wingdings"/>
              </a:rPr>
              <a:t></a:t>
            </a:r>
            <a:endParaRPr lang="de-AT" sz="2500" dirty="0">
              <a:solidFill>
                <a:srgbClr val="00B0F0"/>
              </a:solidFill>
            </a:endParaRPr>
          </a:p>
        </p:txBody>
      </p:sp>
      <p:sp>
        <p:nvSpPr>
          <p:cNvPr id="47" name="Textfeld 46"/>
          <p:cNvSpPr txBox="1"/>
          <p:nvPr/>
        </p:nvSpPr>
        <p:spPr>
          <a:xfrm>
            <a:off x="7180860" y="5478737"/>
            <a:ext cx="594040" cy="477054"/>
          </a:xfrm>
          <a:prstGeom prst="rect">
            <a:avLst/>
          </a:prstGeom>
          <a:noFill/>
        </p:spPr>
        <p:txBody>
          <a:bodyPr wrap="square" rtlCol="0">
            <a:spAutoFit/>
          </a:bodyPr>
          <a:lstStyle/>
          <a:p>
            <a:r>
              <a:rPr lang="de-DE" sz="2500" b="1" dirty="0" smtClean="0">
                <a:solidFill>
                  <a:srgbClr val="00B0F0"/>
                </a:solidFill>
                <a:latin typeface="Arial" panose="020B0604020202020204" pitchFamily="34" charset="0"/>
                <a:cs typeface="Arial" panose="020B0604020202020204" pitchFamily="34" charset="0"/>
                <a:sym typeface="Wingdings"/>
              </a:rPr>
              <a:t></a:t>
            </a:r>
            <a:endParaRPr lang="de-AT" sz="2500" dirty="0">
              <a:solidFill>
                <a:srgbClr val="00B0F0"/>
              </a:solidFill>
            </a:endParaRPr>
          </a:p>
        </p:txBody>
      </p:sp>
      <p:sp>
        <p:nvSpPr>
          <p:cNvPr id="48" name="Textfeld 47"/>
          <p:cNvSpPr txBox="1"/>
          <p:nvPr/>
        </p:nvSpPr>
        <p:spPr>
          <a:xfrm>
            <a:off x="8659160" y="4457296"/>
            <a:ext cx="594040" cy="477054"/>
          </a:xfrm>
          <a:prstGeom prst="rect">
            <a:avLst/>
          </a:prstGeom>
          <a:noFill/>
        </p:spPr>
        <p:txBody>
          <a:bodyPr wrap="square" rtlCol="0">
            <a:spAutoFit/>
          </a:bodyPr>
          <a:lstStyle/>
          <a:p>
            <a:r>
              <a:rPr lang="de-DE" sz="2500" b="1" dirty="0" smtClean="0">
                <a:solidFill>
                  <a:srgbClr val="00B0F0"/>
                </a:solidFill>
                <a:latin typeface="Arial" panose="020B0604020202020204" pitchFamily="34" charset="0"/>
                <a:cs typeface="Arial" panose="020B0604020202020204" pitchFamily="34" charset="0"/>
                <a:sym typeface="Wingdings"/>
              </a:rPr>
              <a:t></a:t>
            </a:r>
            <a:endParaRPr lang="de-AT" sz="2500" dirty="0">
              <a:solidFill>
                <a:srgbClr val="00B0F0"/>
              </a:solidFill>
            </a:endParaRPr>
          </a:p>
        </p:txBody>
      </p:sp>
      <p:sp>
        <p:nvSpPr>
          <p:cNvPr id="51" name="Textfeld 50"/>
          <p:cNvSpPr txBox="1"/>
          <p:nvPr/>
        </p:nvSpPr>
        <p:spPr>
          <a:xfrm rot="20565993">
            <a:off x="2544802" y="2699922"/>
            <a:ext cx="6048840" cy="1446550"/>
          </a:xfrm>
          <a:prstGeom prst="rect">
            <a:avLst/>
          </a:prstGeom>
          <a:noFill/>
        </p:spPr>
        <p:txBody>
          <a:bodyPr wrap="square" rtlCol="0">
            <a:spAutoFit/>
          </a:bodyPr>
          <a:lstStyle/>
          <a:p>
            <a:r>
              <a:rPr lang="de-DE" sz="8800" dirty="0" smtClean="0">
                <a:solidFill>
                  <a:schemeClr val="bg1">
                    <a:lumMod val="75000"/>
                    <a:alpha val="50000"/>
                  </a:schemeClr>
                </a:solidFill>
              </a:rPr>
              <a:t>MUSTER</a:t>
            </a:r>
            <a:endParaRPr lang="de-AT" sz="8800" dirty="0">
              <a:solidFill>
                <a:schemeClr val="bg1">
                  <a:lumMod val="75000"/>
                  <a:alpha val="50000"/>
                </a:schemeClr>
              </a:solidFill>
            </a:endParaRPr>
          </a:p>
        </p:txBody>
      </p:sp>
      <p:sp>
        <p:nvSpPr>
          <p:cNvPr id="64" name="Text Box 4"/>
          <p:cNvSpPr txBox="1">
            <a:spLocks noChangeArrowheads="1"/>
          </p:cNvSpPr>
          <p:nvPr/>
        </p:nvSpPr>
        <p:spPr bwMode="auto">
          <a:xfrm>
            <a:off x="177854" y="6540990"/>
            <a:ext cx="3584625" cy="120041"/>
          </a:xfrm>
          <a:prstGeom prst="rect">
            <a:avLst/>
          </a:prstGeom>
          <a:noFill/>
          <a:ln w="9525">
            <a:noFill/>
            <a:miter lim="800000"/>
            <a:headEnd/>
            <a:tailEnd/>
          </a:ln>
        </p:spPr>
        <p:txBody>
          <a:bodyPr wrap="square" lIns="39200" tIns="19600" rIns="39200" bIns="7840" anchor="ctr" anchorCtr="0">
            <a:spAutoFit/>
          </a:bodyPr>
          <a:lstStyle/>
          <a:p>
            <a:pPr marL="155575" indent="-155575" defTabSz="271463">
              <a:spcBef>
                <a:spcPts val="0"/>
              </a:spcBef>
              <a:buSzPct val="80000"/>
              <a:defRPr/>
            </a:pPr>
            <a:r>
              <a:rPr lang="de-DE" sz="600" baseline="30000" dirty="0" smtClean="0">
                <a:solidFill>
                  <a:srgbClr val="808080"/>
                </a:solidFill>
              </a:rPr>
              <a:t>x)</a:t>
            </a:r>
            <a:r>
              <a:rPr lang="de-DE" sz="600" dirty="0" smtClean="0">
                <a:solidFill>
                  <a:srgbClr val="808080"/>
                </a:solidFill>
              </a:rPr>
              <a:t>	auch bei GP/GU sind die Subunternehmer / Gewerke im Einzelnen komplexitätswirksam</a:t>
            </a:r>
          </a:p>
        </p:txBody>
      </p:sp>
      <p:sp>
        <p:nvSpPr>
          <p:cNvPr id="66" name="Text Box 3"/>
          <p:cNvSpPr txBox="1">
            <a:spLocks noChangeArrowheads="1"/>
          </p:cNvSpPr>
          <p:nvPr/>
        </p:nvSpPr>
        <p:spPr bwMode="auto">
          <a:xfrm>
            <a:off x="166405" y="7237111"/>
            <a:ext cx="5832475" cy="107722"/>
          </a:xfrm>
          <a:prstGeom prst="rect">
            <a:avLst/>
          </a:prstGeom>
          <a:solidFill>
            <a:schemeClr val="bg1"/>
          </a:solidFill>
          <a:ln w="9525">
            <a:noFill/>
            <a:miter lim="800000"/>
            <a:headEnd/>
            <a:tailEnd/>
          </a:ln>
          <a:effectLst/>
        </p:spPr>
        <p:txBody>
          <a:bodyPr lIns="0" tIns="0" rIns="0" bIns="0">
            <a:spAutoFit/>
          </a:bodyPr>
          <a:lstStyle/>
          <a:p>
            <a:pPr algn="l" defTabSz="995300">
              <a:spcBef>
                <a:spcPct val="50000"/>
              </a:spcBef>
              <a:defRPr/>
            </a:pPr>
            <a:r>
              <a:rPr lang="de-AT" sz="700" b="1" dirty="0" smtClean="0">
                <a:solidFill>
                  <a:schemeClr val="bg2"/>
                </a:solidFill>
                <a:latin typeface="Arial" charset="0"/>
                <a:cs typeface="Arial" charset="0"/>
              </a:rPr>
              <a:t>HLZTG </a:t>
            </a:r>
            <a:r>
              <a:rPr lang="de-AT" sz="700" b="0" dirty="0" smtClean="0">
                <a:solidFill>
                  <a:schemeClr val="bg2"/>
                </a:solidFill>
                <a:latin typeface="Arial" charset="0"/>
                <a:cs typeface="Arial" charset="0"/>
                <a:sym typeface="Wingdings 2"/>
              </a:rPr>
              <a:t>|</a:t>
            </a:r>
            <a:r>
              <a:rPr lang="de-AT" sz="700" b="0" dirty="0" smtClean="0">
                <a:solidFill>
                  <a:schemeClr val="bg2"/>
                </a:solidFill>
                <a:latin typeface="Arial" charset="0"/>
                <a:cs typeface="Arial" charset="0"/>
              </a:rPr>
              <a:t>   </a:t>
            </a:r>
            <a:r>
              <a:rPr lang="de-AT" sz="700" dirty="0" smtClean="0">
                <a:solidFill>
                  <a:schemeClr val="bg2"/>
                </a:solidFill>
              </a:rPr>
              <a:t>Bewertungsmatrix</a:t>
            </a:r>
            <a:r>
              <a:rPr lang="de-AT" sz="700" b="0" dirty="0" smtClean="0">
                <a:solidFill>
                  <a:schemeClr val="bg2"/>
                </a:solidFill>
                <a:latin typeface="Arial" charset="0"/>
                <a:cs typeface="Arial" charset="0"/>
              </a:rPr>
              <a:t> Projektklassen</a:t>
            </a:r>
            <a:endParaRPr lang="de-AT" sz="700" b="0" dirty="0">
              <a:solidFill>
                <a:schemeClr val="bg2"/>
              </a:solidFill>
              <a:latin typeface="Arial" charset="0"/>
              <a:cs typeface="Arial" charset="0"/>
              <a:sym typeface="Wingdings 3" pitchFamily="18" charset="2"/>
            </a:endParaRPr>
          </a:p>
        </p:txBody>
      </p:sp>
      <p:sp>
        <p:nvSpPr>
          <p:cNvPr id="67" name="Text Box 3"/>
          <p:cNvSpPr txBox="1">
            <a:spLocks noChangeArrowheads="1"/>
          </p:cNvSpPr>
          <p:nvPr/>
        </p:nvSpPr>
        <p:spPr bwMode="auto">
          <a:xfrm>
            <a:off x="8569190" y="7244248"/>
            <a:ext cx="1943077" cy="107722"/>
          </a:xfrm>
          <a:prstGeom prst="rect">
            <a:avLst/>
          </a:prstGeom>
          <a:noFill/>
          <a:ln w="9525">
            <a:noFill/>
            <a:miter lim="800000"/>
            <a:headEnd/>
            <a:tailEnd/>
          </a:ln>
          <a:effectLst/>
        </p:spPr>
        <p:txBody>
          <a:bodyPr lIns="0" tIns="0" rIns="0" bIns="0">
            <a:spAutoFit/>
          </a:bodyPr>
          <a:lstStyle/>
          <a:p>
            <a:pPr algn="r" defTabSz="995300">
              <a:spcBef>
                <a:spcPct val="50000"/>
              </a:spcBef>
              <a:defRPr/>
            </a:pPr>
            <a:r>
              <a:rPr lang="de-AT" sz="700" b="0" dirty="0" smtClean="0">
                <a:solidFill>
                  <a:schemeClr val="bg2"/>
                </a:solidFill>
                <a:latin typeface="Arial"/>
                <a:cs typeface="Arial"/>
              </a:rPr>
              <a:t>11. Februar 2016</a:t>
            </a:r>
            <a:r>
              <a:rPr lang="de-AT" sz="700" b="0" baseline="0" dirty="0" smtClean="0">
                <a:solidFill>
                  <a:schemeClr val="bg2"/>
                </a:solidFill>
                <a:latin typeface="Arial"/>
                <a:cs typeface="Arial"/>
              </a:rPr>
              <a:t>   </a:t>
            </a:r>
            <a:r>
              <a:rPr lang="de-AT" sz="700" b="0" dirty="0" smtClean="0">
                <a:solidFill>
                  <a:schemeClr val="bg2"/>
                </a:solidFill>
                <a:latin typeface="Arial" charset="0"/>
                <a:cs typeface="Arial" charset="0"/>
                <a:sym typeface="Wingdings 2"/>
              </a:rPr>
              <a:t>|  </a:t>
            </a:r>
            <a:r>
              <a:rPr lang="de-AT" sz="700" b="0" dirty="0" smtClean="0">
                <a:solidFill>
                  <a:schemeClr val="bg2"/>
                </a:solidFill>
                <a:latin typeface="Arial" charset="0"/>
                <a:cs typeface="Arial" charset="0"/>
              </a:rPr>
              <a:t> ö-VS 1   </a:t>
            </a:r>
            <a:r>
              <a:rPr lang="de-AT" sz="700" b="0" dirty="0" smtClean="0">
                <a:solidFill>
                  <a:schemeClr val="bg2"/>
                </a:solidFill>
                <a:latin typeface="Arial" charset="0"/>
                <a:cs typeface="Arial" charset="0"/>
                <a:sym typeface="Wingdings 2"/>
              </a:rPr>
              <a:t>|</a:t>
            </a:r>
            <a:r>
              <a:rPr lang="de-AT" sz="700" b="1" baseline="0" dirty="0" smtClean="0">
                <a:solidFill>
                  <a:schemeClr val="bg2"/>
                </a:solidFill>
                <a:latin typeface="Arial" charset="0"/>
                <a:sym typeface="Wingdings 2"/>
              </a:rPr>
              <a:t> </a:t>
            </a:r>
            <a:r>
              <a:rPr lang="de-AT" sz="700" b="1" dirty="0" smtClean="0">
                <a:solidFill>
                  <a:schemeClr val="bg2"/>
                </a:solidFill>
                <a:latin typeface="Arial" charset="0"/>
                <a:sym typeface="Wingdings 2"/>
              </a:rPr>
              <a:t>  </a:t>
            </a:r>
            <a:r>
              <a:rPr lang="de-DE" sz="700" dirty="0" smtClean="0">
                <a:solidFill>
                  <a:schemeClr val="bg2"/>
                </a:solidFill>
                <a:latin typeface="Arial" charset="0"/>
              </a:rPr>
              <a:t> </a:t>
            </a:r>
            <a:r>
              <a:rPr lang="de-DE" sz="700" dirty="0">
                <a:solidFill>
                  <a:schemeClr val="bg2"/>
                </a:solidFill>
              </a:rPr>
              <a:t>4</a:t>
            </a:r>
            <a:r>
              <a:rPr lang="de-DE" sz="700" dirty="0" smtClean="0">
                <a:solidFill>
                  <a:schemeClr val="bg2"/>
                </a:solidFill>
                <a:latin typeface="Arial" charset="0"/>
              </a:rPr>
              <a:t> von 5</a:t>
            </a:r>
            <a:endParaRPr lang="de-AT" sz="700" b="0" dirty="0">
              <a:solidFill>
                <a:schemeClr val="bg2"/>
              </a:solidFill>
              <a:latin typeface="Arial" charset="0"/>
              <a:cs typeface="Arial" charset="0"/>
              <a:sym typeface="Wingdings 3" pitchFamily="18" charset="2"/>
            </a:endParaRPr>
          </a:p>
        </p:txBody>
      </p:sp>
      <p:sp>
        <p:nvSpPr>
          <p:cNvPr id="68" name="Oval 40"/>
          <p:cNvSpPr>
            <a:spLocks noChangeArrowheads="1"/>
          </p:cNvSpPr>
          <p:nvPr/>
        </p:nvSpPr>
        <p:spPr bwMode="auto">
          <a:xfrm>
            <a:off x="161980" y="638936"/>
            <a:ext cx="252000" cy="252000"/>
          </a:xfrm>
          <a:prstGeom prst="ellipse">
            <a:avLst/>
          </a:prstGeom>
          <a:solidFill>
            <a:srgbClr val="3366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0" tIns="0" rIns="0" bIns="0" numCol="1" anchor="ctr" anchorCtr="0" compatLnSpc="1">
            <a:prstTxWarp prst="textNoShape">
              <a:avLst/>
            </a:prstTxWarp>
          </a:bodyPr>
          <a:lstStyle/>
          <a:p>
            <a:pPr algn="ctr"/>
            <a:r>
              <a:rPr lang="de-DE" sz="1050" b="1" dirty="0" smtClean="0">
                <a:solidFill>
                  <a:schemeClr val="bg1"/>
                </a:solidFill>
                <a:latin typeface="Arial" panose="020B0604020202020204" pitchFamily="34" charset="0"/>
                <a:cs typeface="Arial" panose="020B0604020202020204" pitchFamily="34" charset="0"/>
              </a:rPr>
              <a:t>A1</a:t>
            </a:r>
            <a:endParaRPr lang="de-DE" sz="1050" b="1" dirty="0">
              <a:solidFill>
                <a:schemeClr val="bg1"/>
              </a:solidFill>
              <a:latin typeface="Dutch801 XBd BT" panose="02020903060505020304" pitchFamily="18" charset="0"/>
            </a:endParaRPr>
          </a:p>
        </p:txBody>
      </p:sp>
      <p:sp>
        <p:nvSpPr>
          <p:cNvPr id="69" name="Oval 40"/>
          <p:cNvSpPr>
            <a:spLocks noChangeArrowheads="1"/>
          </p:cNvSpPr>
          <p:nvPr/>
        </p:nvSpPr>
        <p:spPr bwMode="auto">
          <a:xfrm>
            <a:off x="161980" y="1077116"/>
            <a:ext cx="252000" cy="252000"/>
          </a:xfrm>
          <a:prstGeom prst="ellipse">
            <a:avLst/>
          </a:prstGeom>
          <a:solidFill>
            <a:srgbClr val="3366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0" tIns="0" rIns="0" bIns="0" numCol="1" anchor="ctr" anchorCtr="0" compatLnSpc="1">
            <a:prstTxWarp prst="textNoShape">
              <a:avLst/>
            </a:prstTxWarp>
          </a:bodyPr>
          <a:lstStyle/>
          <a:p>
            <a:pPr algn="ctr"/>
            <a:r>
              <a:rPr lang="de-DE" sz="1050" b="1" dirty="0" smtClean="0">
                <a:solidFill>
                  <a:schemeClr val="bg1"/>
                </a:solidFill>
                <a:latin typeface="Arial" panose="020B0604020202020204" pitchFamily="34" charset="0"/>
                <a:cs typeface="Arial" panose="020B0604020202020204" pitchFamily="34" charset="0"/>
              </a:rPr>
              <a:t>A2</a:t>
            </a:r>
            <a:endParaRPr lang="de-DE" sz="1050" b="1" dirty="0">
              <a:solidFill>
                <a:schemeClr val="bg1"/>
              </a:solidFill>
              <a:latin typeface="Dutch801 XBd BT" panose="02020903060505020304" pitchFamily="18" charset="0"/>
            </a:endParaRPr>
          </a:p>
        </p:txBody>
      </p:sp>
      <p:sp>
        <p:nvSpPr>
          <p:cNvPr id="70" name="Oval 40"/>
          <p:cNvSpPr>
            <a:spLocks noChangeArrowheads="1"/>
          </p:cNvSpPr>
          <p:nvPr/>
        </p:nvSpPr>
        <p:spPr bwMode="auto">
          <a:xfrm>
            <a:off x="164999" y="1548321"/>
            <a:ext cx="252000" cy="252000"/>
          </a:xfrm>
          <a:prstGeom prst="ellipse">
            <a:avLst/>
          </a:prstGeom>
          <a:solidFill>
            <a:srgbClr val="3366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0" tIns="0" rIns="0" bIns="0" numCol="1" anchor="ctr" anchorCtr="0" compatLnSpc="1">
            <a:prstTxWarp prst="textNoShape">
              <a:avLst/>
            </a:prstTxWarp>
          </a:bodyPr>
          <a:lstStyle/>
          <a:p>
            <a:pPr algn="ctr"/>
            <a:r>
              <a:rPr lang="de-DE" sz="1050" b="1" dirty="0" smtClean="0">
                <a:solidFill>
                  <a:schemeClr val="bg1"/>
                </a:solidFill>
                <a:latin typeface="Arial" panose="020B0604020202020204" pitchFamily="34" charset="0"/>
                <a:cs typeface="Arial" panose="020B0604020202020204" pitchFamily="34" charset="0"/>
              </a:rPr>
              <a:t>A3</a:t>
            </a:r>
            <a:endParaRPr lang="de-DE" sz="1050" b="1" dirty="0">
              <a:solidFill>
                <a:schemeClr val="bg1"/>
              </a:solidFill>
              <a:latin typeface="Dutch801 XBd BT" panose="02020903060505020304" pitchFamily="18" charset="0"/>
            </a:endParaRPr>
          </a:p>
        </p:txBody>
      </p:sp>
      <p:sp>
        <p:nvSpPr>
          <p:cNvPr id="71" name="Oval 40"/>
          <p:cNvSpPr>
            <a:spLocks noChangeArrowheads="1"/>
          </p:cNvSpPr>
          <p:nvPr/>
        </p:nvSpPr>
        <p:spPr bwMode="auto">
          <a:xfrm>
            <a:off x="161980" y="2088431"/>
            <a:ext cx="252000" cy="252000"/>
          </a:xfrm>
          <a:prstGeom prst="ellipse">
            <a:avLst/>
          </a:prstGeom>
          <a:solidFill>
            <a:srgbClr val="3366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0" tIns="0" rIns="0" bIns="0" numCol="1" anchor="ctr" anchorCtr="0" compatLnSpc="1">
            <a:prstTxWarp prst="textNoShape">
              <a:avLst/>
            </a:prstTxWarp>
          </a:bodyPr>
          <a:lstStyle/>
          <a:p>
            <a:pPr algn="ctr"/>
            <a:r>
              <a:rPr lang="de-DE" sz="1050" b="1" dirty="0" smtClean="0">
                <a:solidFill>
                  <a:schemeClr val="bg1"/>
                </a:solidFill>
                <a:latin typeface="Arial" panose="020B0604020202020204" pitchFamily="34" charset="0"/>
                <a:cs typeface="Arial" panose="020B0604020202020204" pitchFamily="34" charset="0"/>
              </a:rPr>
              <a:t>A4</a:t>
            </a:r>
            <a:endParaRPr lang="de-DE" sz="1050" b="1" dirty="0">
              <a:solidFill>
                <a:schemeClr val="bg1"/>
              </a:solidFill>
              <a:latin typeface="Dutch801 XBd BT" panose="02020903060505020304" pitchFamily="18" charset="0"/>
            </a:endParaRPr>
          </a:p>
        </p:txBody>
      </p:sp>
      <p:sp>
        <p:nvSpPr>
          <p:cNvPr id="72" name="Oval 40"/>
          <p:cNvSpPr>
            <a:spLocks noChangeArrowheads="1"/>
          </p:cNvSpPr>
          <p:nvPr/>
        </p:nvSpPr>
        <p:spPr bwMode="auto">
          <a:xfrm>
            <a:off x="161980" y="2524781"/>
            <a:ext cx="252000" cy="252000"/>
          </a:xfrm>
          <a:prstGeom prst="ellipse">
            <a:avLst/>
          </a:prstGeom>
          <a:solidFill>
            <a:srgbClr val="3366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0" tIns="0" rIns="0" bIns="0" numCol="1" anchor="ctr" anchorCtr="0" compatLnSpc="1">
            <a:prstTxWarp prst="textNoShape">
              <a:avLst/>
            </a:prstTxWarp>
          </a:bodyPr>
          <a:lstStyle/>
          <a:p>
            <a:pPr algn="ctr"/>
            <a:r>
              <a:rPr lang="de-DE" sz="1050" b="1" dirty="0" smtClean="0">
                <a:solidFill>
                  <a:schemeClr val="bg1"/>
                </a:solidFill>
                <a:latin typeface="Arial" panose="020B0604020202020204" pitchFamily="34" charset="0"/>
                <a:cs typeface="Arial" panose="020B0604020202020204" pitchFamily="34" charset="0"/>
              </a:rPr>
              <a:t>A5</a:t>
            </a:r>
            <a:endParaRPr lang="de-DE" sz="1050" b="1" dirty="0">
              <a:solidFill>
                <a:schemeClr val="bg1"/>
              </a:solidFill>
              <a:latin typeface="Dutch801 XBd BT" panose="02020903060505020304" pitchFamily="18" charset="0"/>
            </a:endParaRPr>
          </a:p>
        </p:txBody>
      </p:sp>
      <p:sp>
        <p:nvSpPr>
          <p:cNvPr id="73" name="Oval 40"/>
          <p:cNvSpPr>
            <a:spLocks noChangeArrowheads="1"/>
          </p:cNvSpPr>
          <p:nvPr/>
        </p:nvSpPr>
        <p:spPr bwMode="auto">
          <a:xfrm>
            <a:off x="164999" y="3092441"/>
            <a:ext cx="252000" cy="252000"/>
          </a:xfrm>
          <a:prstGeom prst="ellipse">
            <a:avLst/>
          </a:prstGeom>
          <a:solidFill>
            <a:srgbClr val="3366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0" tIns="0" rIns="0" bIns="0" numCol="1" anchor="ctr" anchorCtr="0" compatLnSpc="1">
            <a:prstTxWarp prst="textNoShape">
              <a:avLst/>
            </a:prstTxWarp>
          </a:bodyPr>
          <a:lstStyle/>
          <a:p>
            <a:pPr algn="ctr"/>
            <a:r>
              <a:rPr lang="de-DE" sz="1050" b="1" dirty="0" smtClean="0">
                <a:solidFill>
                  <a:schemeClr val="bg1"/>
                </a:solidFill>
                <a:latin typeface="Arial" panose="020B0604020202020204" pitchFamily="34" charset="0"/>
                <a:cs typeface="Arial" panose="020B0604020202020204" pitchFamily="34" charset="0"/>
              </a:rPr>
              <a:t>A6</a:t>
            </a:r>
            <a:endParaRPr lang="de-DE" sz="1050" b="1" dirty="0">
              <a:solidFill>
                <a:schemeClr val="bg1"/>
              </a:solidFill>
              <a:latin typeface="Dutch801 XBd BT" panose="02020903060505020304" pitchFamily="18" charset="0"/>
            </a:endParaRPr>
          </a:p>
        </p:txBody>
      </p:sp>
      <p:sp>
        <p:nvSpPr>
          <p:cNvPr id="74" name="Oval 40"/>
          <p:cNvSpPr>
            <a:spLocks noChangeArrowheads="1"/>
          </p:cNvSpPr>
          <p:nvPr/>
        </p:nvSpPr>
        <p:spPr bwMode="auto">
          <a:xfrm>
            <a:off x="161980" y="3520449"/>
            <a:ext cx="252000" cy="252000"/>
          </a:xfrm>
          <a:prstGeom prst="ellipse">
            <a:avLst/>
          </a:prstGeom>
          <a:solidFill>
            <a:srgbClr val="3366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0" tIns="0" rIns="0" bIns="0" numCol="1" anchor="ctr" anchorCtr="0" compatLnSpc="1">
            <a:prstTxWarp prst="textNoShape">
              <a:avLst/>
            </a:prstTxWarp>
          </a:bodyPr>
          <a:lstStyle/>
          <a:p>
            <a:pPr algn="ctr"/>
            <a:r>
              <a:rPr lang="de-DE" sz="1050" b="1" dirty="0" smtClean="0">
                <a:solidFill>
                  <a:schemeClr val="bg1"/>
                </a:solidFill>
                <a:latin typeface="Arial" panose="020B0604020202020204" pitchFamily="34" charset="0"/>
                <a:cs typeface="Arial" panose="020B0604020202020204" pitchFamily="34" charset="0"/>
              </a:rPr>
              <a:t>A7</a:t>
            </a:r>
            <a:endParaRPr lang="de-DE" sz="1050" b="1" dirty="0">
              <a:solidFill>
                <a:schemeClr val="bg1"/>
              </a:solidFill>
              <a:latin typeface="Dutch801 XBd BT" panose="02020903060505020304" pitchFamily="18" charset="0"/>
            </a:endParaRPr>
          </a:p>
        </p:txBody>
      </p:sp>
      <p:sp>
        <p:nvSpPr>
          <p:cNvPr id="75" name="Oval 40"/>
          <p:cNvSpPr>
            <a:spLocks noChangeArrowheads="1"/>
          </p:cNvSpPr>
          <p:nvPr/>
        </p:nvSpPr>
        <p:spPr bwMode="auto">
          <a:xfrm>
            <a:off x="161980" y="3971797"/>
            <a:ext cx="252000" cy="252000"/>
          </a:xfrm>
          <a:prstGeom prst="ellipse">
            <a:avLst/>
          </a:prstGeom>
          <a:solidFill>
            <a:srgbClr val="3366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0" tIns="0" rIns="0" bIns="0" numCol="1" anchor="ctr" anchorCtr="0" compatLnSpc="1">
            <a:prstTxWarp prst="textNoShape">
              <a:avLst/>
            </a:prstTxWarp>
          </a:bodyPr>
          <a:lstStyle/>
          <a:p>
            <a:pPr algn="ctr"/>
            <a:r>
              <a:rPr lang="de-DE" sz="1050" b="1" dirty="0" smtClean="0">
                <a:solidFill>
                  <a:schemeClr val="bg1"/>
                </a:solidFill>
                <a:latin typeface="Arial" panose="020B0604020202020204" pitchFamily="34" charset="0"/>
                <a:cs typeface="Arial" panose="020B0604020202020204" pitchFamily="34" charset="0"/>
              </a:rPr>
              <a:t>A8</a:t>
            </a:r>
            <a:endParaRPr lang="de-DE" sz="1050" b="1" dirty="0">
              <a:solidFill>
                <a:schemeClr val="bg1"/>
              </a:solidFill>
              <a:latin typeface="Dutch801 XBd BT" panose="02020903060505020304" pitchFamily="18" charset="0"/>
            </a:endParaRPr>
          </a:p>
        </p:txBody>
      </p:sp>
      <p:sp>
        <p:nvSpPr>
          <p:cNvPr id="76" name="Oval 40"/>
          <p:cNvSpPr>
            <a:spLocks noChangeArrowheads="1"/>
          </p:cNvSpPr>
          <p:nvPr/>
        </p:nvSpPr>
        <p:spPr bwMode="auto">
          <a:xfrm>
            <a:off x="167380" y="4406822"/>
            <a:ext cx="252000" cy="252000"/>
          </a:xfrm>
          <a:prstGeom prst="ellipse">
            <a:avLst/>
          </a:prstGeom>
          <a:solidFill>
            <a:srgbClr val="3366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0" tIns="0" rIns="0" bIns="0" numCol="1" anchor="ctr" anchorCtr="0" compatLnSpc="1">
            <a:prstTxWarp prst="textNoShape">
              <a:avLst/>
            </a:prstTxWarp>
          </a:bodyPr>
          <a:lstStyle/>
          <a:p>
            <a:pPr algn="ctr"/>
            <a:r>
              <a:rPr lang="de-DE" sz="1050" b="1" dirty="0" smtClean="0">
                <a:solidFill>
                  <a:schemeClr val="bg1"/>
                </a:solidFill>
                <a:latin typeface="Arial" panose="020B0604020202020204" pitchFamily="34" charset="0"/>
                <a:cs typeface="Arial" panose="020B0604020202020204" pitchFamily="34" charset="0"/>
              </a:rPr>
              <a:t>A9</a:t>
            </a:r>
            <a:endParaRPr lang="de-DE" sz="1050" b="1" dirty="0">
              <a:solidFill>
                <a:schemeClr val="bg1"/>
              </a:solidFill>
              <a:latin typeface="Dutch801 XBd BT" panose="02020903060505020304" pitchFamily="18" charset="0"/>
            </a:endParaRPr>
          </a:p>
        </p:txBody>
      </p:sp>
      <p:sp>
        <p:nvSpPr>
          <p:cNvPr id="77" name="Oval 40"/>
          <p:cNvSpPr>
            <a:spLocks noChangeArrowheads="1"/>
          </p:cNvSpPr>
          <p:nvPr/>
        </p:nvSpPr>
        <p:spPr bwMode="auto">
          <a:xfrm>
            <a:off x="162305" y="4968613"/>
            <a:ext cx="252000" cy="252000"/>
          </a:xfrm>
          <a:prstGeom prst="ellipse">
            <a:avLst/>
          </a:prstGeom>
          <a:solidFill>
            <a:srgbClr val="3366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0" tIns="0" rIns="0" bIns="0" numCol="1" anchor="ctr" anchorCtr="0" compatLnSpc="1">
            <a:prstTxWarp prst="textNoShape">
              <a:avLst/>
            </a:prstTxWarp>
          </a:bodyPr>
          <a:lstStyle/>
          <a:p>
            <a:pPr algn="ctr"/>
            <a:r>
              <a:rPr lang="de-DE" sz="750" b="1" dirty="0" smtClean="0">
                <a:solidFill>
                  <a:schemeClr val="bg1"/>
                </a:solidFill>
                <a:latin typeface="Arial" panose="020B0604020202020204" pitchFamily="34" charset="0"/>
                <a:cs typeface="Arial" panose="020B0604020202020204" pitchFamily="34" charset="0"/>
              </a:rPr>
              <a:t>A10</a:t>
            </a:r>
            <a:endParaRPr lang="de-DE" sz="750" b="1" dirty="0">
              <a:solidFill>
                <a:schemeClr val="bg1"/>
              </a:solidFill>
              <a:latin typeface="Dutch801 XBd BT" panose="02020903060505020304" pitchFamily="18" charset="0"/>
            </a:endParaRPr>
          </a:p>
        </p:txBody>
      </p:sp>
      <p:sp>
        <p:nvSpPr>
          <p:cNvPr id="78" name="Oval 40"/>
          <p:cNvSpPr>
            <a:spLocks noChangeArrowheads="1"/>
          </p:cNvSpPr>
          <p:nvPr/>
        </p:nvSpPr>
        <p:spPr bwMode="auto">
          <a:xfrm>
            <a:off x="162995" y="5431047"/>
            <a:ext cx="252000" cy="252000"/>
          </a:xfrm>
          <a:prstGeom prst="ellipse">
            <a:avLst/>
          </a:prstGeom>
          <a:solidFill>
            <a:srgbClr val="3366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0" tIns="0" rIns="0" bIns="0" numCol="1" anchor="ctr" anchorCtr="0" compatLnSpc="1">
            <a:prstTxWarp prst="textNoShape">
              <a:avLst/>
            </a:prstTxWarp>
          </a:bodyPr>
          <a:lstStyle/>
          <a:p>
            <a:pPr algn="ctr"/>
            <a:r>
              <a:rPr lang="de-DE" sz="750" b="1" dirty="0" smtClean="0">
                <a:solidFill>
                  <a:schemeClr val="bg1"/>
                </a:solidFill>
                <a:latin typeface="Arial" panose="020B0604020202020204" pitchFamily="34" charset="0"/>
                <a:cs typeface="Arial" panose="020B0604020202020204" pitchFamily="34" charset="0"/>
              </a:rPr>
              <a:t>A11</a:t>
            </a:r>
            <a:endParaRPr lang="de-DE" sz="750" b="1" dirty="0">
              <a:solidFill>
                <a:schemeClr val="bg1"/>
              </a:solidFill>
              <a:latin typeface="Dutch801 XBd BT" panose="02020903060505020304" pitchFamily="18" charset="0"/>
            </a:endParaRPr>
          </a:p>
        </p:txBody>
      </p:sp>
      <p:sp>
        <p:nvSpPr>
          <p:cNvPr id="79" name="Oval 40"/>
          <p:cNvSpPr>
            <a:spLocks noChangeArrowheads="1"/>
          </p:cNvSpPr>
          <p:nvPr/>
        </p:nvSpPr>
        <p:spPr bwMode="auto">
          <a:xfrm>
            <a:off x="161252" y="5976971"/>
            <a:ext cx="252000" cy="252000"/>
          </a:xfrm>
          <a:prstGeom prst="ellipse">
            <a:avLst/>
          </a:prstGeom>
          <a:solidFill>
            <a:srgbClr val="3366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0" tIns="0" rIns="0" bIns="0" numCol="1" anchor="ctr" anchorCtr="0" compatLnSpc="1">
            <a:prstTxWarp prst="textNoShape">
              <a:avLst/>
            </a:prstTxWarp>
          </a:bodyPr>
          <a:lstStyle/>
          <a:p>
            <a:pPr algn="ctr"/>
            <a:r>
              <a:rPr lang="de-DE" sz="750" b="1" dirty="0" smtClean="0">
                <a:solidFill>
                  <a:schemeClr val="bg1"/>
                </a:solidFill>
                <a:latin typeface="Arial" panose="020B0604020202020204" pitchFamily="34" charset="0"/>
                <a:cs typeface="Arial" panose="020B0604020202020204" pitchFamily="34" charset="0"/>
              </a:rPr>
              <a:t>A12</a:t>
            </a:r>
            <a:endParaRPr lang="de-DE" sz="750" b="1" dirty="0">
              <a:solidFill>
                <a:schemeClr val="bg1"/>
              </a:solidFill>
              <a:latin typeface="Dutch801 XBd BT" panose="02020903060505020304" pitchFamily="18" charset="0"/>
            </a:endParaRPr>
          </a:p>
        </p:txBody>
      </p:sp>
      <p:sp>
        <p:nvSpPr>
          <p:cNvPr id="33" name="Text Box 4"/>
          <p:cNvSpPr txBox="1">
            <a:spLocks noChangeArrowheads="1"/>
          </p:cNvSpPr>
          <p:nvPr/>
        </p:nvSpPr>
        <p:spPr bwMode="auto">
          <a:xfrm>
            <a:off x="6066800" y="6482319"/>
            <a:ext cx="2593640" cy="330072"/>
          </a:xfrm>
          <a:prstGeom prst="rect">
            <a:avLst/>
          </a:prstGeom>
          <a:noFill/>
          <a:ln w="12700">
            <a:solidFill>
              <a:schemeClr val="tx1"/>
            </a:solidFill>
            <a:miter lim="800000"/>
            <a:headEnd/>
            <a:tailEnd/>
          </a:ln>
        </p:spPr>
        <p:txBody>
          <a:bodyPr wrap="square" lIns="0" tIns="72000" rIns="0" bIns="72000" anchor="ctr" anchorCtr="0">
            <a:spAutoFit/>
          </a:bodyPr>
          <a:lstStyle/>
          <a:p>
            <a:pPr algn="ctr" defTabSz="995690"/>
            <a:r>
              <a:rPr lang="de-DE" sz="1200" b="1" dirty="0" smtClean="0">
                <a:solidFill>
                  <a:srgbClr val="00B0F0"/>
                </a:solidFill>
                <a:latin typeface="Brush Script Std" pitchFamily="66" charset="0"/>
                <a:cs typeface="Arial" panose="020B0604020202020204" pitchFamily="34" charset="0"/>
              </a:rPr>
              <a:t>40 </a:t>
            </a:r>
            <a:r>
              <a:rPr lang="de-DE" sz="1200" b="1" dirty="0" smtClean="0"/>
              <a:t>/ 12  =  </a:t>
            </a:r>
            <a:r>
              <a:rPr lang="de-DE" sz="1200" b="1" dirty="0" smtClean="0">
                <a:solidFill>
                  <a:srgbClr val="00B0F0"/>
                </a:solidFill>
                <a:latin typeface="Brush Script Std" pitchFamily="66" charset="0"/>
                <a:cs typeface="Arial" panose="020B0604020202020204" pitchFamily="34" charset="0"/>
              </a:rPr>
              <a:t>3,33</a:t>
            </a:r>
            <a:r>
              <a:rPr lang="de-DE" sz="1200" b="1" dirty="0" smtClean="0"/>
              <a:t>  =  Projektklasse  </a:t>
            </a:r>
            <a:r>
              <a:rPr lang="de-DE" sz="1200" b="1" dirty="0" smtClean="0">
                <a:solidFill>
                  <a:srgbClr val="00B0F0"/>
                </a:solidFill>
                <a:latin typeface="Brush Script Std" pitchFamily="66" charset="0"/>
                <a:cs typeface="Arial" panose="020B0604020202020204" pitchFamily="34" charset="0"/>
              </a:rPr>
              <a:t>3</a:t>
            </a:r>
            <a:endParaRPr lang="de-DE" sz="1200" b="1" dirty="0">
              <a:solidFill>
                <a:srgbClr val="00B0F0"/>
              </a:solidFill>
              <a:latin typeface="Brush Script Std" pitchFamily="66" charset="0"/>
              <a:cs typeface="Arial" panose="020B0604020202020204" pitchFamily="34" charset="0"/>
            </a:endParaRPr>
          </a:p>
        </p:txBody>
      </p:sp>
      <p:sp>
        <p:nvSpPr>
          <p:cNvPr id="34" name="Text Box 4"/>
          <p:cNvSpPr txBox="1">
            <a:spLocks noChangeArrowheads="1"/>
          </p:cNvSpPr>
          <p:nvPr/>
        </p:nvSpPr>
        <p:spPr bwMode="auto">
          <a:xfrm>
            <a:off x="8731170" y="6473921"/>
            <a:ext cx="1430675" cy="299295"/>
          </a:xfrm>
          <a:prstGeom prst="rect">
            <a:avLst/>
          </a:prstGeom>
          <a:noFill/>
          <a:ln w="12700">
            <a:noFill/>
            <a:miter lim="800000"/>
            <a:headEnd/>
            <a:tailEnd/>
          </a:ln>
        </p:spPr>
        <p:txBody>
          <a:bodyPr wrap="square" lIns="36000" tIns="72000" rIns="36000" bIns="72000" anchor="ctr" anchorCtr="0">
            <a:spAutoFit/>
          </a:bodyPr>
          <a:lstStyle/>
          <a:p>
            <a:pPr algn="r"/>
            <a:r>
              <a:rPr lang="de-DE" b="1" dirty="0" smtClean="0">
                <a:sym typeface="Wingdings 3"/>
              </a:rPr>
              <a:t>  </a:t>
            </a:r>
            <a:r>
              <a:rPr lang="de-DE" b="1" dirty="0" smtClean="0"/>
              <a:t>Bewertungspunkte</a:t>
            </a:r>
            <a:endParaRPr lang="de-DE" b="1" baseline="30000" dirty="0" smtClean="0"/>
          </a:p>
        </p:txBody>
      </p:sp>
    </p:spTree>
    <p:extLst>
      <p:ext uri="{BB962C8B-B14F-4D97-AF65-F5344CB8AC3E}">
        <p14:creationId xmlns:p14="http://schemas.microsoft.com/office/powerpoint/2010/main" val="2482747836"/>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 Box 4"/>
          <p:cNvSpPr txBox="1">
            <a:spLocks noChangeArrowheads="1"/>
          </p:cNvSpPr>
          <p:nvPr/>
        </p:nvSpPr>
        <p:spPr bwMode="auto">
          <a:xfrm>
            <a:off x="4161088" y="6853571"/>
            <a:ext cx="2593640" cy="330072"/>
          </a:xfrm>
          <a:prstGeom prst="rect">
            <a:avLst/>
          </a:prstGeom>
          <a:noFill/>
          <a:ln w="12700">
            <a:solidFill>
              <a:schemeClr val="tx1"/>
            </a:solidFill>
            <a:miter lim="800000"/>
            <a:headEnd/>
            <a:tailEnd/>
          </a:ln>
        </p:spPr>
        <p:txBody>
          <a:bodyPr wrap="square" lIns="0" tIns="72000" rIns="0" bIns="72000" anchor="ctr" anchorCtr="0">
            <a:spAutoFit/>
          </a:bodyPr>
          <a:lstStyle/>
          <a:p>
            <a:pPr algn="ctr" defTabSz="995690"/>
            <a:r>
              <a:rPr lang="de-DE" sz="1200" b="1" dirty="0" smtClean="0">
                <a:solidFill>
                  <a:srgbClr val="00B0F0"/>
                </a:solidFill>
                <a:latin typeface="Brush Script Std" pitchFamily="66" charset="0"/>
                <a:cs typeface="Arial" panose="020B0604020202020204" pitchFamily="34" charset="0"/>
              </a:rPr>
              <a:t>40 </a:t>
            </a:r>
            <a:r>
              <a:rPr lang="de-DE" sz="1200" b="1" dirty="0" smtClean="0"/>
              <a:t>/ 12  =  </a:t>
            </a:r>
            <a:r>
              <a:rPr lang="de-DE" sz="1200" b="1" dirty="0" smtClean="0">
                <a:solidFill>
                  <a:srgbClr val="00B0F0"/>
                </a:solidFill>
                <a:latin typeface="Brush Script Std" pitchFamily="66" charset="0"/>
                <a:cs typeface="Arial" panose="020B0604020202020204" pitchFamily="34" charset="0"/>
              </a:rPr>
              <a:t>3,33</a:t>
            </a:r>
            <a:r>
              <a:rPr lang="de-DE" sz="1200" b="1" dirty="0" smtClean="0"/>
              <a:t>  =  Projektklasse  </a:t>
            </a:r>
            <a:r>
              <a:rPr lang="de-DE" sz="1200" b="1" dirty="0" smtClean="0">
                <a:solidFill>
                  <a:srgbClr val="00B0F0"/>
                </a:solidFill>
                <a:latin typeface="Brush Script Std" pitchFamily="66" charset="0"/>
                <a:cs typeface="Arial" panose="020B0604020202020204" pitchFamily="34" charset="0"/>
              </a:rPr>
              <a:t>3</a:t>
            </a:r>
            <a:endParaRPr lang="de-DE" sz="1200" b="1" dirty="0">
              <a:solidFill>
                <a:srgbClr val="00B0F0"/>
              </a:solidFill>
              <a:latin typeface="Brush Script Std" pitchFamily="66" charset="0"/>
              <a:cs typeface="Arial" panose="020B0604020202020204" pitchFamily="34" charset="0"/>
            </a:endParaRPr>
          </a:p>
        </p:txBody>
      </p:sp>
      <p:graphicFrame>
        <p:nvGraphicFramePr>
          <p:cNvPr id="9" name="Inhaltsplatzhalter 5"/>
          <p:cNvGraphicFramePr>
            <a:graphicFrameLocks/>
          </p:cNvGraphicFramePr>
          <p:nvPr>
            <p:extLst>
              <p:ext uri="{D42A27DB-BD31-4B8C-83A1-F6EECF244321}">
                <p14:modId xmlns:p14="http://schemas.microsoft.com/office/powerpoint/2010/main" val="1744261376"/>
              </p:ext>
            </p:extLst>
          </p:nvPr>
        </p:nvGraphicFramePr>
        <p:xfrm>
          <a:off x="2218136" y="628901"/>
          <a:ext cx="1382400" cy="6237236"/>
        </p:xfrm>
        <a:graphic>
          <a:graphicData uri="http://schemas.openxmlformats.org/drawingml/2006/table">
            <a:tbl>
              <a:tblPr firstRow="1" bandRow="1">
                <a:tableStyleId>{2D5ABB26-0587-4C30-8999-92F81FD0307C}</a:tableStyleId>
              </a:tblPr>
              <a:tblGrid>
                <a:gridCol w="1382400"/>
              </a:tblGrid>
              <a:tr h="561600">
                <a:tc>
                  <a:txBody>
                    <a:bodyPr/>
                    <a:lstStyle/>
                    <a:p>
                      <a:r>
                        <a:rPr lang="de-DE" sz="800" b="1" dirty="0" smtClean="0">
                          <a:latin typeface="Arial" panose="020B0604020202020204" pitchFamily="34" charset="0"/>
                          <a:cs typeface="Arial" panose="020B0604020202020204" pitchFamily="34" charset="0"/>
                        </a:rPr>
                        <a:t>Anzahl</a:t>
                      </a:r>
                      <a:r>
                        <a:rPr lang="de-DE" sz="800" b="1" baseline="0" dirty="0" smtClean="0">
                          <a:latin typeface="Arial" panose="020B0604020202020204" pitchFamily="34" charset="0"/>
                          <a:cs typeface="Arial" panose="020B0604020202020204" pitchFamily="34" charset="0"/>
                        </a:rPr>
                        <a:t> Projektziele</a:t>
                      </a:r>
                      <a:endParaRPr lang="de-DE" sz="800" b="1" dirty="0" smtClean="0">
                        <a:latin typeface="Arial" panose="020B0604020202020204" pitchFamily="34" charset="0"/>
                        <a:cs typeface="Arial" panose="020B0604020202020204" pitchFamily="34" charset="0"/>
                      </a:endParaRPr>
                    </a:p>
                  </a:txBody>
                  <a:tcPr marL="36000" marR="36000" marT="36000" marB="36000">
                    <a:lnL w="3175" cap="flat" cmpd="sng" algn="ctr">
                      <a:no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noFill/>
                  </a:tcPr>
                </a:tc>
              </a:tr>
              <a:tr h="561600">
                <a:tc>
                  <a:txBody>
                    <a:bodyPr/>
                    <a:lstStyle/>
                    <a:p>
                      <a:r>
                        <a:rPr lang="de-DE" sz="800" b="1" dirty="0" smtClean="0">
                          <a:latin typeface="Arial" panose="020B0604020202020204" pitchFamily="34" charset="0"/>
                          <a:cs typeface="Arial" panose="020B0604020202020204" pitchFamily="34" charset="0"/>
                        </a:rPr>
                        <a:t>Ressourcen AG</a:t>
                      </a:r>
                      <a:br>
                        <a:rPr lang="de-DE" sz="800" b="1" dirty="0" smtClean="0">
                          <a:latin typeface="Arial" panose="020B0604020202020204" pitchFamily="34" charset="0"/>
                          <a:cs typeface="Arial" panose="020B0604020202020204" pitchFamily="34" charset="0"/>
                        </a:rPr>
                      </a:br>
                      <a:r>
                        <a:rPr lang="de-DE" sz="800" b="1" dirty="0" smtClean="0">
                          <a:latin typeface="Arial" panose="020B0604020202020204" pitchFamily="34" charset="0"/>
                          <a:cs typeface="Arial" panose="020B0604020202020204" pitchFamily="34" charset="0"/>
                        </a:rPr>
                        <a:t>Besteller + Ersteller</a:t>
                      </a:r>
                    </a:p>
                  </a:txBody>
                  <a:tcPr marL="36000" marR="36000" marT="36000" marB="36000">
                    <a:lnL w="3175" cap="flat" cmpd="sng" algn="ctr">
                      <a:no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noFill/>
                  </a:tcPr>
                </a:tc>
              </a:tr>
              <a:tr h="561600">
                <a:tc>
                  <a:txBody>
                    <a:bodyPr/>
                    <a:lstStyle/>
                    <a:p>
                      <a:r>
                        <a:rPr lang="de-DE" sz="800" b="1" dirty="0" smtClean="0">
                          <a:latin typeface="Arial" panose="020B0604020202020204" pitchFamily="34" charset="0"/>
                          <a:cs typeface="Arial" panose="020B0604020202020204" pitchFamily="34" charset="0"/>
                        </a:rPr>
                        <a:t>strategische</a:t>
                      </a:r>
                      <a:r>
                        <a:rPr lang="de-DE" sz="800" b="1" baseline="0" dirty="0" smtClean="0">
                          <a:latin typeface="Arial" panose="020B0604020202020204" pitchFamily="34" charset="0"/>
                          <a:cs typeface="Arial" panose="020B0604020202020204" pitchFamily="34" charset="0"/>
                        </a:rPr>
                        <a:t> Bedeutung</a:t>
                      </a:r>
                    </a:p>
                  </a:txBody>
                  <a:tcPr marL="36000" marR="36000" marT="36000" marB="36000">
                    <a:lnL w="3175" cap="flat" cmpd="sng" algn="ctr">
                      <a:no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noFill/>
                  </a:tcPr>
                </a:tc>
              </a:tr>
              <a:tr h="561600">
                <a:tc>
                  <a:txBody>
                    <a:bodyPr/>
                    <a:lstStyle/>
                    <a:p>
                      <a:r>
                        <a:rPr lang="de-DE" sz="800" b="1" dirty="0" smtClean="0">
                          <a:latin typeface="Arial" panose="020B0604020202020204" pitchFamily="34" charset="0"/>
                          <a:cs typeface="Arial" panose="020B0604020202020204" pitchFamily="34" charset="0"/>
                        </a:rPr>
                        <a:t>Neuartigkeit</a:t>
                      </a:r>
                      <a:endParaRPr lang="de-DE" sz="800" b="1" baseline="0" dirty="0" smtClean="0">
                        <a:latin typeface="Arial" panose="020B0604020202020204" pitchFamily="34" charset="0"/>
                        <a:cs typeface="Arial" panose="020B0604020202020204" pitchFamily="34" charset="0"/>
                      </a:endParaRPr>
                    </a:p>
                  </a:txBody>
                  <a:tcPr marL="36000" marR="36000" marT="36000" marB="36000">
                    <a:lnL w="3175" cap="flat" cmpd="sng" algn="ctr">
                      <a:no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noFill/>
                  </a:tcPr>
                </a:tc>
              </a:tr>
              <a:tr h="561600">
                <a:tc>
                  <a:txBody>
                    <a:bodyPr/>
                    <a:lstStyle/>
                    <a:p>
                      <a:r>
                        <a:rPr lang="de-DE" sz="800" b="1" dirty="0" smtClean="0">
                          <a:latin typeface="Arial" panose="020B0604020202020204" pitchFamily="34" charset="0"/>
                          <a:cs typeface="Arial" panose="020B0604020202020204" pitchFamily="34" charset="0"/>
                        </a:rPr>
                        <a:t>Neubau</a:t>
                      </a:r>
                      <a:r>
                        <a:rPr lang="de-DE" sz="800" b="1" baseline="0" dirty="0" smtClean="0">
                          <a:latin typeface="Arial" panose="020B0604020202020204" pitchFamily="34" charset="0"/>
                          <a:cs typeface="Arial" panose="020B0604020202020204" pitchFamily="34" charset="0"/>
                        </a:rPr>
                        <a:t> / Umbau / in Betrieb </a:t>
                      </a:r>
                      <a:endParaRPr lang="de-DE" sz="800" b="1" dirty="0" smtClean="0">
                        <a:latin typeface="Arial" panose="020B0604020202020204" pitchFamily="34" charset="0"/>
                        <a:cs typeface="Arial" panose="020B0604020202020204" pitchFamily="34" charset="0"/>
                      </a:endParaRPr>
                    </a:p>
                  </a:txBody>
                  <a:tcPr marL="36000" marR="36000" marT="36000" marB="36000">
                    <a:lnL w="3175" cap="flat" cmpd="sng" algn="ctr">
                      <a:no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noFill/>
                  </a:tcPr>
                </a:tc>
              </a:tr>
              <a:tr h="439200">
                <a:tc>
                  <a:txBody>
                    <a:bodyPr/>
                    <a:lstStyle/>
                    <a:p>
                      <a:r>
                        <a:rPr lang="de-DE" sz="800" b="1" dirty="0" smtClean="0">
                          <a:latin typeface="Arial" panose="020B0604020202020204" pitchFamily="34" charset="0"/>
                          <a:cs typeface="Arial" panose="020B0604020202020204" pitchFamily="34" charset="0"/>
                        </a:rPr>
                        <a:t>Risikoeinschätzung</a:t>
                      </a:r>
                      <a:endParaRPr lang="de-DE" sz="800" b="1" baseline="0" dirty="0" smtClean="0">
                        <a:latin typeface="Arial" panose="020B0604020202020204" pitchFamily="34" charset="0"/>
                        <a:cs typeface="Arial" panose="020B0604020202020204" pitchFamily="34" charset="0"/>
                      </a:endParaRPr>
                    </a:p>
                  </a:txBody>
                  <a:tcPr marL="36000" marR="36000" marT="36000" marB="36000">
                    <a:lnL w="3175" cap="flat" cmpd="sng" algn="ctr">
                      <a:no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noFill/>
                  </a:tcPr>
                </a:tc>
              </a:tr>
              <a:tr h="561600">
                <a:tc>
                  <a:txBody>
                    <a:bodyPr/>
                    <a:lstStyle/>
                    <a:p>
                      <a:r>
                        <a:rPr lang="de-DE" sz="800" b="1" dirty="0" smtClean="0">
                          <a:latin typeface="Arial" panose="020B0604020202020204" pitchFamily="34" charset="0"/>
                          <a:cs typeface="Arial" panose="020B0604020202020204" pitchFamily="34" charset="0"/>
                        </a:rPr>
                        <a:t>Projekt - Dauer</a:t>
                      </a:r>
                    </a:p>
                  </a:txBody>
                  <a:tcPr marL="36000" marR="36000" marT="36000" marB="36000">
                    <a:lnL w="3175" cap="flat" cmpd="sng" algn="ctr">
                      <a:no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noFill/>
                  </a:tcPr>
                </a:tc>
              </a:tr>
              <a:tr h="439200">
                <a:tc>
                  <a:txBody>
                    <a:bodyPr/>
                    <a:lstStyle/>
                    <a:p>
                      <a:pPr marL="0" marR="0" indent="0" algn="l" defTabSz="995690" rtl="0" eaLnBrk="1" fontAlgn="auto" latinLnBrk="0" hangingPunct="1">
                        <a:lnSpc>
                          <a:spcPct val="100000"/>
                        </a:lnSpc>
                        <a:spcBef>
                          <a:spcPts val="0"/>
                        </a:spcBef>
                        <a:spcAft>
                          <a:spcPts val="0"/>
                        </a:spcAft>
                        <a:buClrTx/>
                        <a:buSzTx/>
                        <a:buFontTx/>
                        <a:buNone/>
                        <a:tabLst/>
                        <a:defRPr/>
                      </a:pPr>
                      <a:r>
                        <a:rPr lang="de-DE" sz="800" b="1" dirty="0" smtClean="0">
                          <a:latin typeface="Arial" panose="020B0604020202020204" pitchFamily="34" charset="0"/>
                          <a:cs typeface="Arial" panose="020B0604020202020204" pitchFamily="34" charset="0"/>
                        </a:rPr>
                        <a:t>Projekt</a:t>
                      </a:r>
                      <a:r>
                        <a:rPr lang="de-DE" sz="800" b="1" baseline="0" dirty="0" smtClean="0">
                          <a:latin typeface="Arial" panose="020B0604020202020204" pitchFamily="34" charset="0"/>
                          <a:cs typeface="Arial" panose="020B0604020202020204" pitchFamily="34" charset="0"/>
                        </a:rPr>
                        <a:t> - Kosten</a:t>
                      </a:r>
                    </a:p>
                  </a:txBody>
                  <a:tcPr marL="36000" marR="36000" marT="36000" marB="36000">
                    <a:lnL w="3175" cap="flat" cmpd="sng" algn="ctr">
                      <a:no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noFill/>
                  </a:tcPr>
                </a:tc>
              </a:tr>
              <a:tr h="561600">
                <a:tc>
                  <a:txBody>
                    <a:bodyPr/>
                    <a:lstStyle/>
                    <a:p>
                      <a:r>
                        <a:rPr lang="de-DE" sz="800" b="1" dirty="0" smtClean="0">
                          <a:latin typeface="Arial" panose="020B0604020202020204" pitchFamily="34" charset="0"/>
                          <a:cs typeface="Arial" panose="020B0604020202020204" pitchFamily="34" charset="0"/>
                        </a:rPr>
                        <a:t>Anzahl Planungsfelder,</a:t>
                      </a:r>
                      <a:br>
                        <a:rPr lang="de-DE" sz="800" b="1" dirty="0" smtClean="0">
                          <a:latin typeface="Arial" panose="020B0604020202020204" pitchFamily="34" charset="0"/>
                          <a:cs typeface="Arial" panose="020B0604020202020204" pitchFamily="34" charset="0"/>
                        </a:rPr>
                      </a:br>
                      <a:r>
                        <a:rPr lang="de-DE" sz="800" b="1" dirty="0" smtClean="0">
                          <a:latin typeface="Arial" panose="020B0604020202020204" pitchFamily="34" charset="0"/>
                          <a:cs typeface="Arial" panose="020B0604020202020204" pitchFamily="34" charset="0"/>
                        </a:rPr>
                        <a:t>Fachbereiche</a:t>
                      </a:r>
                    </a:p>
                  </a:txBody>
                  <a:tcPr marL="36000" marR="36000" marT="36000" marB="36000">
                    <a:lnL w="3175" cap="flat" cmpd="sng" algn="ctr">
                      <a:no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noFill/>
                  </a:tcPr>
                </a:tc>
              </a:tr>
              <a:tr h="561600">
                <a:tc>
                  <a:txBody>
                    <a:bodyPr/>
                    <a:lstStyle/>
                    <a:p>
                      <a:pPr marL="0" marR="0" indent="0" algn="l" defTabSz="995690" rtl="0" eaLnBrk="1" fontAlgn="auto" latinLnBrk="0" hangingPunct="1">
                        <a:lnSpc>
                          <a:spcPct val="100000"/>
                        </a:lnSpc>
                        <a:spcBef>
                          <a:spcPts val="0"/>
                        </a:spcBef>
                        <a:spcAft>
                          <a:spcPts val="0"/>
                        </a:spcAft>
                        <a:buClrTx/>
                        <a:buSzTx/>
                        <a:buFontTx/>
                        <a:buNone/>
                        <a:tabLst/>
                        <a:defRPr/>
                      </a:pPr>
                      <a:r>
                        <a:rPr lang="de-DE" sz="800" b="1" dirty="0" smtClean="0">
                          <a:latin typeface="Arial" panose="020B0604020202020204" pitchFamily="34" charset="0"/>
                          <a:cs typeface="Arial" panose="020B0604020202020204" pitchFamily="34" charset="0"/>
                        </a:rPr>
                        <a:t>Anzahl ausführender</a:t>
                      </a:r>
                      <a:r>
                        <a:rPr lang="de-DE" sz="800" b="1" baseline="0" dirty="0" smtClean="0">
                          <a:latin typeface="Arial" panose="020B0604020202020204" pitchFamily="34" charset="0"/>
                          <a:cs typeface="Arial" panose="020B0604020202020204" pitchFamily="34" charset="0"/>
                        </a:rPr>
                        <a:t> </a:t>
                      </a:r>
                      <a:r>
                        <a:rPr lang="de-DE" sz="800" b="1" dirty="0" smtClean="0">
                          <a:latin typeface="Arial" panose="020B0604020202020204" pitchFamily="34" charset="0"/>
                          <a:cs typeface="Arial" panose="020B0604020202020204" pitchFamily="34" charset="0"/>
                        </a:rPr>
                        <a:t>Firmen und Gewerke</a:t>
                      </a:r>
                    </a:p>
                  </a:txBody>
                  <a:tcPr marL="36000" marR="36000" marT="36000" marB="36000">
                    <a:lnL w="3175" cap="flat" cmpd="sng" algn="ctr">
                      <a:no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noFill/>
                  </a:tcPr>
                </a:tc>
              </a:tr>
              <a:tr h="426836">
                <a:tc>
                  <a:txBody>
                    <a:bodyPr/>
                    <a:lstStyle/>
                    <a:p>
                      <a:pPr marL="0" marR="0" indent="0" algn="l" defTabSz="995690" rtl="0" eaLnBrk="1" fontAlgn="auto" latinLnBrk="0" hangingPunct="1">
                        <a:lnSpc>
                          <a:spcPct val="100000"/>
                        </a:lnSpc>
                        <a:spcBef>
                          <a:spcPts val="0"/>
                        </a:spcBef>
                        <a:spcAft>
                          <a:spcPts val="0"/>
                        </a:spcAft>
                        <a:buClrTx/>
                        <a:buSzTx/>
                        <a:buFontTx/>
                        <a:buNone/>
                        <a:tabLst/>
                        <a:defRPr/>
                      </a:pPr>
                      <a:r>
                        <a:rPr lang="de-DE" sz="800" b="1" dirty="0" smtClean="0">
                          <a:latin typeface="Arial" panose="020B0604020202020204" pitchFamily="34" charset="0"/>
                          <a:cs typeface="Arial" panose="020B0604020202020204" pitchFamily="34" charset="0"/>
                        </a:rPr>
                        <a:t>Verträge + Genehmigungen</a:t>
                      </a:r>
                      <a:endParaRPr lang="de-DE" sz="800" b="1" strike="noStrike" baseline="30000" dirty="0" smtClean="0">
                        <a:latin typeface="Arial" panose="020B0604020202020204" pitchFamily="34" charset="0"/>
                        <a:cs typeface="Arial" panose="020B0604020202020204" pitchFamily="34" charset="0"/>
                      </a:endParaRPr>
                    </a:p>
                  </a:txBody>
                  <a:tcPr marL="36000" marR="36000" marT="36000" marB="36000">
                    <a:lnL w="3175" cap="flat" cmpd="sng" algn="ctr">
                      <a:no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noFill/>
                  </a:tcPr>
                </a:tc>
              </a:tr>
              <a:tr h="439200">
                <a:tc>
                  <a:txBody>
                    <a:bodyPr/>
                    <a:lstStyle/>
                    <a:p>
                      <a:r>
                        <a:rPr lang="de-DE" sz="800" b="1" dirty="0" smtClean="0">
                          <a:latin typeface="Arial" panose="020B0604020202020204" pitchFamily="34" charset="0"/>
                          <a:cs typeface="Arial" panose="020B0604020202020204" pitchFamily="34" charset="0"/>
                        </a:rPr>
                        <a:t>Umfeld </a:t>
                      </a:r>
                      <a:endParaRPr lang="de-DE" sz="800" b="1" baseline="30000" dirty="0" smtClean="0">
                        <a:latin typeface="Arial" panose="020B0604020202020204" pitchFamily="34" charset="0"/>
                        <a:cs typeface="Arial" panose="020B0604020202020204" pitchFamily="34" charset="0"/>
                      </a:endParaRPr>
                    </a:p>
                  </a:txBody>
                  <a:tcPr marL="36000" marR="36000" marT="36000" marB="36000">
                    <a:lnL w="3175" cap="flat" cmpd="sng" algn="ctr">
                      <a:no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noFill/>
                  </a:tcPr>
                </a:tc>
              </a:tr>
            </a:tbl>
          </a:graphicData>
        </a:graphic>
      </p:graphicFrame>
      <p:sp>
        <p:nvSpPr>
          <p:cNvPr id="2" name="Textfeld 1"/>
          <p:cNvSpPr txBox="1"/>
          <p:nvPr/>
        </p:nvSpPr>
        <p:spPr>
          <a:xfrm>
            <a:off x="6714890" y="523848"/>
            <a:ext cx="3529248" cy="261610"/>
          </a:xfrm>
          <a:prstGeom prst="rect">
            <a:avLst/>
          </a:prstGeom>
          <a:noFill/>
        </p:spPr>
        <p:txBody>
          <a:bodyPr wrap="square" rtlCol="0">
            <a:spAutoFit/>
          </a:bodyPr>
          <a:lstStyle/>
          <a:p>
            <a:r>
              <a:rPr lang="de-DE" sz="1100" b="1" dirty="0" smtClean="0"/>
              <a:t>Projektklasse </a:t>
            </a:r>
            <a:r>
              <a:rPr lang="de-DE" sz="1100" b="1" dirty="0" err="1" smtClean="0"/>
              <a:t>zB</a:t>
            </a:r>
            <a:r>
              <a:rPr lang="de-DE" sz="1100" b="1" dirty="0" smtClean="0"/>
              <a:t>. 3 Neubau, Mittlere Komplexität</a:t>
            </a:r>
            <a:endParaRPr lang="de-DE" sz="1100" b="1" dirty="0"/>
          </a:p>
        </p:txBody>
      </p:sp>
      <p:sp>
        <p:nvSpPr>
          <p:cNvPr id="7" name="Rechteck 6"/>
          <p:cNvSpPr/>
          <p:nvPr/>
        </p:nvSpPr>
        <p:spPr>
          <a:xfrm>
            <a:off x="191261" y="612191"/>
            <a:ext cx="1728240" cy="6255334"/>
          </a:xfrm>
          <a:prstGeom prst="rect">
            <a:avLst/>
          </a:prstGeom>
          <a:solidFill>
            <a:srgbClr val="EAF1DD"/>
          </a:solidFill>
          <a:ln>
            <a:noFill/>
          </a:ln>
        </p:spPr>
        <p:style>
          <a:lnRef idx="2">
            <a:schemeClr val="accent1">
              <a:shade val="50000"/>
            </a:schemeClr>
          </a:lnRef>
          <a:fillRef idx="1">
            <a:schemeClr val="accent1"/>
          </a:fillRef>
          <a:effectRef idx="0">
            <a:schemeClr val="accent1"/>
          </a:effectRef>
          <a:fontRef idx="minor">
            <a:schemeClr val="lt1"/>
          </a:fontRef>
        </p:style>
        <p:txBody>
          <a:bodyPr lIns="99569" tIns="49785" rIns="99569" bIns="49785" rtlCol="0" anchor="ctr"/>
          <a:lstStyle/>
          <a:p>
            <a:pPr algn="ctr"/>
            <a:endParaRPr lang="de-AT"/>
          </a:p>
        </p:txBody>
      </p:sp>
      <p:sp>
        <p:nvSpPr>
          <p:cNvPr id="11" name="Inhaltsplatzhalter 2"/>
          <p:cNvSpPr txBox="1">
            <a:spLocks/>
          </p:cNvSpPr>
          <p:nvPr/>
        </p:nvSpPr>
        <p:spPr>
          <a:xfrm>
            <a:off x="237632" y="672013"/>
            <a:ext cx="1652588" cy="6263809"/>
          </a:xfrm>
          <a:prstGeom prst="rect">
            <a:avLst/>
          </a:prstGeom>
        </p:spPr>
        <p:txBody>
          <a:bodyPr lIns="18000" rIns="18000"/>
          <a:lstStyle>
            <a:lvl1pPr marL="373384" indent="-373384" algn="l" rtl="0" fontAlgn="base">
              <a:spcBef>
                <a:spcPct val="50000"/>
              </a:spcBef>
              <a:spcAft>
                <a:spcPct val="0"/>
              </a:spcAft>
              <a:buChar char="•"/>
              <a:defRPr sz="1000">
                <a:solidFill>
                  <a:schemeClr val="tx1"/>
                </a:solidFill>
                <a:latin typeface="+mn-lt"/>
                <a:ea typeface="+mn-ea"/>
                <a:cs typeface="+mn-cs"/>
              </a:defRPr>
            </a:lvl1pPr>
            <a:lvl2pPr marL="808998" indent="-311153" algn="l" rtl="0" fontAlgn="base">
              <a:spcBef>
                <a:spcPct val="50000"/>
              </a:spcBef>
              <a:spcAft>
                <a:spcPct val="0"/>
              </a:spcAft>
              <a:buChar char="–"/>
              <a:defRPr sz="1000">
                <a:solidFill>
                  <a:schemeClr val="tx1"/>
                </a:solidFill>
                <a:latin typeface="+mn-lt"/>
              </a:defRPr>
            </a:lvl2pPr>
            <a:lvl3pPr marL="1244613" indent="-248923" algn="l" rtl="0" fontAlgn="base">
              <a:spcBef>
                <a:spcPct val="50000"/>
              </a:spcBef>
              <a:spcAft>
                <a:spcPct val="0"/>
              </a:spcAft>
              <a:buChar char="•"/>
              <a:defRPr sz="1000">
                <a:solidFill>
                  <a:schemeClr val="tx1"/>
                </a:solidFill>
                <a:latin typeface="+mn-lt"/>
              </a:defRPr>
            </a:lvl3pPr>
            <a:lvl4pPr marL="1742458" indent="-248923" algn="l" rtl="0" fontAlgn="base">
              <a:spcBef>
                <a:spcPct val="50000"/>
              </a:spcBef>
              <a:spcAft>
                <a:spcPct val="0"/>
              </a:spcAft>
              <a:buChar char="–"/>
              <a:defRPr sz="1000">
                <a:solidFill>
                  <a:schemeClr val="tx1"/>
                </a:solidFill>
                <a:latin typeface="+mn-lt"/>
              </a:defRPr>
            </a:lvl4pPr>
            <a:lvl5pPr marL="2240303" indent="-248923" algn="l" rtl="0" fontAlgn="base">
              <a:spcBef>
                <a:spcPct val="50000"/>
              </a:spcBef>
              <a:spcAft>
                <a:spcPct val="0"/>
              </a:spcAft>
              <a:buChar char="»"/>
              <a:defRPr sz="1000">
                <a:solidFill>
                  <a:schemeClr val="tx1"/>
                </a:solidFill>
                <a:latin typeface="+mn-lt"/>
              </a:defRPr>
            </a:lvl5pPr>
            <a:lvl6pPr marL="2738148" indent="-248923" algn="l" rtl="0" fontAlgn="base">
              <a:spcBef>
                <a:spcPct val="50000"/>
              </a:spcBef>
              <a:spcAft>
                <a:spcPct val="0"/>
              </a:spcAft>
              <a:buChar char="»"/>
              <a:defRPr sz="1000">
                <a:solidFill>
                  <a:schemeClr val="tx1"/>
                </a:solidFill>
                <a:latin typeface="+mn-lt"/>
              </a:defRPr>
            </a:lvl6pPr>
            <a:lvl7pPr marL="3235993" indent="-248923" algn="l" rtl="0" fontAlgn="base">
              <a:spcBef>
                <a:spcPct val="50000"/>
              </a:spcBef>
              <a:spcAft>
                <a:spcPct val="0"/>
              </a:spcAft>
              <a:buChar char="»"/>
              <a:defRPr sz="1000">
                <a:solidFill>
                  <a:schemeClr val="tx1"/>
                </a:solidFill>
                <a:latin typeface="+mn-lt"/>
              </a:defRPr>
            </a:lvl7pPr>
            <a:lvl8pPr marL="3733838" indent="-248923" algn="l" rtl="0" fontAlgn="base">
              <a:spcBef>
                <a:spcPct val="50000"/>
              </a:spcBef>
              <a:spcAft>
                <a:spcPct val="0"/>
              </a:spcAft>
              <a:buChar char="»"/>
              <a:defRPr sz="1000">
                <a:solidFill>
                  <a:schemeClr val="tx1"/>
                </a:solidFill>
                <a:latin typeface="+mn-lt"/>
              </a:defRPr>
            </a:lvl8pPr>
            <a:lvl9pPr marL="4231683" indent="-248923" algn="l" rtl="0" fontAlgn="base">
              <a:spcBef>
                <a:spcPct val="50000"/>
              </a:spcBef>
              <a:spcAft>
                <a:spcPct val="0"/>
              </a:spcAft>
              <a:buChar char="»"/>
              <a:defRPr sz="1000">
                <a:solidFill>
                  <a:schemeClr val="tx1"/>
                </a:solidFill>
                <a:latin typeface="+mn-lt"/>
              </a:defRPr>
            </a:lvl9pPr>
          </a:lstStyle>
          <a:p>
            <a:pPr marL="0" indent="0">
              <a:buNone/>
            </a:pPr>
            <a:r>
              <a:rPr lang="de-DE" b="1" kern="0" dirty="0" smtClean="0"/>
              <a:t>          Mathematisch   einfache Einordnung:</a:t>
            </a:r>
            <a:endParaRPr lang="de-DE" kern="0" dirty="0" smtClean="0"/>
          </a:p>
          <a:p>
            <a:pPr marL="0" indent="0">
              <a:buNone/>
            </a:pPr>
            <a:r>
              <a:rPr lang="de-DE" kern="0" dirty="0" smtClean="0"/>
              <a:t>Die drei Spalten der </a:t>
            </a:r>
            <a:r>
              <a:rPr lang="de-DE" kern="0" dirty="0" err="1" smtClean="0"/>
              <a:t>Be-urteilungsmatrix</a:t>
            </a:r>
            <a:r>
              <a:rPr lang="de-DE" kern="0" dirty="0" smtClean="0"/>
              <a:t> werden in der Bewertungsmatrix auf 5 Spalten aufgegliedert. </a:t>
            </a:r>
          </a:p>
          <a:p>
            <a:pPr marL="0" indent="0">
              <a:buNone/>
            </a:pPr>
            <a:r>
              <a:rPr lang="de-DE" kern="0" dirty="0" smtClean="0"/>
              <a:t>Jede Spalte ergibt eine ein-stellige Zahl von 1-5 (bei Überschreitung auch 6 oder 7), die Summe dividiert durch 12 Kategorien ergibt gerundet die Projektklasse.</a:t>
            </a:r>
          </a:p>
          <a:p>
            <a:pPr marL="0" indent="0">
              <a:buNone/>
            </a:pPr>
            <a:r>
              <a:rPr lang="de-DE" kern="0" dirty="0" smtClean="0"/>
              <a:t>Projekte der Klasse 4 oder 5 sollten mit intensiver Vor-bereitung und konkretem Risikomanagement in der PPH 1 Projektvorbereitung starten und eine sehr </a:t>
            </a:r>
            <a:r>
              <a:rPr lang="de-DE" kern="0" dirty="0" err="1" smtClean="0"/>
              <a:t>quali-fizierte</a:t>
            </a:r>
            <a:r>
              <a:rPr lang="de-DE" kern="0" dirty="0" smtClean="0"/>
              <a:t> Besetzung auf AG-Seite und in den </a:t>
            </a:r>
            <a:r>
              <a:rPr lang="de-DE" kern="0" dirty="0" err="1" smtClean="0"/>
              <a:t>Eskala-tionsgremien</a:t>
            </a:r>
            <a:r>
              <a:rPr lang="de-DE" kern="0" dirty="0" smtClean="0"/>
              <a:t> erhalten.</a:t>
            </a:r>
          </a:p>
          <a:p>
            <a:pPr marL="0" indent="0">
              <a:buNone/>
            </a:pPr>
            <a:r>
              <a:rPr lang="de-DE" kern="0" dirty="0" smtClean="0"/>
              <a:t>Die Spinnenmatrix gibt nach einiger </a:t>
            </a:r>
            <a:r>
              <a:rPr lang="de-DE" kern="0" dirty="0"/>
              <a:t>Anwendung einen </a:t>
            </a:r>
            <a:r>
              <a:rPr lang="de-DE" kern="0" dirty="0" smtClean="0"/>
              <a:t>schnell verständlichen finger-print mit dem </a:t>
            </a:r>
            <a:r>
              <a:rPr lang="de-DE" kern="0" dirty="0" err="1" smtClean="0"/>
              <a:t>indivi</a:t>
            </a:r>
            <a:r>
              <a:rPr lang="de-DE" kern="0" dirty="0" smtClean="0"/>
              <a:t>-duelle Projekte rasch und treffsicher eingeschätzt werden können, um diese „richtig“ aufzusetzen. </a:t>
            </a:r>
          </a:p>
          <a:p>
            <a:pPr marL="0" indent="0">
              <a:buNone/>
            </a:pPr>
            <a:endParaRPr lang="de-DE" kern="0" dirty="0" smtClean="0"/>
          </a:p>
          <a:p>
            <a:pPr marL="0" indent="0">
              <a:spcBef>
                <a:spcPts val="0"/>
              </a:spcBef>
              <a:buSzPct val="80000"/>
              <a:buNone/>
              <a:defRPr/>
            </a:pPr>
            <a:endParaRPr lang="de-DE" kern="0" dirty="0" smtClean="0"/>
          </a:p>
        </p:txBody>
      </p:sp>
      <p:graphicFrame>
        <p:nvGraphicFramePr>
          <p:cNvPr id="13" name="Inhaltsplatzhalter 5"/>
          <p:cNvGraphicFramePr>
            <a:graphicFrameLocks/>
          </p:cNvGraphicFramePr>
          <p:nvPr>
            <p:extLst>
              <p:ext uri="{D42A27DB-BD31-4B8C-83A1-F6EECF244321}">
                <p14:modId xmlns:p14="http://schemas.microsoft.com/office/powerpoint/2010/main" val="1359453942"/>
              </p:ext>
            </p:extLst>
          </p:nvPr>
        </p:nvGraphicFramePr>
        <p:xfrm>
          <a:off x="3601866" y="434075"/>
          <a:ext cx="360053" cy="6750340"/>
        </p:xfrm>
        <a:graphic>
          <a:graphicData uri="http://schemas.openxmlformats.org/drawingml/2006/table">
            <a:tbl>
              <a:tblPr firstRow="1" bandRow="1">
                <a:tableStyleId>{2D5ABB26-0587-4C30-8999-92F81FD0307C}</a:tableStyleId>
              </a:tblPr>
              <a:tblGrid>
                <a:gridCol w="360053"/>
              </a:tblGrid>
              <a:tr h="154961">
                <a:tc>
                  <a:txBody>
                    <a:bodyPr/>
                    <a:lstStyle/>
                    <a:p>
                      <a:pPr marL="0" marR="0" indent="0" algn="r" defTabSz="995690" rtl="0" eaLnBrk="1" fontAlgn="auto" latinLnBrk="0" hangingPunct="1">
                        <a:lnSpc>
                          <a:spcPct val="100000"/>
                        </a:lnSpc>
                        <a:spcBef>
                          <a:spcPts val="0"/>
                        </a:spcBef>
                        <a:spcAft>
                          <a:spcPts val="0"/>
                        </a:spcAft>
                        <a:buClrTx/>
                        <a:buSzTx/>
                        <a:buFontTx/>
                        <a:buNone/>
                        <a:tabLst/>
                        <a:defRPr/>
                      </a:pPr>
                      <a:r>
                        <a:rPr lang="de-DE" sz="800" dirty="0" smtClean="0"/>
                        <a:t>∑</a:t>
                      </a:r>
                      <a:endParaRPr lang="de-DE" sz="800" dirty="0" smtClean="0">
                        <a:latin typeface="Arial" panose="020B0604020202020204" pitchFamily="34" charset="0"/>
                        <a:cs typeface="Arial" panose="020B0604020202020204" pitchFamily="34" charset="0"/>
                      </a:endParaRPr>
                    </a:p>
                  </a:txBody>
                  <a:tcPr marL="36000" marR="36000" marT="36000" marB="36000">
                    <a:lnL w="3175" cap="flat" cmpd="sng" algn="ctr">
                      <a:solidFill>
                        <a:schemeClr val="tx1"/>
                      </a:solidFill>
                      <a:prstDash val="solid"/>
                      <a:round/>
                      <a:headEnd type="none" w="med" len="med"/>
                      <a:tailEnd type="none" w="med" len="med"/>
                    </a:lnL>
                    <a:lnR w="3175" cap="flat" cmpd="sng" algn="ctr">
                      <a:noFill/>
                      <a:prstDash val="solid"/>
                      <a:round/>
                      <a:headEnd type="none" w="med" len="med"/>
                      <a:tailEnd type="none" w="med" len="med"/>
                    </a:lnR>
                    <a:lnT w="12700" cap="flat" cmpd="sng" algn="ctr">
                      <a:noFill/>
                      <a:prstDash val="solid"/>
                      <a:round/>
                      <a:headEnd type="none" w="med" len="med"/>
                      <a:tailEnd type="none" w="med" len="med"/>
                    </a:lnT>
                    <a:lnB w="3175" cap="flat" cmpd="sng" algn="ctr">
                      <a:solidFill>
                        <a:schemeClr val="tx1"/>
                      </a:solidFill>
                      <a:prstDash val="solid"/>
                      <a:round/>
                      <a:headEnd type="none" w="med" len="med"/>
                      <a:tailEnd type="none" w="med" len="med"/>
                    </a:lnB>
                    <a:noFill/>
                  </a:tcPr>
                </a:tc>
              </a:tr>
              <a:tr h="561600">
                <a:tc>
                  <a:txBody>
                    <a:bodyPr/>
                    <a:lstStyle/>
                    <a:p>
                      <a:pPr algn="r"/>
                      <a:r>
                        <a:rPr lang="de-DE" sz="1600" b="1" dirty="0" smtClean="0">
                          <a:solidFill>
                            <a:srgbClr val="00B0F0"/>
                          </a:solidFill>
                          <a:latin typeface="Brush Script Std" pitchFamily="66" charset="0"/>
                          <a:cs typeface="Arial" panose="020B0604020202020204" pitchFamily="34" charset="0"/>
                        </a:rPr>
                        <a:t>4</a:t>
                      </a:r>
                      <a:endParaRPr lang="de-DE" sz="1600" b="1" dirty="0">
                        <a:solidFill>
                          <a:srgbClr val="00B0F0"/>
                        </a:solidFill>
                        <a:latin typeface="Brush Script Std" pitchFamily="66" charset="0"/>
                        <a:cs typeface="Arial" panose="020B0604020202020204" pitchFamily="34" charset="0"/>
                      </a:endParaRPr>
                    </a:p>
                  </a:txBody>
                  <a:tcPr marL="36000" marR="36000" marT="36000" marB="36000" anchor="b">
                    <a:lnL w="3175" cap="flat" cmpd="sng" algn="ctr">
                      <a:solidFill>
                        <a:schemeClr val="tx1"/>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noFill/>
                  </a:tcPr>
                </a:tc>
              </a:tr>
              <a:tr h="561600">
                <a:tc>
                  <a:txBody>
                    <a:bodyPr/>
                    <a:lstStyle/>
                    <a:p>
                      <a:pPr algn="r"/>
                      <a:r>
                        <a:rPr lang="de-DE" sz="1600" b="1" dirty="0" smtClean="0">
                          <a:solidFill>
                            <a:srgbClr val="00B0F0"/>
                          </a:solidFill>
                          <a:latin typeface="Brush Script Std" pitchFamily="66" charset="0"/>
                          <a:cs typeface="Arial" panose="020B0604020202020204" pitchFamily="34" charset="0"/>
                        </a:rPr>
                        <a:t>3</a:t>
                      </a:r>
                      <a:endParaRPr lang="de-DE" sz="1600" b="1" dirty="0">
                        <a:solidFill>
                          <a:srgbClr val="00B0F0"/>
                        </a:solidFill>
                        <a:latin typeface="Brush Script Std" pitchFamily="66" charset="0"/>
                        <a:cs typeface="Arial" panose="020B0604020202020204" pitchFamily="34" charset="0"/>
                      </a:endParaRPr>
                    </a:p>
                  </a:txBody>
                  <a:tcPr marL="36000" marR="36000" marT="36000" marB="36000" anchor="b">
                    <a:lnL w="3175" cap="flat" cmpd="sng" algn="ctr">
                      <a:solidFill>
                        <a:schemeClr val="tx1"/>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noFill/>
                  </a:tcPr>
                </a:tc>
              </a:tr>
              <a:tr h="561600">
                <a:tc>
                  <a:txBody>
                    <a:bodyPr/>
                    <a:lstStyle/>
                    <a:p>
                      <a:pPr algn="r"/>
                      <a:r>
                        <a:rPr lang="de-DE" sz="1600" b="1" dirty="0" smtClean="0">
                          <a:solidFill>
                            <a:srgbClr val="00B0F0"/>
                          </a:solidFill>
                          <a:latin typeface="Brush Script Std" pitchFamily="66" charset="0"/>
                          <a:cs typeface="Arial" panose="020B0604020202020204" pitchFamily="34" charset="0"/>
                        </a:rPr>
                        <a:t>3</a:t>
                      </a:r>
                      <a:endParaRPr lang="de-DE" sz="1600" b="1" dirty="0">
                        <a:solidFill>
                          <a:srgbClr val="00B0F0"/>
                        </a:solidFill>
                        <a:latin typeface="Brush Script Std" pitchFamily="66" charset="0"/>
                        <a:cs typeface="Arial" panose="020B0604020202020204" pitchFamily="34" charset="0"/>
                      </a:endParaRPr>
                    </a:p>
                  </a:txBody>
                  <a:tcPr marL="36000" marR="36000" marT="36000" marB="36000" anchor="b">
                    <a:lnL w="3175" cap="flat" cmpd="sng" algn="ctr">
                      <a:solidFill>
                        <a:schemeClr val="tx1"/>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noFill/>
                  </a:tcPr>
                </a:tc>
              </a:tr>
              <a:tr h="561600">
                <a:tc>
                  <a:txBody>
                    <a:bodyPr/>
                    <a:lstStyle/>
                    <a:p>
                      <a:pPr algn="r"/>
                      <a:r>
                        <a:rPr lang="de-DE" sz="1600" b="1" dirty="0" smtClean="0">
                          <a:solidFill>
                            <a:srgbClr val="00B0F0"/>
                          </a:solidFill>
                          <a:latin typeface="Brush Script Std" pitchFamily="66" charset="0"/>
                          <a:cs typeface="Arial" panose="020B0604020202020204" pitchFamily="34" charset="0"/>
                        </a:rPr>
                        <a:t>2</a:t>
                      </a:r>
                      <a:endParaRPr lang="de-DE" sz="1600" b="1" dirty="0">
                        <a:solidFill>
                          <a:srgbClr val="00B0F0"/>
                        </a:solidFill>
                        <a:latin typeface="Brush Script Std" pitchFamily="66" charset="0"/>
                        <a:cs typeface="Arial" panose="020B0604020202020204" pitchFamily="34" charset="0"/>
                      </a:endParaRPr>
                    </a:p>
                  </a:txBody>
                  <a:tcPr marL="36000" marR="36000" marT="36000" marB="36000" anchor="b">
                    <a:lnL w="3175" cap="flat" cmpd="sng" algn="ctr">
                      <a:solidFill>
                        <a:schemeClr val="tx1"/>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noFill/>
                  </a:tcPr>
                </a:tc>
              </a:tr>
              <a:tr h="561600">
                <a:tc>
                  <a:txBody>
                    <a:bodyPr/>
                    <a:lstStyle/>
                    <a:p>
                      <a:pPr algn="r"/>
                      <a:r>
                        <a:rPr lang="de-DE" sz="1600" b="1" dirty="0" smtClean="0">
                          <a:solidFill>
                            <a:srgbClr val="00B0F0"/>
                          </a:solidFill>
                          <a:latin typeface="Brush Script Std" pitchFamily="66" charset="0"/>
                          <a:cs typeface="Arial" panose="020B0604020202020204" pitchFamily="34" charset="0"/>
                        </a:rPr>
                        <a:t>1</a:t>
                      </a:r>
                      <a:endParaRPr lang="de-DE" sz="1600" b="1" dirty="0">
                        <a:solidFill>
                          <a:srgbClr val="00B0F0"/>
                        </a:solidFill>
                        <a:latin typeface="Brush Script Std" pitchFamily="66" charset="0"/>
                        <a:cs typeface="Arial" panose="020B0604020202020204" pitchFamily="34" charset="0"/>
                      </a:endParaRPr>
                    </a:p>
                  </a:txBody>
                  <a:tcPr marL="36000" marR="36000" marT="36000" marB="36000" anchor="b">
                    <a:lnL w="3175" cap="flat" cmpd="sng" algn="ctr">
                      <a:solidFill>
                        <a:schemeClr val="tx1"/>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noFill/>
                  </a:tcPr>
                </a:tc>
              </a:tr>
              <a:tr h="439200">
                <a:tc>
                  <a:txBody>
                    <a:bodyPr/>
                    <a:lstStyle/>
                    <a:p>
                      <a:pPr algn="r"/>
                      <a:r>
                        <a:rPr lang="de-DE" sz="1600" b="1" dirty="0" smtClean="0">
                          <a:solidFill>
                            <a:srgbClr val="00B0F0"/>
                          </a:solidFill>
                          <a:latin typeface="Brush Script Std" pitchFamily="66" charset="0"/>
                          <a:cs typeface="Arial" panose="020B0604020202020204" pitchFamily="34" charset="0"/>
                        </a:rPr>
                        <a:t>2</a:t>
                      </a:r>
                      <a:endParaRPr lang="de-DE" sz="1600" b="1" dirty="0">
                        <a:solidFill>
                          <a:srgbClr val="00B0F0"/>
                        </a:solidFill>
                        <a:latin typeface="Brush Script Std" pitchFamily="66" charset="0"/>
                        <a:cs typeface="Arial" panose="020B0604020202020204" pitchFamily="34" charset="0"/>
                      </a:endParaRPr>
                    </a:p>
                  </a:txBody>
                  <a:tcPr marL="36000" marR="36000" marT="36000" marB="36000" anchor="b">
                    <a:lnL w="3175" cap="flat" cmpd="sng" algn="ctr">
                      <a:solidFill>
                        <a:schemeClr val="tx1"/>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noFill/>
                  </a:tcPr>
                </a:tc>
              </a:tr>
              <a:tr h="561600">
                <a:tc>
                  <a:txBody>
                    <a:bodyPr/>
                    <a:lstStyle/>
                    <a:p>
                      <a:pPr algn="r"/>
                      <a:r>
                        <a:rPr lang="de-DE" sz="1600" b="1" dirty="0" smtClean="0">
                          <a:solidFill>
                            <a:srgbClr val="00B0F0"/>
                          </a:solidFill>
                          <a:latin typeface="Brush Script Std" pitchFamily="66" charset="0"/>
                          <a:cs typeface="Arial" panose="020B0604020202020204" pitchFamily="34" charset="0"/>
                        </a:rPr>
                        <a:t>3</a:t>
                      </a:r>
                      <a:endParaRPr lang="de-DE" sz="1600" b="1" dirty="0">
                        <a:solidFill>
                          <a:srgbClr val="00B0F0"/>
                        </a:solidFill>
                        <a:latin typeface="Brush Script Std" pitchFamily="66" charset="0"/>
                        <a:cs typeface="Arial" panose="020B0604020202020204" pitchFamily="34" charset="0"/>
                      </a:endParaRPr>
                    </a:p>
                  </a:txBody>
                  <a:tcPr marL="36000" marR="36000" marT="36000" marB="36000" anchor="b">
                    <a:lnL w="3175" cap="flat" cmpd="sng" algn="ctr">
                      <a:solidFill>
                        <a:schemeClr val="tx1"/>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noFill/>
                  </a:tcPr>
                </a:tc>
              </a:tr>
              <a:tr h="439200">
                <a:tc>
                  <a:txBody>
                    <a:bodyPr/>
                    <a:lstStyle/>
                    <a:p>
                      <a:pPr algn="r"/>
                      <a:r>
                        <a:rPr lang="de-DE" sz="1600" b="1" dirty="0" smtClean="0">
                          <a:solidFill>
                            <a:srgbClr val="00B0F0"/>
                          </a:solidFill>
                          <a:latin typeface="Brush Script Std" pitchFamily="66" charset="0"/>
                          <a:cs typeface="Arial" panose="020B0604020202020204" pitchFamily="34" charset="0"/>
                        </a:rPr>
                        <a:t>4</a:t>
                      </a:r>
                      <a:endParaRPr lang="de-DE" sz="1600" b="1" dirty="0">
                        <a:solidFill>
                          <a:srgbClr val="00B0F0"/>
                        </a:solidFill>
                        <a:latin typeface="Brush Script Std" pitchFamily="66" charset="0"/>
                        <a:cs typeface="Arial" panose="020B0604020202020204" pitchFamily="34" charset="0"/>
                      </a:endParaRPr>
                    </a:p>
                  </a:txBody>
                  <a:tcPr marL="36000" marR="36000" marT="36000" marB="36000" anchor="b">
                    <a:lnL w="3175" cap="flat" cmpd="sng" algn="ctr">
                      <a:solidFill>
                        <a:schemeClr val="tx1"/>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noFill/>
                  </a:tcPr>
                </a:tc>
              </a:tr>
              <a:tr h="561600">
                <a:tc>
                  <a:txBody>
                    <a:bodyPr/>
                    <a:lstStyle/>
                    <a:p>
                      <a:pPr algn="r"/>
                      <a:r>
                        <a:rPr lang="de-DE" sz="1600" b="1" dirty="0" smtClean="0">
                          <a:solidFill>
                            <a:srgbClr val="00B0F0"/>
                          </a:solidFill>
                          <a:latin typeface="Brush Script Std" pitchFamily="66" charset="0"/>
                          <a:cs typeface="Arial" panose="020B0604020202020204" pitchFamily="34" charset="0"/>
                        </a:rPr>
                        <a:t>5</a:t>
                      </a:r>
                      <a:endParaRPr lang="de-DE" sz="1600" b="1" dirty="0">
                        <a:solidFill>
                          <a:srgbClr val="00B0F0"/>
                        </a:solidFill>
                        <a:latin typeface="Brush Script Std" pitchFamily="66" charset="0"/>
                        <a:cs typeface="Arial" panose="020B0604020202020204" pitchFamily="34" charset="0"/>
                      </a:endParaRPr>
                    </a:p>
                  </a:txBody>
                  <a:tcPr marL="36000" marR="36000" marT="36000" marB="36000" anchor="b">
                    <a:lnL w="3175" cap="flat" cmpd="sng" algn="ctr">
                      <a:solidFill>
                        <a:schemeClr val="tx1"/>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noFill/>
                  </a:tcPr>
                </a:tc>
              </a:tr>
              <a:tr h="561600">
                <a:tc>
                  <a:txBody>
                    <a:bodyPr/>
                    <a:lstStyle/>
                    <a:p>
                      <a:pPr algn="r"/>
                      <a:r>
                        <a:rPr lang="de-DE" sz="1600" b="1" dirty="0" smtClean="0">
                          <a:solidFill>
                            <a:srgbClr val="00B0F0"/>
                          </a:solidFill>
                          <a:latin typeface="Brush Script Std" pitchFamily="66" charset="0"/>
                          <a:cs typeface="Arial" panose="020B0604020202020204" pitchFamily="34" charset="0"/>
                        </a:rPr>
                        <a:t>5</a:t>
                      </a:r>
                      <a:endParaRPr lang="de-DE" sz="1600" b="1" dirty="0">
                        <a:solidFill>
                          <a:srgbClr val="00B0F0"/>
                        </a:solidFill>
                        <a:latin typeface="Brush Script Std" pitchFamily="66" charset="0"/>
                        <a:cs typeface="Arial" panose="020B0604020202020204" pitchFamily="34" charset="0"/>
                      </a:endParaRPr>
                    </a:p>
                  </a:txBody>
                  <a:tcPr marL="36000" marR="36000" marT="36000" marB="36000" anchor="b">
                    <a:lnL w="3175" cap="flat" cmpd="sng" algn="ctr">
                      <a:solidFill>
                        <a:schemeClr val="tx1"/>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noFill/>
                  </a:tcPr>
                </a:tc>
              </a:tr>
              <a:tr h="430180">
                <a:tc>
                  <a:txBody>
                    <a:bodyPr/>
                    <a:lstStyle/>
                    <a:p>
                      <a:pPr algn="r"/>
                      <a:r>
                        <a:rPr lang="de-DE" sz="1600" b="1" dirty="0" smtClean="0">
                          <a:solidFill>
                            <a:srgbClr val="00B0F0"/>
                          </a:solidFill>
                          <a:latin typeface="Brush Script Std" pitchFamily="66" charset="0"/>
                          <a:cs typeface="Arial" panose="020B0604020202020204" pitchFamily="34" charset="0"/>
                        </a:rPr>
                        <a:t>4</a:t>
                      </a:r>
                      <a:endParaRPr lang="de-DE" sz="1600" b="1" dirty="0">
                        <a:solidFill>
                          <a:srgbClr val="00B0F0"/>
                        </a:solidFill>
                        <a:latin typeface="Brush Script Std" pitchFamily="66" charset="0"/>
                        <a:cs typeface="Arial" panose="020B0604020202020204" pitchFamily="34" charset="0"/>
                      </a:endParaRPr>
                    </a:p>
                  </a:txBody>
                  <a:tcPr marL="36000" marR="36000" marT="36000" marB="36000" anchor="b">
                    <a:lnL w="3175" cap="flat" cmpd="sng" algn="ctr">
                      <a:solidFill>
                        <a:schemeClr val="tx1"/>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noFill/>
                  </a:tcPr>
                </a:tc>
              </a:tr>
              <a:tr h="439200">
                <a:tc>
                  <a:txBody>
                    <a:bodyPr/>
                    <a:lstStyle/>
                    <a:p>
                      <a:pPr algn="r"/>
                      <a:r>
                        <a:rPr lang="de-DE" sz="1600" b="1" dirty="0" smtClean="0">
                          <a:solidFill>
                            <a:srgbClr val="00B0F0"/>
                          </a:solidFill>
                          <a:latin typeface="Brush Script Std" pitchFamily="66" charset="0"/>
                          <a:cs typeface="Arial" panose="020B0604020202020204" pitchFamily="34" charset="0"/>
                        </a:rPr>
                        <a:t>4</a:t>
                      </a:r>
                      <a:endParaRPr lang="de-DE" sz="1600" b="1" dirty="0">
                        <a:solidFill>
                          <a:srgbClr val="00B0F0"/>
                        </a:solidFill>
                        <a:latin typeface="Brush Script Std" pitchFamily="66" charset="0"/>
                        <a:cs typeface="Arial" panose="020B0604020202020204" pitchFamily="34" charset="0"/>
                      </a:endParaRPr>
                    </a:p>
                  </a:txBody>
                  <a:tcPr marL="36000" marR="36000" marT="36000" marB="36000" anchor="b">
                    <a:lnL w="3175" cap="flat" cmpd="sng" algn="ctr">
                      <a:solidFill>
                        <a:schemeClr val="tx1"/>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180000">
                <a:tc>
                  <a:txBody>
                    <a:bodyPr/>
                    <a:lstStyle/>
                    <a:p>
                      <a:pPr marL="0" marR="0" indent="0" algn="r" defTabSz="995690" rtl="0" eaLnBrk="1" fontAlgn="auto" latinLnBrk="0" hangingPunct="1">
                        <a:lnSpc>
                          <a:spcPct val="100000"/>
                        </a:lnSpc>
                        <a:spcBef>
                          <a:spcPts val="0"/>
                        </a:spcBef>
                        <a:spcAft>
                          <a:spcPts val="0"/>
                        </a:spcAft>
                        <a:buClrTx/>
                        <a:buSzTx/>
                        <a:buFontTx/>
                        <a:buNone/>
                        <a:tabLst/>
                        <a:defRPr/>
                      </a:pPr>
                      <a:r>
                        <a:rPr lang="de-DE" sz="1600" b="1" kern="1200" dirty="0" smtClean="0">
                          <a:solidFill>
                            <a:srgbClr val="00B0F0"/>
                          </a:solidFill>
                          <a:latin typeface="Brush Script Std" pitchFamily="66" charset="0"/>
                          <a:ea typeface="+mn-ea"/>
                          <a:cs typeface="Arial" panose="020B0604020202020204" pitchFamily="34" charset="0"/>
                        </a:rPr>
                        <a:t>40</a:t>
                      </a:r>
                    </a:p>
                  </a:txBody>
                  <a:tcPr marL="36000" marR="36000" marT="36000" marB="36000">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bl>
          </a:graphicData>
        </a:graphic>
      </p:graphicFrame>
      <p:graphicFrame>
        <p:nvGraphicFramePr>
          <p:cNvPr id="16" name="Diagramm 15"/>
          <p:cNvGraphicFramePr>
            <a:graphicFrameLocks/>
          </p:cNvGraphicFramePr>
          <p:nvPr>
            <p:extLst>
              <p:ext uri="{D42A27DB-BD31-4B8C-83A1-F6EECF244321}">
                <p14:modId xmlns:p14="http://schemas.microsoft.com/office/powerpoint/2010/main" val="836200302"/>
              </p:ext>
            </p:extLst>
          </p:nvPr>
        </p:nvGraphicFramePr>
        <p:xfrm>
          <a:off x="3690470" y="1332291"/>
          <a:ext cx="7345020" cy="489668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7" name="Inhaltsplatzhalter 5"/>
          <p:cNvGraphicFramePr>
            <a:graphicFrameLocks/>
          </p:cNvGraphicFramePr>
          <p:nvPr>
            <p:extLst>
              <p:ext uri="{D42A27DB-BD31-4B8C-83A1-F6EECF244321}">
                <p14:modId xmlns:p14="http://schemas.microsoft.com/office/powerpoint/2010/main" val="2256443993"/>
              </p:ext>
            </p:extLst>
          </p:nvPr>
        </p:nvGraphicFramePr>
        <p:xfrm>
          <a:off x="6786900" y="6848475"/>
          <a:ext cx="1143892" cy="337761"/>
        </p:xfrm>
        <a:graphic>
          <a:graphicData uri="http://schemas.openxmlformats.org/drawingml/2006/table">
            <a:tbl>
              <a:tblPr firstRow="1" bandRow="1">
                <a:tableStyleId>{2D5ABB26-0587-4C30-8999-92F81FD0307C}</a:tableStyleId>
              </a:tblPr>
              <a:tblGrid>
                <a:gridCol w="303775"/>
                <a:gridCol w="840117"/>
              </a:tblGrid>
              <a:tr h="337761">
                <a:tc>
                  <a:txBody>
                    <a:bodyPr/>
                    <a:lstStyle/>
                    <a:p>
                      <a:pPr marL="0" marR="0" indent="0" algn="ctr" defTabSz="995690" rtl="0" eaLnBrk="1" fontAlgn="auto" latinLnBrk="0" hangingPunct="1">
                        <a:lnSpc>
                          <a:spcPct val="100000"/>
                        </a:lnSpc>
                        <a:spcBef>
                          <a:spcPts val="0"/>
                        </a:spcBef>
                        <a:spcAft>
                          <a:spcPts val="0"/>
                        </a:spcAft>
                        <a:buClrTx/>
                        <a:buSzTx/>
                        <a:buFontTx/>
                        <a:buNone/>
                        <a:tabLst/>
                        <a:defRPr/>
                      </a:pPr>
                      <a:r>
                        <a:rPr lang="de-DE" sz="1400" b="1" kern="1200" baseline="0" dirty="0" smtClean="0">
                          <a:solidFill>
                            <a:schemeClr val="tx1"/>
                          </a:solidFill>
                          <a:latin typeface="Arial" panose="020B0604020202020204" pitchFamily="34" charset="0"/>
                          <a:ea typeface="+mn-ea"/>
                          <a:cs typeface="Arial" panose="020B0604020202020204" pitchFamily="34" charset="0"/>
                          <a:sym typeface="Wingdings 3"/>
                        </a:rPr>
                        <a:t></a:t>
                      </a:r>
                      <a:endParaRPr lang="de-DE" sz="1400" b="1" kern="1200" baseline="0" dirty="0" smtClean="0">
                        <a:solidFill>
                          <a:schemeClr val="tx1"/>
                        </a:solidFill>
                        <a:latin typeface="Arial" panose="020B0604020202020204" pitchFamily="34" charset="0"/>
                        <a:ea typeface="+mn-ea"/>
                        <a:cs typeface="Arial" panose="020B0604020202020204" pitchFamily="34" charset="0"/>
                      </a:endParaRPr>
                    </a:p>
                  </a:txBody>
                  <a:tcPr marL="36000" marR="36000" marT="36000" marB="36000">
                    <a:lnL w="635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noFill/>
                  </a:tcPr>
                </a:tc>
                <a:tc>
                  <a:txBody>
                    <a:bodyPr/>
                    <a:lstStyle/>
                    <a:p>
                      <a:pPr marL="0" marR="0" indent="0" algn="ctr" defTabSz="995690" rtl="0" eaLnBrk="1" fontAlgn="auto" latinLnBrk="0" hangingPunct="1">
                        <a:lnSpc>
                          <a:spcPct val="100000"/>
                        </a:lnSpc>
                        <a:spcBef>
                          <a:spcPts val="0"/>
                        </a:spcBef>
                        <a:spcAft>
                          <a:spcPts val="0"/>
                        </a:spcAft>
                        <a:buClrTx/>
                        <a:buSzTx/>
                        <a:buFontTx/>
                        <a:buNone/>
                        <a:tabLst/>
                        <a:defRPr/>
                      </a:pPr>
                      <a:r>
                        <a:rPr lang="de-DE" sz="1400" b="1" kern="1200" baseline="0" dirty="0" smtClean="0">
                          <a:solidFill>
                            <a:schemeClr val="tx1"/>
                          </a:solidFill>
                          <a:latin typeface="Arial" panose="020B0604020202020204" pitchFamily="34" charset="0"/>
                          <a:ea typeface="+mn-ea"/>
                          <a:cs typeface="Arial" panose="020B0604020202020204" pitchFamily="34" charset="0"/>
                        </a:rPr>
                        <a:t>PKL </a:t>
                      </a:r>
                      <a:r>
                        <a:rPr lang="de-DE" sz="1400" b="1" kern="1200" dirty="0" smtClean="0">
                          <a:solidFill>
                            <a:srgbClr val="00B0F0"/>
                          </a:solidFill>
                          <a:latin typeface="Brush Script Std" pitchFamily="66" charset="0"/>
                          <a:ea typeface="+mn-ea"/>
                          <a:cs typeface="Arial" panose="020B0604020202020204" pitchFamily="34" charset="0"/>
                        </a:rPr>
                        <a:t>3</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bl>
          </a:graphicData>
        </a:graphic>
      </p:graphicFrame>
      <p:sp>
        <p:nvSpPr>
          <p:cNvPr id="19" name="Text Box 3"/>
          <p:cNvSpPr txBox="1">
            <a:spLocks noChangeArrowheads="1"/>
          </p:cNvSpPr>
          <p:nvPr/>
        </p:nvSpPr>
        <p:spPr bwMode="auto">
          <a:xfrm>
            <a:off x="8569190" y="7244248"/>
            <a:ext cx="1943077" cy="107722"/>
          </a:xfrm>
          <a:prstGeom prst="rect">
            <a:avLst/>
          </a:prstGeom>
          <a:noFill/>
          <a:ln w="9525">
            <a:noFill/>
            <a:miter lim="800000"/>
            <a:headEnd/>
            <a:tailEnd/>
          </a:ln>
          <a:effectLst/>
        </p:spPr>
        <p:txBody>
          <a:bodyPr lIns="0" tIns="0" rIns="0" bIns="0">
            <a:spAutoFit/>
          </a:bodyPr>
          <a:lstStyle/>
          <a:p>
            <a:pPr algn="r" defTabSz="995300">
              <a:spcBef>
                <a:spcPct val="50000"/>
              </a:spcBef>
              <a:defRPr/>
            </a:pPr>
            <a:r>
              <a:rPr lang="de-AT" sz="700" b="0" dirty="0" smtClean="0">
                <a:solidFill>
                  <a:schemeClr val="bg2"/>
                </a:solidFill>
                <a:latin typeface="Arial"/>
                <a:cs typeface="Arial"/>
              </a:rPr>
              <a:t>11. Februar 2016</a:t>
            </a:r>
            <a:r>
              <a:rPr lang="de-AT" sz="700" b="0" baseline="0" dirty="0" smtClean="0">
                <a:solidFill>
                  <a:schemeClr val="bg2"/>
                </a:solidFill>
                <a:latin typeface="Arial"/>
                <a:cs typeface="Arial"/>
              </a:rPr>
              <a:t>   </a:t>
            </a:r>
            <a:r>
              <a:rPr lang="de-AT" sz="700" b="0" dirty="0" smtClean="0">
                <a:solidFill>
                  <a:schemeClr val="bg2"/>
                </a:solidFill>
                <a:latin typeface="Arial" charset="0"/>
                <a:cs typeface="Arial" charset="0"/>
                <a:sym typeface="Wingdings 2"/>
              </a:rPr>
              <a:t>|  ö-</a:t>
            </a:r>
            <a:r>
              <a:rPr lang="de-AT" sz="700" b="0" dirty="0" smtClean="0">
                <a:solidFill>
                  <a:schemeClr val="bg2"/>
                </a:solidFill>
                <a:latin typeface="Arial" charset="0"/>
                <a:cs typeface="Arial" charset="0"/>
              </a:rPr>
              <a:t> VS 1   </a:t>
            </a:r>
            <a:r>
              <a:rPr lang="de-AT" sz="700" b="0" dirty="0" smtClean="0">
                <a:solidFill>
                  <a:schemeClr val="bg2"/>
                </a:solidFill>
                <a:latin typeface="Arial" charset="0"/>
                <a:cs typeface="Arial" charset="0"/>
                <a:sym typeface="Wingdings 2"/>
              </a:rPr>
              <a:t>|</a:t>
            </a:r>
            <a:r>
              <a:rPr lang="de-AT" sz="700" b="1" baseline="0" dirty="0" smtClean="0">
                <a:solidFill>
                  <a:schemeClr val="bg2"/>
                </a:solidFill>
                <a:latin typeface="Arial" charset="0"/>
                <a:sym typeface="Wingdings 2"/>
              </a:rPr>
              <a:t> </a:t>
            </a:r>
            <a:r>
              <a:rPr lang="de-AT" sz="700" b="1" dirty="0" smtClean="0">
                <a:solidFill>
                  <a:schemeClr val="bg2"/>
                </a:solidFill>
                <a:latin typeface="Arial" charset="0"/>
                <a:sym typeface="Wingdings 2"/>
              </a:rPr>
              <a:t>  </a:t>
            </a:r>
            <a:r>
              <a:rPr lang="de-DE" sz="700" dirty="0" smtClean="0">
                <a:solidFill>
                  <a:schemeClr val="bg2"/>
                </a:solidFill>
                <a:latin typeface="Arial" charset="0"/>
              </a:rPr>
              <a:t> 5 von 5</a:t>
            </a:r>
            <a:endParaRPr lang="de-AT" sz="700" b="0" dirty="0">
              <a:solidFill>
                <a:schemeClr val="bg2"/>
              </a:solidFill>
              <a:latin typeface="Arial" charset="0"/>
              <a:cs typeface="Arial" charset="0"/>
              <a:sym typeface="Wingdings 3" pitchFamily="18" charset="2"/>
            </a:endParaRPr>
          </a:p>
        </p:txBody>
      </p:sp>
      <p:sp>
        <p:nvSpPr>
          <p:cNvPr id="20" name="Text Box 3"/>
          <p:cNvSpPr txBox="1">
            <a:spLocks noChangeArrowheads="1"/>
          </p:cNvSpPr>
          <p:nvPr/>
        </p:nvSpPr>
        <p:spPr bwMode="auto">
          <a:xfrm>
            <a:off x="166405" y="7237111"/>
            <a:ext cx="5832475" cy="107722"/>
          </a:xfrm>
          <a:prstGeom prst="rect">
            <a:avLst/>
          </a:prstGeom>
          <a:solidFill>
            <a:schemeClr val="bg1"/>
          </a:solidFill>
          <a:ln w="9525">
            <a:noFill/>
            <a:miter lim="800000"/>
            <a:headEnd/>
            <a:tailEnd/>
          </a:ln>
          <a:effectLst/>
        </p:spPr>
        <p:txBody>
          <a:bodyPr lIns="0" tIns="0" rIns="0" bIns="0">
            <a:spAutoFit/>
          </a:bodyPr>
          <a:lstStyle/>
          <a:p>
            <a:pPr algn="l" defTabSz="995300">
              <a:spcBef>
                <a:spcPct val="50000"/>
              </a:spcBef>
              <a:defRPr/>
            </a:pPr>
            <a:r>
              <a:rPr lang="de-AT" sz="700" b="1" dirty="0" smtClean="0">
                <a:solidFill>
                  <a:schemeClr val="bg2"/>
                </a:solidFill>
                <a:latin typeface="Arial" charset="0"/>
                <a:cs typeface="Arial" charset="0"/>
              </a:rPr>
              <a:t>HLZTG </a:t>
            </a:r>
            <a:r>
              <a:rPr lang="de-AT" sz="700" b="0" dirty="0" smtClean="0">
                <a:solidFill>
                  <a:schemeClr val="bg2"/>
                </a:solidFill>
                <a:latin typeface="Arial" charset="0"/>
                <a:cs typeface="Arial" charset="0"/>
                <a:sym typeface="Wingdings 2"/>
              </a:rPr>
              <a:t>|</a:t>
            </a:r>
            <a:r>
              <a:rPr lang="de-AT" sz="700" b="0" dirty="0" smtClean="0">
                <a:solidFill>
                  <a:schemeClr val="bg2"/>
                </a:solidFill>
                <a:latin typeface="Arial" charset="0"/>
                <a:cs typeface="Arial" charset="0"/>
              </a:rPr>
              <a:t>   Auswertung Projektklassen</a:t>
            </a:r>
            <a:endParaRPr lang="de-AT" sz="700" b="0" dirty="0">
              <a:solidFill>
                <a:schemeClr val="bg2"/>
              </a:solidFill>
              <a:latin typeface="Arial" charset="0"/>
              <a:cs typeface="Arial" charset="0"/>
              <a:sym typeface="Wingdings 3" pitchFamily="18" charset="2"/>
            </a:endParaRPr>
          </a:p>
        </p:txBody>
      </p:sp>
      <p:sp>
        <p:nvSpPr>
          <p:cNvPr id="18" name="Oval 40"/>
          <p:cNvSpPr>
            <a:spLocks noChangeArrowheads="1"/>
          </p:cNvSpPr>
          <p:nvPr/>
        </p:nvSpPr>
        <p:spPr bwMode="auto">
          <a:xfrm>
            <a:off x="191260" y="436733"/>
            <a:ext cx="360000" cy="360000"/>
          </a:xfrm>
          <a:prstGeom prst="ellipse">
            <a:avLst/>
          </a:prstGeom>
          <a:solidFill>
            <a:srgbClr val="3366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0" tIns="0" rIns="0" bIns="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de-DE" altLang="de-DE" sz="2800" b="1" i="0" u="none" strike="noStrike" cap="none" normalizeH="0" baseline="0" dirty="0" smtClean="0">
                <a:ln>
                  <a:noFill/>
                </a:ln>
                <a:solidFill>
                  <a:schemeClr val="bg1"/>
                </a:solidFill>
                <a:effectLst/>
                <a:latin typeface="Dutch801 XBd BT" panose="02020903060505020304" pitchFamily="18" charset="0"/>
                <a:cs typeface="Arial" pitchFamily="34" charset="0"/>
              </a:rPr>
              <a:t>!</a:t>
            </a:r>
          </a:p>
        </p:txBody>
      </p:sp>
      <p:sp>
        <p:nvSpPr>
          <p:cNvPr id="21" name="Textfeld 20"/>
          <p:cNvSpPr txBox="1"/>
          <p:nvPr/>
        </p:nvSpPr>
        <p:spPr>
          <a:xfrm rot="20565993">
            <a:off x="2544802" y="2699922"/>
            <a:ext cx="6048840" cy="1446550"/>
          </a:xfrm>
          <a:prstGeom prst="rect">
            <a:avLst/>
          </a:prstGeom>
          <a:noFill/>
        </p:spPr>
        <p:txBody>
          <a:bodyPr wrap="square" rtlCol="0">
            <a:spAutoFit/>
          </a:bodyPr>
          <a:lstStyle/>
          <a:p>
            <a:r>
              <a:rPr lang="de-DE" sz="8800" dirty="0" smtClean="0">
                <a:solidFill>
                  <a:schemeClr val="bg1">
                    <a:lumMod val="75000"/>
                    <a:alpha val="50000"/>
                  </a:schemeClr>
                </a:solidFill>
              </a:rPr>
              <a:t>MUSTER</a:t>
            </a:r>
            <a:endParaRPr lang="de-AT" sz="8800" dirty="0">
              <a:solidFill>
                <a:schemeClr val="bg1">
                  <a:lumMod val="75000"/>
                  <a:alpha val="50000"/>
                </a:schemeClr>
              </a:solidFill>
            </a:endParaRPr>
          </a:p>
        </p:txBody>
      </p:sp>
    </p:spTree>
    <p:extLst>
      <p:ext uri="{BB962C8B-B14F-4D97-AF65-F5344CB8AC3E}">
        <p14:creationId xmlns:p14="http://schemas.microsoft.com/office/powerpoint/2010/main" val="323735841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63141852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0" name="Inhaltsplatzhalter 5"/>
          <p:cNvGraphicFramePr>
            <a:graphicFrameLocks/>
          </p:cNvGraphicFramePr>
          <p:nvPr>
            <p:extLst>
              <p:ext uri="{D42A27DB-BD31-4B8C-83A1-F6EECF244321}">
                <p14:modId xmlns:p14="http://schemas.microsoft.com/office/powerpoint/2010/main" val="2818818562"/>
              </p:ext>
            </p:extLst>
          </p:nvPr>
        </p:nvGraphicFramePr>
        <p:xfrm>
          <a:off x="180700" y="427725"/>
          <a:ext cx="10332000" cy="6379680"/>
        </p:xfrm>
        <a:graphic>
          <a:graphicData uri="http://schemas.openxmlformats.org/drawingml/2006/table">
            <a:tbl>
              <a:tblPr firstRow="1" bandRow="1">
                <a:tableStyleId>{2D5ABB26-0587-4C30-8999-92F81FD0307C}</a:tableStyleId>
              </a:tblPr>
              <a:tblGrid>
                <a:gridCol w="1426188"/>
                <a:gridCol w="1484302"/>
                <a:gridCol w="1484302"/>
                <a:gridCol w="1484302"/>
                <a:gridCol w="1484302"/>
                <a:gridCol w="1484302"/>
                <a:gridCol w="1150334"/>
                <a:gridCol w="333968"/>
              </a:tblGrid>
              <a:tr h="154961">
                <a:tc>
                  <a:txBody>
                    <a:bodyPr/>
                    <a:lstStyle/>
                    <a:p>
                      <a:r>
                        <a:rPr lang="de-DE" sz="800" b="1" dirty="0" smtClean="0">
                          <a:latin typeface="Arial" panose="020B0604020202020204" pitchFamily="34" charset="0"/>
                          <a:cs typeface="Arial" panose="020B0604020202020204" pitchFamily="34" charset="0"/>
                        </a:rPr>
                        <a:t>Bewertung</a:t>
                      </a:r>
                    </a:p>
                  </a:txBody>
                  <a:tcPr marL="36000" marR="36000" marT="36000" marB="36000">
                    <a:lnL w="3175" cap="flat" cmpd="sng" algn="ctr">
                      <a:noFill/>
                      <a:prstDash val="solid"/>
                      <a:round/>
                      <a:headEnd type="none" w="med" len="med"/>
                      <a:tailEnd type="none" w="med" len="med"/>
                    </a:lnL>
                    <a:lnR w="3175"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3175" cap="flat" cmpd="sng" algn="ctr">
                      <a:solidFill>
                        <a:schemeClr val="tx1"/>
                      </a:solidFill>
                      <a:prstDash val="solid"/>
                      <a:round/>
                      <a:headEnd type="none" w="med" len="med"/>
                      <a:tailEnd type="none" w="med" len="med"/>
                    </a:lnB>
                    <a:noFill/>
                  </a:tcPr>
                </a:tc>
                <a:tc>
                  <a:txBody>
                    <a:bodyPr/>
                    <a:lstStyle/>
                    <a:p>
                      <a:r>
                        <a:rPr lang="de-DE" sz="800" b="1" dirty="0" smtClean="0">
                          <a:latin typeface="Arial" panose="020B0604020202020204" pitchFamily="34" charset="0"/>
                          <a:cs typeface="Arial" panose="020B0604020202020204" pitchFamily="34" charset="0"/>
                        </a:rPr>
                        <a:t>1 </a:t>
                      </a:r>
                      <a:r>
                        <a:rPr lang="de-DE" sz="800" b="1" dirty="0" err="1" smtClean="0">
                          <a:latin typeface="Arial" panose="020B0604020202020204" pitchFamily="34" charset="0"/>
                          <a:cs typeface="Arial" panose="020B0604020202020204" pitchFamily="34" charset="0"/>
                        </a:rPr>
                        <a:t>Pkt</a:t>
                      </a:r>
                      <a:endParaRPr lang="de-DE" sz="800" b="1" dirty="0">
                        <a:latin typeface="Arial" panose="020B0604020202020204" pitchFamily="34" charset="0"/>
                        <a:cs typeface="Arial" panose="020B0604020202020204" pitchFamily="34" charset="0"/>
                      </a:endParaRPr>
                    </a:p>
                  </a:txBody>
                  <a:tcPr marL="36000" marR="36000" marT="36000" marB="36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3175" cap="flat" cmpd="sng" algn="ctr">
                      <a:solidFill>
                        <a:schemeClr val="tx1"/>
                      </a:solidFill>
                      <a:prstDash val="solid"/>
                      <a:round/>
                      <a:headEnd type="none" w="med" len="med"/>
                      <a:tailEnd type="none" w="med" len="med"/>
                    </a:lnB>
                    <a:noFill/>
                  </a:tcPr>
                </a:tc>
                <a:tc>
                  <a:txBody>
                    <a:bodyPr/>
                    <a:lstStyle/>
                    <a:p>
                      <a:r>
                        <a:rPr lang="de-DE" sz="800" b="1" dirty="0" smtClean="0">
                          <a:latin typeface="Arial" panose="020B0604020202020204" pitchFamily="34" charset="0"/>
                          <a:cs typeface="Arial" panose="020B0604020202020204" pitchFamily="34" charset="0"/>
                        </a:rPr>
                        <a:t>2 </a:t>
                      </a:r>
                      <a:r>
                        <a:rPr lang="de-DE" sz="800" b="1" dirty="0" err="1" smtClean="0">
                          <a:latin typeface="Arial" panose="020B0604020202020204" pitchFamily="34" charset="0"/>
                          <a:cs typeface="Arial" panose="020B0604020202020204" pitchFamily="34" charset="0"/>
                        </a:rPr>
                        <a:t>Pkte</a:t>
                      </a:r>
                      <a:endParaRPr lang="de-DE" sz="800" b="1" dirty="0">
                        <a:latin typeface="Arial" panose="020B0604020202020204" pitchFamily="34" charset="0"/>
                        <a:cs typeface="Arial" panose="020B0604020202020204" pitchFamily="34" charset="0"/>
                      </a:endParaRPr>
                    </a:p>
                  </a:txBody>
                  <a:tcPr marL="36000" marR="36000" marT="36000" marB="36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3175" cap="flat" cmpd="sng" algn="ctr">
                      <a:solidFill>
                        <a:schemeClr val="tx1"/>
                      </a:solidFill>
                      <a:prstDash val="solid"/>
                      <a:round/>
                      <a:headEnd type="none" w="med" len="med"/>
                      <a:tailEnd type="none" w="med" len="med"/>
                    </a:lnB>
                    <a:noFill/>
                  </a:tcPr>
                </a:tc>
                <a:tc>
                  <a:txBody>
                    <a:bodyPr/>
                    <a:lstStyle/>
                    <a:p>
                      <a:r>
                        <a:rPr lang="de-DE" sz="800" b="1" baseline="0" dirty="0" smtClean="0">
                          <a:latin typeface="Arial" panose="020B0604020202020204" pitchFamily="34" charset="0"/>
                          <a:cs typeface="Arial" panose="020B0604020202020204" pitchFamily="34" charset="0"/>
                        </a:rPr>
                        <a:t>3 </a:t>
                      </a:r>
                      <a:r>
                        <a:rPr lang="de-DE" sz="800" b="1" baseline="0" dirty="0" err="1" smtClean="0">
                          <a:latin typeface="Arial" panose="020B0604020202020204" pitchFamily="34" charset="0"/>
                          <a:cs typeface="Arial" panose="020B0604020202020204" pitchFamily="34" charset="0"/>
                        </a:rPr>
                        <a:t>Pkte</a:t>
                      </a:r>
                      <a:endParaRPr lang="de-DE" sz="800" b="1" baseline="0" dirty="0" smtClean="0">
                        <a:latin typeface="Arial" panose="020B0604020202020204" pitchFamily="34" charset="0"/>
                        <a:cs typeface="Arial" panose="020B0604020202020204" pitchFamily="34" charset="0"/>
                      </a:endParaRPr>
                    </a:p>
                  </a:txBody>
                  <a:tcPr marL="36000" marR="36000" marT="36000" marB="36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3175" cap="flat" cmpd="sng" algn="ctr">
                      <a:solidFill>
                        <a:schemeClr val="tx1"/>
                      </a:solidFill>
                      <a:prstDash val="solid"/>
                      <a:round/>
                      <a:headEnd type="none" w="med" len="med"/>
                      <a:tailEnd type="none" w="med" len="med"/>
                    </a:lnB>
                    <a:noFill/>
                  </a:tcPr>
                </a:tc>
                <a:tc>
                  <a:txBody>
                    <a:bodyPr/>
                    <a:lstStyle/>
                    <a:p>
                      <a:r>
                        <a:rPr lang="de-DE" sz="800" b="1" dirty="0" smtClean="0">
                          <a:latin typeface="Arial" panose="020B0604020202020204" pitchFamily="34" charset="0"/>
                          <a:cs typeface="Arial" panose="020B0604020202020204" pitchFamily="34" charset="0"/>
                        </a:rPr>
                        <a:t>4 </a:t>
                      </a:r>
                      <a:r>
                        <a:rPr lang="de-DE" sz="800" b="1" dirty="0" err="1" smtClean="0">
                          <a:latin typeface="Arial" panose="020B0604020202020204" pitchFamily="34" charset="0"/>
                          <a:cs typeface="Arial" panose="020B0604020202020204" pitchFamily="34" charset="0"/>
                        </a:rPr>
                        <a:t>Pkte</a:t>
                      </a:r>
                      <a:endParaRPr lang="de-DE" sz="800" b="1" dirty="0">
                        <a:latin typeface="Arial" panose="020B0604020202020204" pitchFamily="34" charset="0"/>
                        <a:cs typeface="Arial" panose="020B0604020202020204" pitchFamily="34" charset="0"/>
                      </a:endParaRPr>
                    </a:p>
                  </a:txBody>
                  <a:tcPr marL="36000" marR="36000" marT="36000" marB="36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3175" cap="flat" cmpd="sng" algn="ctr">
                      <a:solidFill>
                        <a:schemeClr val="tx1"/>
                      </a:solidFill>
                      <a:prstDash val="solid"/>
                      <a:round/>
                      <a:headEnd type="none" w="med" len="med"/>
                      <a:tailEnd type="none" w="med" len="med"/>
                    </a:lnB>
                    <a:noFill/>
                  </a:tcPr>
                </a:tc>
                <a:tc>
                  <a:txBody>
                    <a:bodyPr/>
                    <a:lstStyle/>
                    <a:p>
                      <a:r>
                        <a:rPr lang="de-DE" sz="800" b="1" dirty="0" smtClean="0">
                          <a:latin typeface="Arial" panose="020B0604020202020204" pitchFamily="34" charset="0"/>
                          <a:cs typeface="Arial" panose="020B0604020202020204" pitchFamily="34" charset="0"/>
                        </a:rPr>
                        <a:t>5 </a:t>
                      </a:r>
                      <a:r>
                        <a:rPr lang="de-DE" sz="800" b="1" dirty="0" err="1" smtClean="0">
                          <a:latin typeface="Arial" panose="020B0604020202020204" pitchFamily="34" charset="0"/>
                          <a:cs typeface="Arial" panose="020B0604020202020204" pitchFamily="34" charset="0"/>
                        </a:rPr>
                        <a:t>Pkte</a:t>
                      </a:r>
                      <a:endParaRPr lang="de-DE" sz="800" b="1" dirty="0">
                        <a:latin typeface="Arial" panose="020B0604020202020204" pitchFamily="34" charset="0"/>
                        <a:cs typeface="Arial" panose="020B0604020202020204" pitchFamily="34" charset="0"/>
                      </a:endParaRPr>
                    </a:p>
                  </a:txBody>
                  <a:tcPr marL="36000" marR="36000" marT="36000" marB="36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3175" cap="flat" cmpd="sng" algn="ctr">
                      <a:solidFill>
                        <a:schemeClr val="tx1"/>
                      </a:solidFill>
                      <a:prstDash val="solid"/>
                      <a:round/>
                      <a:headEnd type="none" w="med" len="med"/>
                      <a:tailEnd type="none" w="med" len="med"/>
                    </a:lnB>
                    <a:noFill/>
                  </a:tcPr>
                </a:tc>
                <a:tc>
                  <a:txBody>
                    <a:bodyPr/>
                    <a:lstStyle/>
                    <a:p>
                      <a:r>
                        <a:rPr lang="de-DE" sz="800" b="1" dirty="0" smtClean="0">
                          <a:latin typeface="Arial" panose="020B0604020202020204" pitchFamily="34" charset="0"/>
                          <a:cs typeface="Arial" panose="020B0604020202020204" pitchFamily="34" charset="0"/>
                        </a:rPr>
                        <a:t>6,7,... </a:t>
                      </a:r>
                      <a:r>
                        <a:rPr lang="de-DE" sz="800" b="1" dirty="0" err="1" smtClean="0">
                          <a:latin typeface="Arial" panose="020B0604020202020204" pitchFamily="34" charset="0"/>
                          <a:cs typeface="Arial" panose="020B0604020202020204" pitchFamily="34" charset="0"/>
                        </a:rPr>
                        <a:t>Pkte</a:t>
                      </a:r>
                      <a:endParaRPr lang="de-DE" sz="800" b="1" dirty="0">
                        <a:latin typeface="Arial" panose="020B0604020202020204" pitchFamily="34" charset="0"/>
                        <a:cs typeface="Arial" panose="020B0604020202020204" pitchFamily="34" charset="0"/>
                      </a:endParaRPr>
                    </a:p>
                  </a:txBody>
                  <a:tcPr marL="36000" marR="36000" marT="36000" marB="36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3175" cap="flat" cmpd="sng" algn="ctr">
                      <a:solidFill>
                        <a:schemeClr val="tx1"/>
                      </a:solidFill>
                      <a:prstDash val="solid"/>
                      <a:round/>
                      <a:headEnd type="none" w="med" len="med"/>
                      <a:tailEnd type="none" w="med" len="med"/>
                    </a:lnB>
                    <a:noFill/>
                  </a:tcPr>
                </a:tc>
                <a:tc>
                  <a:txBody>
                    <a:bodyPr/>
                    <a:lstStyle/>
                    <a:p>
                      <a:pPr marL="0" marR="0" indent="0" algn="r" defTabSz="995690" rtl="0" eaLnBrk="1" fontAlgn="auto" latinLnBrk="0" hangingPunct="1">
                        <a:lnSpc>
                          <a:spcPct val="100000"/>
                        </a:lnSpc>
                        <a:spcBef>
                          <a:spcPts val="0"/>
                        </a:spcBef>
                        <a:spcAft>
                          <a:spcPts val="0"/>
                        </a:spcAft>
                        <a:buClrTx/>
                        <a:buSzTx/>
                        <a:buFontTx/>
                        <a:buNone/>
                        <a:tabLst/>
                        <a:defRPr/>
                      </a:pPr>
                      <a:r>
                        <a:rPr lang="de-DE" sz="800" dirty="0" smtClean="0"/>
                        <a:t>∑</a:t>
                      </a:r>
                      <a:endParaRPr lang="de-DE" sz="800" dirty="0" smtClean="0">
                        <a:latin typeface="Arial" panose="020B0604020202020204" pitchFamily="34" charset="0"/>
                        <a:cs typeface="Arial" panose="020B0604020202020204" pitchFamily="34" charset="0"/>
                      </a:endParaRPr>
                    </a:p>
                  </a:txBody>
                  <a:tcPr marL="36000" marR="36000" marT="36000" marB="36000">
                    <a:lnL w="3175" cap="flat" cmpd="sng" algn="ctr">
                      <a:solidFill>
                        <a:schemeClr val="tx1"/>
                      </a:solidFill>
                      <a:prstDash val="solid"/>
                      <a:round/>
                      <a:headEnd type="none" w="med" len="med"/>
                      <a:tailEnd type="none" w="med" len="med"/>
                    </a:lnL>
                    <a:lnR w="3175" cap="flat" cmpd="sng" algn="ctr">
                      <a:noFill/>
                      <a:prstDash val="solid"/>
                      <a:round/>
                      <a:headEnd type="none" w="med" len="med"/>
                      <a:tailEnd type="none" w="med" len="med"/>
                    </a:lnR>
                    <a:lnT w="12700" cap="flat" cmpd="sng" algn="ctr">
                      <a:noFill/>
                      <a:prstDash val="solid"/>
                      <a:round/>
                      <a:headEnd type="none" w="med" len="med"/>
                      <a:tailEnd type="none" w="med" len="med"/>
                    </a:lnT>
                    <a:lnB w="3175" cap="flat" cmpd="sng" algn="ctr">
                      <a:solidFill>
                        <a:schemeClr val="tx1"/>
                      </a:solidFill>
                      <a:prstDash val="solid"/>
                      <a:round/>
                      <a:headEnd type="none" w="med" len="med"/>
                      <a:tailEnd type="none" w="med" len="med"/>
                    </a:lnB>
                    <a:noFill/>
                  </a:tcPr>
                </a:tc>
              </a:tr>
              <a:tr h="350596">
                <a:tc>
                  <a:txBody>
                    <a:bodyPr/>
                    <a:lstStyle/>
                    <a:p>
                      <a:r>
                        <a:rPr lang="de-DE" sz="800" b="1" dirty="0" smtClean="0">
                          <a:latin typeface="Arial" panose="020B0604020202020204" pitchFamily="34" charset="0"/>
                          <a:cs typeface="Arial" panose="020B0604020202020204" pitchFamily="34" charset="0"/>
                        </a:rPr>
                        <a:t>Anzahl</a:t>
                      </a:r>
                      <a:r>
                        <a:rPr lang="de-DE" sz="800" b="1" baseline="0" dirty="0" smtClean="0">
                          <a:latin typeface="Arial" panose="020B0604020202020204" pitchFamily="34" charset="0"/>
                          <a:cs typeface="Arial" panose="020B0604020202020204" pitchFamily="34" charset="0"/>
                        </a:rPr>
                        <a:t> Projektziele</a:t>
                      </a:r>
                      <a:endParaRPr lang="de-DE" sz="800" b="1" dirty="0" smtClean="0">
                        <a:latin typeface="Arial" panose="020B0604020202020204" pitchFamily="34" charset="0"/>
                        <a:cs typeface="Arial" panose="020B0604020202020204" pitchFamily="34" charset="0"/>
                      </a:endParaRPr>
                    </a:p>
                  </a:txBody>
                  <a:tcPr marL="36000" marR="36000" marT="36000" marB="36000" anchor="b">
                    <a:lnL w="3175" cap="flat" cmpd="sng" algn="ctr">
                      <a:no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3175" cap="flat" cmpd="sng" algn="ctr">
                      <a:solidFill>
                        <a:schemeClr val="tx1"/>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r>
                        <a:rPr lang="de-DE" sz="800" dirty="0" smtClean="0">
                          <a:latin typeface="Arial" panose="020B0604020202020204" pitchFamily="34" charset="0"/>
                          <a:cs typeface="Arial" panose="020B0604020202020204" pitchFamily="34" charset="0"/>
                        </a:rPr>
                        <a:t>sehr wenige Ziele</a:t>
                      </a:r>
                      <a:br>
                        <a:rPr lang="de-DE" sz="800" dirty="0" smtClean="0">
                          <a:latin typeface="Arial" panose="020B0604020202020204" pitchFamily="34" charset="0"/>
                          <a:cs typeface="Arial" panose="020B0604020202020204" pitchFamily="34" charset="0"/>
                        </a:rPr>
                      </a:br>
                      <a:r>
                        <a:rPr lang="de-DE" sz="800" dirty="0" smtClean="0">
                          <a:latin typeface="Arial" panose="020B0604020202020204" pitchFamily="34" charset="0"/>
                          <a:cs typeface="Arial" panose="020B0604020202020204" pitchFamily="34" charset="0"/>
                        </a:rPr>
                        <a:t>quantitative</a:t>
                      </a:r>
                      <a:r>
                        <a:rPr lang="de-DE" sz="800" baseline="0" dirty="0" smtClean="0">
                          <a:latin typeface="Arial" panose="020B0604020202020204" pitchFamily="34" charset="0"/>
                          <a:cs typeface="Arial" panose="020B0604020202020204" pitchFamily="34" charset="0"/>
                        </a:rPr>
                        <a:t> Vorgabe</a:t>
                      </a:r>
                      <a:endParaRPr lang="de-DE" sz="800" dirty="0">
                        <a:latin typeface="Arial" panose="020B0604020202020204" pitchFamily="34" charset="0"/>
                        <a:cs typeface="Arial" panose="020B0604020202020204" pitchFamily="34" charset="0"/>
                      </a:endParaRPr>
                    </a:p>
                  </a:txBody>
                  <a:tcPr marL="36000" marR="36000" marT="36000" marB="36000">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3175" cap="flat" cmpd="sng" algn="ctr">
                      <a:solidFill>
                        <a:schemeClr val="tx1"/>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r>
                        <a:rPr lang="de-DE" sz="800" dirty="0" smtClean="0">
                          <a:latin typeface="Arial" panose="020B0604020202020204" pitchFamily="34" charset="0"/>
                          <a:cs typeface="Arial" panose="020B0604020202020204" pitchFamily="34" charset="0"/>
                        </a:rPr>
                        <a:t>wenige Ziele</a:t>
                      </a:r>
                      <a:br>
                        <a:rPr lang="de-DE" sz="800" dirty="0" smtClean="0">
                          <a:latin typeface="Arial" panose="020B0604020202020204" pitchFamily="34" charset="0"/>
                          <a:cs typeface="Arial" panose="020B0604020202020204" pitchFamily="34" charset="0"/>
                        </a:rPr>
                      </a:br>
                      <a:r>
                        <a:rPr lang="de-DE" sz="800" dirty="0" smtClean="0">
                          <a:latin typeface="Arial" panose="020B0604020202020204" pitchFamily="34" charset="0"/>
                          <a:cs typeface="Arial" panose="020B0604020202020204" pitchFamily="34" charset="0"/>
                        </a:rPr>
                        <a:t>gut formuliert</a:t>
                      </a:r>
                    </a:p>
                    <a:p>
                      <a:r>
                        <a:rPr lang="de-DE" sz="800" dirty="0" smtClean="0">
                          <a:latin typeface="Arial" panose="020B0604020202020204" pitchFamily="34" charset="0"/>
                          <a:cs typeface="Arial" panose="020B0604020202020204" pitchFamily="34" charset="0"/>
                        </a:rPr>
                        <a:t>keine Priorität</a:t>
                      </a:r>
                      <a:endParaRPr lang="de-DE" sz="800" dirty="0">
                        <a:latin typeface="Arial" panose="020B0604020202020204" pitchFamily="34" charset="0"/>
                        <a:cs typeface="Arial" panose="020B0604020202020204" pitchFamily="34" charset="0"/>
                      </a:endParaRPr>
                    </a:p>
                  </a:txBody>
                  <a:tcPr marL="36000" marR="36000" marT="36000" marB="36000">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3175" cap="flat" cmpd="sng" algn="ctr">
                      <a:solidFill>
                        <a:schemeClr val="tx1"/>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r>
                        <a:rPr lang="de-DE" sz="800" dirty="0" smtClean="0">
                          <a:latin typeface="Arial" panose="020B0604020202020204" pitchFamily="34" charset="0"/>
                          <a:cs typeface="Arial" panose="020B0604020202020204" pitchFamily="34" charset="0"/>
                        </a:rPr>
                        <a:t>mehrere</a:t>
                      </a:r>
                      <a:r>
                        <a:rPr lang="de-DE" sz="800" baseline="0" dirty="0" smtClean="0">
                          <a:latin typeface="Arial" panose="020B0604020202020204" pitchFamily="34" charset="0"/>
                          <a:cs typeface="Arial" panose="020B0604020202020204" pitchFamily="34" charset="0"/>
                        </a:rPr>
                        <a:t> Ziele</a:t>
                      </a:r>
                    </a:p>
                    <a:p>
                      <a:r>
                        <a:rPr lang="de-DE" sz="800" baseline="0" dirty="0" smtClean="0">
                          <a:latin typeface="Arial" panose="020B0604020202020204" pitchFamily="34" charset="0"/>
                          <a:cs typeface="Arial" panose="020B0604020202020204" pitchFamily="34" charset="0"/>
                        </a:rPr>
                        <a:t>unterschiedliche Art</a:t>
                      </a:r>
                    </a:p>
                  </a:txBody>
                  <a:tcPr marL="36000" marR="36000" marT="36000" marB="36000">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3175" cap="flat" cmpd="sng" algn="ctr">
                      <a:solidFill>
                        <a:schemeClr val="tx1"/>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r>
                        <a:rPr lang="de-DE" sz="800" dirty="0" smtClean="0">
                          <a:latin typeface="Arial" panose="020B0604020202020204" pitchFamily="34" charset="0"/>
                          <a:cs typeface="Arial" panose="020B0604020202020204" pitchFamily="34" charset="0"/>
                        </a:rPr>
                        <a:t>viele Ziele</a:t>
                      </a:r>
                    </a:p>
                    <a:p>
                      <a:r>
                        <a:rPr lang="de-DE" sz="800" dirty="0" smtClean="0">
                          <a:latin typeface="Arial" panose="020B0604020202020204" pitchFamily="34" charset="0"/>
                          <a:cs typeface="Arial" panose="020B0604020202020204" pitchFamily="34" charset="0"/>
                        </a:rPr>
                        <a:t>Prozessziele</a:t>
                      </a:r>
                    </a:p>
                    <a:p>
                      <a:pPr marL="0" marR="0" indent="0" algn="l" defTabSz="995690" rtl="0" eaLnBrk="1" fontAlgn="auto" latinLnBrk="0" hangingPunct="1">
                        <a:lnSpc>
                          <a:spcPct val="100000"/>
                        </a:lnSpc>
                        <a:spcBef>
                          <a:spcPts val="0"/>
                        </a:spcBef>
                        <a:spcAft>
                          <a:spcPts val="0"/>
                        </a:spcAft>
                        <a:buClrTx/>
                        <a:buSzTx/>
                        <a:buFontTx/>
                        <a:buNone/>
                        <a:tabLst/>
                        <a:defRPr/>
                      </a:pPr>
                      <a:r>
                        <a:rPr lang="de-DE" sz="800" dirty="0" smtClean="0">
                          <a:latin typeface="Arial" panose="020B0604020202020204" pitchFamily="34" charset="0"/>
                          <a:cs typeface="Arial" panose="020B0604020202020204" pitchFamily="34" charset="0"/>
                        </a:rPr>
                        <a:t>Nutzungsziele</a:t>
                      </a:r>
                      <a:endParaRPr lang="de-DE" sz="800" b="1" dirty="0" smtClean="0">
                        <a:solidFill>
                          <a:srgbClr val="0070C0"/>
                        </a:solidFill>
                        <a:latin typeface="Arial" panose="020B0604020202020204" pitchFamily="34" charset="0"/>
                        <a:cs typeface="Arial" panose="020B0604020202020204" pitchFamily="34" charset="0"/>
                      </a:endParaRPr>
                    </a:p>
                  </a:txBody>
                  <a:tcPr marL="36000" marR="36000" marT="36000" marB="36000">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3175" cap="flat" cmpd="sng" algn="ctr">
                      <a:solidFill>
                        <a:schemeClr val="tx1"/>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r>
                        <a:rPr lang="de-DE" sz="800" dirty="0" smtClean="0">
                          <a:latin typeface="Arial" panose="020B0604020202020204" pitchFamily="34" charset="0"/>
                          <a:cs typeface="Arial" panose="020B0604020202020204" pitchFamily="34" charset="0"/>
                        </a:rPr>
                        <a:t>sehr viele Ziele</a:t>
                      </a:r>
                    </a:p>
                    <a:p>
                      <a:r>
                        <a:rPr lang="de-DE" sz="800" dirty="0" smtClean="0">
                          <a:latin typeface="Arial" panose="020B0604020202020204" pitchFamily="34" charset="0"/>
                          <a:cs typeface="Arial" panose="020B0604020202020204" pitchFamily="34" charset="0"/>
                        </a:rPr>
                        <a:t>schwer erfassbar</a:t>
                      </a:r>
                    </a:p>
                    <a:p>
                      <a:r>
                        <a:rPr lang="de-DE" sz="800" dirty="0" smtClean="0">
                          <a:latin typeface="Arial" panose="020B0604020202020204" pitchFamily="34" charset="0"/>
                          <a:cs typeface="Arial" panose="020B0604020202020204" pitchFamily="34" charset="0"/>
                        </a:rPr>
                        <a:t>mehrere</a:t>
                      </a:r>
                      <a:r>
                        <a:rPr lang="de-DE" sz="800" baseline="0" dirty="0" smtClean="0">
                          <a:latin typeface="Arial" panose="020B0604020202020204" pitchFamily="34" charset="0"/>
                          <a:cs typeface="Arial" panose="020B0604020202020204" pitchFamily="34" charset="0"/>
                        </a:rPr>
                        <a:t> Prioritäten</a:t>
                      </a:r>
                      <a:endParaRPr lang="de-DE" sz="800" dirty="0">
                        <a:latin typeface="Arial" panose="020B0604020202020204" pitchFamily="34" charset="0"/>
                        <a:cs typeface="Arial" panose="020B0604020202020204" pitchFamily="34" charset="0"/>
                      </a:endParaRPr>
                    </a:p>
                  </a:txBody>
                  <a:tcPr marL="36000" marR="36000" marT="36000" marB="36000">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3175" cap="flat" cmpd="sng" algn="ctr">
                      <a:solidFill>
                        <a:schemeClr val="tx1"/>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endParaRPr lang="de-DE" sz="800" dirty="0">
                        <a:latin typeface="Arial" panose="020B0604020202020204" pitchFamily="34" charset="0"/>
                        <a:cs typeface="Arial" panose="020B0604020202020204" pitchFamily="34" charset="0"/>
                      </a:endParaRPr>
                    </a:p>
                  </a:txBody>
                  <a:tcPr marL="36000" marR="36000" marT="36000" marB="36000">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3175" cap="flat" cmpd="sng" algn="ctr">
                      <a:solidFill>
                        <a:schemeClr val="tx1"/>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pPr algn="r"/>
                      <a:endParaRPr lang="de-DE" sz="1600" b="1" dirty="0">
                        <a:solidFill>
                          <a:srgbClr val="00B0F0"/>
                        </a:solidFill>
                        <a:latin typeface="Brush Script Std" pitchFamily="66" charset="0"/>
                        <a:cs typeface="Arial" panose="020B0604020202020204" pitchFamily="34" charset="0"/>
                      </a:endParaRPr>
                    </a:p>
                  </a:txBody>
                  <a:tcPr marL="36000" marR="36000" marT="36000" marB="36000" anchor="b">
                    <a:lnL w="6350" cap="flat" cmpd="sng" algn="ctr">
                      <a:solidFill>
                        <a:schemeClr val="bg1">
                          <a:lumMod val="75000"/>
                        </a:schemeClr>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r>
              <a:tr h="344896">
                <a:tc>
                  <a:txBody>
                    <a:bodyPr/>
                    <a:lstStyle/>
                    <a:p>
                      <a:pPr>
                        <a:tabLst>
                          <a:tab pos="266700" algn="l"/>
                        </a:tabLst>
                      </a:pPr>
                      <a:r>
                        <a:rPr lang="de-DE" sz="800" b="1" dirty="0" smtClean="0">
                          <a:latin typeface="Arial" panose="020B0604020202020204" pitchFamily="34" charset="0"/>
                          <a:cs typeface="Arial" panose="020B0604020202020204" pitchFamily="34" charset="0"/>
                        </a:rPr>
                        <a:t>         Ressourcen AG</a:t>
                      </a:r>
                      <a:br>
                        <a:rPr lang="de-DE" sz="800" b="1" dirty="0" smtClean="0">
                          <a:latin typeface="Arial" panose="020B0604020202020204" pitchFamily="34" charset="0"/>
                          <a:cs typeface="Arial" panose="020B0604020202020204" pitchFamily="34" charset="0"/>
                        </a:rPr>
                      </a:br>
                      <a:r>
                        <a:rPr lang="de-DE" sz="800" b="1" dirty="0" smtClean="0">
                          <a:latin typeface="Arial" panose="020B0604020202020204" pitchFamily="34" charset="0"/>
                          <a:cs typeface="Arial" panose="020B0604020202020204" pitchFamily="34" charset="0"/>
                        </a:rPr>
                        <a:t>Besteller + Ersteller</a:t>
                      </a:r>
                    </a:p>
                  </a:txBody>
                  <a:tcPr marL="36000" marR="36000" marT="36000" marB="36000" anchor="b">
                    <a:lnL w="3175" cap="flat" cmpd="sng" algn="ctr">
                      <a:no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r>
                        <a:rPr lang="de-DE" sz="800" dirty="0" smtClean="0">
                          <a:latin typeface="Arial" panose="020B0604020202020204" pitchFamily="34" charset="0"/>
                          <a:cs typeface="Arial" panose="020B0604020202020204" pitchFamily="34" charset="0"/>
                        </a:rPr>
                        <a:t>1 + 1 Beteiligter </a:t>
                      </a:r>
                      <a:br>
                        <a:rPr lang="de-DE" sz="800" dirty="0" smtClean="0">
                          <a:latin typeface="Arial" panose="020B0604020202020204" pitchFamily="34" charset="0"/>
                          <a:cs typeface="Arial" panose="020B0604020202020204" pitchFamily="34" charset="0"/>
                        </a:rPr>
                      </a:br>
                      <a:r>
                        <a:rPr lang="de-DE" sz="800" dirty="0" smtClean="0">
                          <a:latin typeface="Arial" panose="020B0604020202020204" pitchFamily="34" charset="0"/>
                          <a:cs typeface="Arial" panose="020B0604020202020204" pitchFamily="34" charset="0"/>
                        </a:rPr>
                        <a:t>1 Gremium </a:t>
                      </a:r>
                      <a:br>
                        <a:rPr lang="de-DE" sz="800" dirty="0" smtClean="0">
                          <a:latin typeface="Arial" panose="020B0604020202020204" pitchFamily="34" charset="0"/>
                          <a:cs typeface="Arial" panose="020B0604020202020204" pitchFamily="34" charset="0"/>
                        </a:rPr>
                      </a:br>
                      <a:r>
                        <a:rPr lang="de-DE" sz="800" dirty="0" smtClean="0">
                          <a:latin typeface="Arial" panose="020B0604020202020204" pitchFamily="34" charset="0"/>
                          <a:cs typeface="Arial" panose="020B0604020202020204" pitchFamily="34" charset="0"/>
                        </a:rPr>
                        <a:t>klare Aufgaben</a:t>
                      </a:r>
                      <a:endParaRPr lang="de-DE" sz="800" dirty="0">
                        <a:latin typeface="Arial" panose="020B0604020202020204" pitchFamily="34" charset="0"/>
                        <a:cs typeface="Arial" panose="020B0604020202020204" pitchFamily="34" charset="0"/>
                      </a:endParaRPr>
                    </a:p>
                  </a:txBody>
                  <a:tcPr marL="36000" marR="36000" marT="36000" marB="36000">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r>
                        <a:rPr lang="de-DE" sz="800" dirty="0" smtClean="0">
                          <a:latin typeface="Arial" panose="020B0604020202020204" pitchFamily="34" charset="0"/>
                          <a:cs typeface="Arial" panose="020B0604020202020204" pitchFamily="34" charset="0"/>
                        </a:rPr>
                        <a:t>1 + 2 Beteiligte </a:t>
                      </a:r>
                    </a:p>
                    <a:p>
                      <a:r>
                        <a:rPr lang="de-DE" sz="800" dirty="0" smtClean="0">
                          <a:latin typeface="Arial" panose="020B0604020202020204" pitchFamily="34" charset="0"/>
                          <a:cs typeface="Arial" panose="020B0604020202020204" pitchFamily="34" charset="0"/>
                        </a:rPr>
                        <a:t>2</a:t>
                      </a:r>
                      <a:r>
                        <a:rPr lang="de-DE" sz="800" baseline="0" dirty="0" smtClean="0">
                          <a:latin typeface="Arial" panose="020B0604020202020204" pitchFamily="34" charset="0"/>
                          <a:cs typeface="Arial" panose="020B0604020202020204" pitchFamily="34" charset="0"/>
                        </a:rPr>
                        <a:t> Gremien</a:t>
                      </a:r>
                      <a:br>
                        <a:rPr lang="de-DE" sz="800" baseline="0" dirty="0" smtClean="0">
                          <a:latin typeface="Arial" panose="020B0604020202020204" pitchFamily="34" charset="0"/>
                          <a:cs typeface="Arial" panose="020B0604020202020204" pitchFamily="34" charset="0"/>
                        </a:rPr>
                      </a:br>
                      <a:r>
                        <a:rPr lang="de-DE" sz="800" baseline="0" dirty="0" smtClean="0">
                          <a:latin typeface="Arial" panose="020B0604020202020204" pitchFamily="34" charset="0"/>
                          <a:cs typeface="Arial" panose="020B0604020202020204" pitchFamily="34" charset="0"/>
                        </a:rPr>
                        <a:t>klare Aufgaben</a:t>
                      </a:r>
                      <a:endParaRPr lang="de-DE" sz="800" dirty="0">
                        <a:latin typeface="Arial" panose="020B0604020202020204" pitchFamily="34" charset="0"/>
                        <a:cs typeface="Arial" panose="020B0604020202020204" pitchFamily="34" charset="0"/>
                      </a:endParaRPr>
                    </a:p>
                  </a:txBody>
                  <a:tcPr marL="36000" marR="36000" marT="36000" marB="36000">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r>
                        <a:rPr lang="de-DE" sz="800" dirty="0" smtClean="0">
                          <a:latin typeface="Arial" panose="020B0604020202020204" pitchFamily="34" charset="0"/>
                          <a:cs typeface="Arial" panose="020B0604020202020204" pitchFamily="34" charset="0"/>
                        </a:rPr>
                        <a:t>2 + 3 Beteiligte </a:t>
                      </a:r>
                      <a:br>
                        <a:rPr lang="de-DE" sz="800" dirty="0" smtClean="0">
                          <a:latin typeface="Arial" panose="020B0604020202020204" pitchFamily="34" charset="0"/>
                          <a:cs typeface="Arial" panose="020B0604020202020204" pitchFamily="34" charset="0"/>
                        </a:rPr>
                      </a:br>
                      <a:r>
                        <a:rPr lang="de-DE" sz="800" dirty="0" smtClean="0">
                          <a:latin typeface="Arial" panose="020B0604020202020204" pitchFamily="34" charset="0"/>
                          <a:cs typeface="Arial" panose="020B0604020202020204" pitchFamily="34" charset="0"/>
                        </a:rPr>
                        <a:t>2 Gremien</a:t>
                      </a:r>
                      <a:br>
                        <a:rPr lang="de-DE" sz="800" dirty="0" smtClean="0">
                          <a:latin typeface="Arial" panose="020B0604020202020204" pitchFamily="34" charset="0"/>
                          <a:cs typeface="Arial" panose="020B0604020202020204" pitchFamily="34" charset="0"/>
                        </a:rPr>
                      </a:br>
                      <a:r>
                        <a:rPr lang="de-DE" sz="800" dirty="0" smtClean="0">
                          <a:latin typeface="Arial" panose="020B0604020202020204" pitchFamily="34" charset="0"/>
                          <a:cs typeface="Arial" panose="020B0604020202020204" pitchFamily="34" charset="0"/>
                        </a:rPr>
                        <a:t>vermischte Interaktion</a:t>
                      </a:r>
                      <a:endParaRPr lang="de-DE" sz="800" dirty="0">
                        <a:latin typeface="Arial" panose="020B0604020202020204" pitchFamily="34" charset="0"/>
                        <a:cs typeface="Arial" panose="020B0604020202020204" pitchFamily="34" charset="0"/>
                      </a:endParaRPr>
                    </a:p>
                  </a:txBody>
                  <a:tcPr marL="36000" marR="36000" marT="36000" marB="36000">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r>
                        <a:rPr lang="de-DE" sz="800" dirty="0" smtClean="0">
                          <a:latin typeface="Arial" panose="020B0604020202020204" pitchFamily="34" charset="0"/>
                          <a:cs typeface="Arial" panose="020B0604020202020204" pitchFamily="34" charset="0"/>
                        </a:rPr>
                        <a:t>2 + 4 Beteiligte</a:t>
                      </a:r>
                      <a:br>
                        <a:rPr lang="de-DE" sz="800" dirty="0" smtClean="0">
                          <a:latin typeface="Arial" panose="020B0604020202020204" pitchFamily="34" charset="0"/>
                          <a:cs typeface="Arial" panose="020B0604020202020204" pitchFamily="34" charset="0"/>
                        </a:rPr>
                      </a:br>
                      <a:r>
                        <a:rPr lang="de-DE" sz="800" dirty="0" smtClean="0">
                          <a:latin typeface="Arial" panose="020B0604020202020204" pitchFamily="34" charset="0"/>
                          <a:cs typeface="Arial" panose="020B0604020202020204" pitchFamily="34" charset="0"/>
                        </a:rPr>
                        <a:t>3 Gremien</a:t>
                      </a:r>
                      <a:br>
                        <a:rPr lang="de-DE" sz="800" dirty="0" smtClean="0">
                          <a:latin typeface="Arial" panose="020B0604020202020204" pitchFamily="34" charset="0"/>
                          <a:cs typeface="Arial" panose="020B0604020202020204" pitchFamily="34" charset="0"/>
                        </a:rPr>
                      </a:br>
                      <a:r>
                        <a:rPr lang="de-DE" sz="800" dirty="0" smtClean="0">
                          <a:latin typeface="Arial" panose="020B0604020202020204" pitchFamily="34" charset="0"/>
                          <a:cs typeface="Arial" panose="020B0604020202020204" pitchFamily="34" charset="0"/>
                        </a:rPr>
                        <a:t>vermischte Interaktion</a:t>
                      </a:r>
                      <a:endParaRPr lang="de-DE" sz="800" dirty="0">
                        <a:latin typeface="Arial" panose="020B0604020202020204" pitchFamily="34" charset="0"/>
                        <a:cs typeface="Arial" panose="020B0604020202020204" pitchFamily="34" charset="0"/>
                      </a:endParaRPr>
                    </a:p>
                  </a:txBody>
                  <a:tcPr marL="36000" marR="36000" marT="36000" marB="36000">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r>
                        <a:rPr lang="de-DE" sz="800" dirty="0" smtClean="0">
                          <a:latin typeface="Arial" panose="020B0604020202020204" pitchFamily="34" charset="0"/>
                          <a:cs typeface="Arial" panose="020B0604020202020204" pitchFamily="34" charset="0"/>
                        </a:rPr>
                        <a:t>3 +</a:t>
                      </a:r>
                      <a:r>
                        <a:rPr lang="de-DE" sz="800" baseline="0" dirty="0" smtClean="0">
                          <a:latin typeface="Arial" panose="020B0604020202020204" pitchFamily="34" charset="0"/>
                          <a:cs typeface="Arial" panose="020B0604020202020204" pitchFamily="34" charset="0"/>
                        </a:rPr>
                        <a:t> 5 Beteiligte</a:t>
                      </a:r>
                      <a:br>
                        <a:rPr lang="de-DE" sz="800" baseline="0" dirty="0" smtClean="0">
                          <a:latin typeface="Arial" panose="020B0604020202020204" pitchFamily="34" charset="0"/>
                          <a:cs typeface="Arial" panose="020B0604020202020204" pitchFamily="34" charset="0"/>
                        </a:rPr>
                      </a:br>
                      <a:r>
                        <a:rPr lang="de-DE" sz="800" baseline="0" dirty="0" smtClean="0">
                          <a:latin typeface="Arial" panose="020B0604020202020204" pitchFamily="34" charset="0"/>
                          <a:cs typeface="Arial" panose="020B0604020202020204" pitchFamily="34" charset="0"/>
                        </a:rPr>
                        <a:t>4 und mehr Gremien</a:t>
                      </a:r>
                      <a:br>
                        <a:rPr lang="de-DE" sz="800" baseline="0" dirty="0" smtClean="0">
                          <a:latin typeface="Arial" panose="020B0604020202020204" pitchFamily="34" charset="0"/>
                          <a:cs typeface="Arial" panose="020B0604020202020204" pitchFamily="34" charset="0"/>
                        </a:rPr>
                      </a:br>
                      <a:r>
                        <a:rPr lang="de-DE" sz="800" baseline="0" dirty="0" smtClean="0">
                          <a:latin typeface="Arial" panose="020B0604020202020204" pitchFamily="34" charset="0"/>
                          <a:cs typeface="Arial" panose="020B0604020202020204" pitchFamily="34" charset="0"/>
                        </a:rPr>
                        <a:t>stark vermischt</a:t>
                      </a:r>
                      <a:endParaRPr lang="de-DE" sz="800" dirty="0">
                        <a:latin typeface="Arial" panose="020B0604020202020204" pitchFamily="34" charset="0"/>
                        <a:cs typeface="Arial" panose="020B0604020202020204" pitchFamily="34" charset="0"/>
                      </a:endParaRPr>
                    </a:p>
                  </a:txBody>
                  <a:tcPr marL="36000" marR="36000" marT="36000" marB="36000">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pPr marL="0" marR="0" indent="0" algn="l" defTabSz="995690" rtl="0" eaLnBrk="1" fontAlgn="auto" latinLnBrk="0" hangingPunct="1">
                        <a:lnSpc>
                          <a:spcPct val="100000"/>
                        </a:lnSpc>
                        <a:spcBef>
                          <a:spcPts val="0"/>
                        </a:spcBef>
                        <a:spcAft>
                          <a:spcPts val="0"/>
                        </a:spcAft>
                        <a:buClrTx/>
                        <a:buSzTx/>
                        <a:buFontTx/>
                        <a:buNone/>
                        <a:tabLst/>
                        <a:defRPr/>
                      </a:pPr>
                      <a:r>
                        <a:rPr lang="de-DE" sz="800" dirty="0" smtClean="0">
                          <a:latin typeface="Arial" panose="020B0604020202020204" pitchFamily="34" charset="0"/>
                          <a:cs typeface="Arial" panose="020B0604020202020204" pitchFamily="34" charset="0"/>
                        </a:rPr>
                        <a:t>10 </a:t>
                      </a:r>
                      <a:r>
                        <a:rPr lang="de-DE" sz="800" dirty="0" smtClean="0">
                          <a:latin typeface="Arial" panose="020B0604020202020204" pitchFamily="34" charset="0"/>
                          <a:cs typeface="Arial" panose="020B0604020202020204" pitchFamily="34" charset="0"/>
                          <a:sym typeface="Wingdings" panose="05000000000000000000" pitchFamily="2" charset="2"/>
                        </a:rPr>
                        <a:t></a:t>
                      </a:r>
                      <a:endParaRPr lang="de-DE" sz="800" dirty="0" smtClean="0">
                        <a:latin typeface="Arial" panose="020B0604020202020204" pitchFamily="34" charset="0"/>
                        <a:cs typeface="Arial" panose="020B0604020202020204" pitchFamily="34" charset="0"/>
                      </a:endParaRPr>
                    </a:p>
                  </a:txBody>
                  <a:tcPr marL="36000" marR="36000" marT="36000" marB="36000">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pPr algn="r"/>
                      <a:endParaRPr lang="de-DE" sz="1600" b="1" dirty="0">
                        <a:solidFill>
                          <a:srgbClr val="00B0F0"/>
                        </a:solidFill>
                        <a:latin typeface="Brush Script Std" pitchFamily="66" charset="0"/>
                        <a:cs typeface="Arial" panose="020B0604020202020204" pitchFamily="34" charset="0"/>
                      </a:endParaRPr>
                    </a:p>
                  </a:txBody>
                  <a:tcPr marL="36000" marR="36000" marT="36000" marB="36000" anchor="b">
                    <a:lnL w="6350" cap="flat" cmpd="sng" algn="ctr">
                      <a:solidFill>
                        <a:schemeClr val="bg1">
                          <a:lumMod val="75000"/>
                        </a:schemeClr>
                      </a:solidFill>
                      <a:prstDash val="solid"/>
                      <a:round/>
                      <a:headEnd type="none" w="med" len="med"/>
                      <a:tailEnd type="none" w="med" len="med"/>
                    </a:lnL>
                    <a:lnR w="3175" cap="flat" cmpd="sng" algn="ctr">
                      <a:no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r>
              <a:tr h="561600">
                <a:tc>
                  <a:txBody>
                    <a:bodyPr/>
                    <a:lstStyle/>
                    <a:p>
                      <a:r>
                        <a:rPr lang="de-DE" sz="800" b="1" dirty="0" smtClean="0">
                          <a:latin typeface="Arial" panose="020B0604020202020204" pitchFamily="34" charset="0"/>
                          <a:cs typeface="Arial" panose="020B0604020202020204" pitchFamily="34" charset="0"/>
                        </a:rPr>
                        <a:t>strategische</a:t>
                      </a:r>
                      <a:r>
                        <a:rPr lang="de-DE" sz="800" b="1" baseline="0" dirty="0" smtClean="0">
                          <a:latin typeface="Arial" panose="020B0604020202020204" pitchFamily="34" charset="0"/>
                          <a:cs typeface="Arial" panose="020B0604020202020204" pitchFamily="34" charset="0"/>
                        </a:rPr>
                        <a:t> Bedeutung</a:t>
                      </a:r>
                    </a:p>
                  </a:txBody>
                  <a:tcPr marL="36000" marR="36000" marT="36000" marB="36000" anchor="b">
                    <a:lnL w="3175" cap="flat" cmpd="sng" algn="ctr">
                      <a:no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r>
                        <a:rPr lang="de-DE" sz="800" dirty="0" smtClean="0">
                          <a:latin typeface="Arial" panose="020B0604020202020204" pitchFamily="34" charset="0"/>
                          <a:cs typeface="Arial" panose="020B0604020202020204" pitchFamily="34" charset="0"/>
                        </a:rPr>
                        <a:t>sehr</a:t>
                      </a:r>
                      <a:r>
                        <a:rPr lang="de-DE" sz="800" baseline="0" dirty="0" smtClean="0">
                          <a:latin typeface="Arial" panose="020B0604020202020204" pitchFamily="34" charset="0"/>
                          <a:cs typeface="Arial" panose="020B0604020202020204" pitchFamily="34" charset="0"/>
                        </a:rPr>
                        <a:t> gering </a:t>
                      </a:r>
                    </a:p>
                    <a:p>
                      <a:r>
                        <a:rPr lang="de-DE" sz="800" baseline="0" dirty="0" smtClean="0">
                          <a:latin typeface="Arial" panose="020B0604020202020204" pitchFamily="34" charset="0"/>
                          <a:cs typeface="Arial" panose="020B0604020202020204" pitchFamily="34" charset="0"/>
                        </a:rPr>
                        <a:t>Routineaufgabe</a:t>
                      </a:r>
                      <a:endParaRPr lang="de-DE" sz="800" dirty="0">
                        <a:latin typeface="Arial" panose="020B0604020202020204" pitchFamily="34" charset="0"/>
                        <a:cs typeface="Arial" panose="020B0604020202020204" pitchFamily="34" charset="0"/>
                      </a:endParaRPr>
                    </a:p>
                  </a:txBody>
                  <a:tcPr marL="36000" marR="36000" marT="36000" marB="36000">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pPr marL="0" marR="0" indent="0" algn="l" defTabSz="995690" rtl="0" eaLnBrk="1" fontAlgn="auto" latinLnBrk="0" hangingPunct="1">
                        <a:lnSpc>
                          <a:spcPct val="100000"/>
                        </a:lnSpc>
                        <a:spcBef>
                          <a:spcPts val="0"/>
                        </a:spcBef>
                        <a:spcAft>
                          <a:spcPts val="0"/>
                        </a:spcAft>
                        <a:buClrTx/>
                        <a:buSzTx/>
                        <a:buFontTx/>
                        <a:buNone/>
                        <a:tabLst/>
                        <a:defRPr/>
                      </a:pPr>
                      <a:r>
                        <a:rPr lang="de-DE" sz="800" dirty="0" smtClean="0">
                          <a:latin typeface="Arial" panose="020B0604020202020204" pitchFamily="34" charset="0"/>
                          <a:cs typeface="Arial" panose="020B0604020202020204" pitchFamily="34" charset="0"/>
                        </a:rPr>
                        <a:t>gering</a:t>
                      </a:r>
                      <a:r>
                        <a:rPr lang="de-DE" sz="800" baseline="0" dirty="0" smtClean="0">
                          <a:latin typeface="Arial" panose="020B0604020202020204" pitchFamily="34" charset="0"/>
                          <a:cs typeface="Arial" panose="020B0604020202020204" pitchFamily="34" charset="0"/>
                        </a:rPr>
                        <a:t> </a:t>
                      </a:r>
                    </a:p>
                    <a:p>
                      <a:pPr marL="0" marR="0" indent="0" algn="l" defTabSz="995690" rtl="0" eaLnBrk="1" fontAlgn="auto" latinLnBrk="0" hangingPunct="1">
                        <a:lnSpc>
                          <a:spcPct val="100000"/>
                        </a:lnSpc>
                        <a:spcBef>
                          <a:spcPts val="0"/>
                        </a:spcBef>
                        <a:spcAft>
                          <a:spcPts val="0"/>
                        </a:spcAft>
                        <a:buClrTx/>
                        <a:buSzTx/>
                        <a:buFontTx/>
                        <a:buNone/>
                        <a:tabLst/>
                        <a:defRPr/>
                      </a:pPr>
                      <a:r>
                        <a:rPr lang="de-DE" sz="800" baseline="0" dirty="0" smtClean="0">
                          <a:latin typeface="Arial" panose="020B0604020202020204" pitchFamily="34" charset="0"/>
                          <a:cs typeface="Arial" panose="020B0604020202020204" pitchFamily="34" charset="0"/>
                        </a:rPr>
                        <a:t>ausreichende Routine</a:t>
                      </a:r>
                      <a:endParaRPr lang="de-DE" sz="800" dirty="0" smtClean="0">
                        <a:latin typeface="Arial" panose="020B0604020202020204" pitchFamily="34" charset="0"/>
                        <a:cs typeface="Arial" panose="020B0604020202020204" pitchFamily="34" charset="0"/>
                      </a:endParaRPr>
                    </a:p>
                  </a:txBody>
                  <a:tcPr marL="36000" marR="36000" marT="36000" marB="36000">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r>
                        <a:rPr lang="de-DE" sz="800" dirty="0" smtClean="0">
                          <a:latin typeface="Arial" panose="020B0604020202020204" pitchFamily="34" charset="0"/>
                          <a:cs typeface="Arial" panose="020B0604020202020204" pitchFamily="34" charset="0"/>
                        </a:rPr>
                        <a:t>mittlere Bedeutung</a:t>
                      </a:r>
                      <a:r>
                        <a:rPr lang="de-DE" sz="800" baseline="0" dirty="0" smtClean="0">
                          <a:latin typeface="Arial" panose="020B0604020202020204" pitchFamily="34" charset="0"/>
                          <a:cs typeface="Arial" panose="020B0604020202020204" pitchFamily="34" charset="0"/>
                        </a:rPr>
                        <a:t> </a:t>
                      </a:r>
                    </a:p>
                    <a:p>
                      <a:r>
                        <a:rPr lang="de-DE" sz="800" baseline="0" dirty="0" smtClean="0">
                          <a:latin typeface="Arial" panose="020B0604020202020204" pitchFamily="34" charset="0"/>
                          <a:cs typeface="Arial" panose="020B0604020202020204" pitchFamily="34" charset="0"/>
                        </a:rPr>
                        <a:t>einzelne Leistungsträger</a:t>
                      </a:r>
                    </a:p>
                    <a:p>
                      <a:r>
                        <a:rPr lang="de-DE" sz="800" dirty="0" smtClean="0">
                          <a:latin typeface="Arial" panose="020B0604020202020204" pitchFamily="34" charset="0"/>
                          <a:cs typeface="Arial" panose="020B0604020202020204" pitchFamily="34" charset="0"/>
                        </a:rPr>
                        <a:t>Einbeziehen </a:t>
                      </a:r>
                      <a:r>
                        <a:rPr lang="de-DE" sz="800" baseline="0" dirty="0" smtClean="0">
                          <a:latin typeface="Arial" panose="020B0604020202020204" pitchFamily="34" charset="0"/>
                          <a:cs typeface="Arial" panose="020B0604020202020204" pitchFamily="34" charset="0"/>
                        </a:rPr>
                        <a:t>einer Förderstelle</a:t>
                      </a:r>
                      <a:endParaRPr lang="de-DE" sz="800" dirty="0">
                        <a:latin typeface="Arial" panose="020B0604020202020204" pitchFamily="34" charset="0"/>
                        <a:cs typeface="Arial" panose="020B0604020202020204" pitchFamily="34" charset="0"/>
                      </a:endParaRPr>
                    </a:p>
                  </a:txBody>
                  <a:tcPr marL="36000" marR="36000" marT="36000" marB="36000">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r>
                        <a:rPr lang="de-DE" sz="800" dirty="0" smtClean="0">
                          <a:latin typeface="Arial" panose="020B0604020202020204" pitchFamily="34" charset="0"/>
                          <a:cs typeface="Arial" panose="020B0604020202020204" pitchFamily="34" charset="0"/>
                        </a:rPr>
                        <a:t>große Bedeutung </a:t>
                      </a:r>
                      <a:br>
                        <a:rPr lang="de-DE" sz="800" dirty="0" smtClean="0">
                          <a:latin typeface="Arial" panose="020B0604020202020204" pitchFamily="34" charset="0"/>
                          <a:cs typeface="Arial" panose="020B0604020202020204" pitchFamily="34" charset="0"/>
                        </a:rPr>
                      </a:br>
                      <a:r>
                        <a:rPr lang="de-DE" sz="800" dirty="0" smtClean="0">
                          <a:latin typeface="Arial" panose="020B0604020202020204" pitchFamily="34" charset="0"/>
                          <a:cs typeface="Arial" panose="020B0604020202020204" pitchFamily="34" charset="0"/>
                        </a:rPr>
                        <a:t>wenige routinierte Beteiligte </a:t>
                      </a:r>
                    </a:p>
                    <a:p>
                      <a:r>
                        <a:rPr lang="de-DE" sz="800" baseline="0" dirty="0" smtClean="0">
                          <a:latin typeface="Arial" panose="020B0604020202020204" pitchFamily="34" charset="0"/>
                          <a:cs typeface="Arial" panose="020B0604020202020204" pitchFamily="34" charset="0"/>
                        </a:rPr>
                        <a:t>mehrere Förderstellen/-regeln</a:t>
                      </a:r>
                      <a:endParaRPr lang="de-DE" sz="800" dirty="0">
                        <a:latin typeface="Arial" panose="020B0604020202020204" pitchFamily="34" charset="0"/>
                        <a:cs typeface="Arial" panose="020B0604020202020204" pitchFamily="34" charset="0"/>
                      </a:endParaRPr>
                    </a:p>
                  </a:txBody>
                  <a:tcPr marL="36000" marR="36000" marT="36000" marB="36000">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r>
                        <a:rPr lang="de-DE" sz="800" dirty="0" smtClean="0">
                          <a:latin typeface="Arial" panose="020B0604020202020204" pitchFamily="34" charset="0"/>
                          <a:cs typeface="Arial" panose="020B0604020202020204" pitchFamily="34" charset="0"/>
                        </a:rPr>
                        <a:t>sehr große Bedeutung </a:t>
                      </a:r>
                      <a:br>
                        <a:rPr lang="de-DE" sz="800" dirty="0" smtClean="0">
                          <a:latin typeface="Arial" panose="020B0604020202020204" pitchFamily="34" charset="0"/>
                          <a:cs typeface="Arial" panose="020B0604020202020204" pitchFamily="34" charset="0"/>
                        </a:rPr>
                      </a:br>
                      <a:r>
                        <a:rPr lang="de-DE" sz="800" dirty="0" smtClean="0">
                          <a:latin typeface="Arial" panose="020B0604020202020204" pitchFamily="34" charset="0"/>
                          <a:cs typeface="Arial" panose="020B0604020202020204" pitchFamily="34" charset="0"/>
                        </a:rPr>
                        <a:t>übersteigt Routine</a:t>
                      </a:r>
                      <a:r>
                        <a:rPr lang="de-DE" sz="800" baseline="0" dirty="0" smtClean="0">
                          <a:latin typeface="Arial" panose="020B0604020202020204" pitchFamily="34" charset="0"/>
                          <a:cs typeface="Arial" panose="020B0604020202020204" pitchFamily="34" charset="0"/>
                        </a:rPr>
                        <a:t> und </a:t>
                      </a:r>
                    </a:p>
                    <a:p>
                      <a:r>
                        <a:rPr lang="de-DE" sz="800" baseline="0" dirty="0" smtClean="0">
                          <a:latin typeface="Arial" panose="020B0604020202020204" pitchFamily="34" charset="0"/>
                          <a:cs typeface="Arial" panose="020B0604020202020204" pitchFamily="34" charset="0"/>
                        </a:rPr>
                        <a:t>Erfahrung deutlich </a:t>
                      </a:r>
                    </a:p>
                    <a:p>
                      <a:r>
                        <a:rPr lang="de-DE" sz="800" baseline="0" dirty="0" smtClean="0">
                          <a:latin typeface="Arial" panose="020B0604020202020204" pitchFamily="34" charset="0"/>
                          <a:cs typeface="Arial" panose="020B0604020202020204" pitchFamily="34" charset="0"/>
                        </a:rPr>
                        <a:t>mehrere Finanzierungsebenen</a:t>
                      </a:r>
                      <a:endParaRPr lang="de-DE" sz="800" dirty="0">
                        <a:latin typeface="Arial" panose="020B0604020202020204" pitchFamily="34" charset="0"/>
                        <a:cs typeface="Arial" panose="020B0604020202020204" pitchFamily="34" charset="0"/>
                      </a:endParaRPr>
                    </a:p>
                  </a:txBody>
                  <a:tcPr marL="36000" marR="36000" marT="36000" marB="36000">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endParaRPr lang="de-DE" sz="800" dirty="0">
                        <a:latin typeface="Arial" panose="020B0604020202020204" pitchFamily="34" charset="0"/>
                        <a:cs typeface="Arial" panose="020B0604020202020204" pitchFamily="34" charset="0"/>
                      </a:endParaRPr>
                    </a:p>
                  </a:txBody>
                  <a:tcPr marL="36000" marR="36000" marT="36000" marB="36000">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pPr algn="r"/>
                      <a:endParaRPr lang="de-DE" sz="1600" b="1" dirty="0">
                        <a:solidFill>
                          <a:srgbClr val="00B0F0"/>
                        </a:solidFill>
                        <a:latin typeface="Brush Script Std" pitchFamily="66" charset="0"/>
                        <a:cs typeface="Arial" panose="020B0604020202020204" pitchFamily="34" charset="0"/>
                      </a:endParaRPr>
                    </a:p>
                  </a:txBody>
                  <a:tcPr marL="36000" marR="36000" marT="36000" marB="36000" anchor="b">
                    <a:lnL w="6350" cap="flat" cmpd="sng" algn="ctr">
                      <a:solidFill>
                        <a:schemeClr val="bg1">
                          <a:lumMod val="75000"/>
                        </a:schemeClr>
                      </a:solidFill>
                      <a:prstDash val="solid"/>
                      <a:round/>
                      <a:headEnd type="none" w="med" len="med"/>
                      <a:tailEnd type="none" w="med" len="med"/>
                    </a:lnL>
                    <a:lnR w="3175" cap="flat" cmpd="sng" algn="ctr">
                      <a:no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r>
              <a:tr h="425686">
                <a:tc>
                  <a:txBody>
                    <a:bodyPr/>
                    <a:lstStyle/>
                    <a:p>
                      <a:r>
                        <a:rPr lang="de-DE" sz="800" b="1" dirty="0" smtClean="0">
                          <a:latin typeface="Arial" panose="020B0604020202020204" pitchFamily="34" charset="0"/>
                          <a:cs typeface="Arial" panose="020B0604020202020204" pitchFamily="34" charset="0"/>
                        </a:rPr>
                        <a:t>Neuartigkeit</a:t>
                      </a:r>
                      <a:endParaRPr lang="de-DE" sz="800" b="1" baseline="0" dirty="0" smtClean="0">
                        <a:latin typeface="Arial" panose="020B0604020202020204" pitchFamily="34" charset="0"/>
                        <a:cs typeface="Arial" panose="020B0604020202020204" pitchFamily="34" charset="0"/>
                      </a:endParaRPr>
                    </a:p>
                  </a:txBody>
                  <a:tcPr marL="36000" marR="36000" marT="36000" marB="36000" anchor="b">
                    <a:lnL w="3175" cap="flat" cmpd="sng" algn="ctr">
                      <a:no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r>
                        <a:rPr lang="de-DE" sz="800" dirty="0" smtClean="0">
                          <a:latin typeface="Arial" panose="020B0604020202020204" pitchFamily="34" charset="0"/>
                          <a:cs typeface="Arial" panose="020B0604020202020204" pitchFamily="34" charset="0"/>
                        </a:rPr>
                        <a:t>sehr</a:t>
                      </a:r>
                      <a:r>
                        <a:rPr lang="de-DE" sz="800" baseline="0" dirty="0" smtClean="0">
                          <a:latin typeface="Arial" panose="020B0604020202020204" pitchFamily="34" charset="0"/>
                          <a:cs typeface="Arial" panose="020B0604020202020204" pitchFamily="34" charset="0"/>
                        </a:rPr>
                        <a:t> gering</a:t>
                      </a:r>
                      <a:endParaRPr lang="de-DE" sz="800" dirty="0">
                        <a:latin typeface="Arial" panose="020B0604020202020204" pitchFamily="34" charset="0"/>
                        <a:cs typeface="Arial" panose="020B0604020202020204" pitchFamily="34" charset="0"/>
                      </a:endParaRPr>
                    </a:p>
                  </a:txBody>
                  <a:tcPr marL="36000" marR="36000" marT="36000" marB="36000">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r>
                        <a:rPr lang="de-DE" sz="800" dirty="0" smtClean="0">
                          <a:latin typeface="Arial" panose="020B0604020202020204" pitchFamily="34" charset="0"/>
                          <a:cs typeface="Arial" panose="020B0604020202020204" pitchFamily="34" charset="0"/>
                        </a:rPr>
                        <a:t>gering</a:t>
                      </a:r>
                      <a:endParaRPr lang="de-DE" sz="800" dirty="0">
                        <a:latin typeface="Arial" panose="020B0604020202020204" pitchFamily="34" charset="0"/>
                        <a:cs typeface="Arial" panose="020B0604020202020204" pitchFamily="34" charset="0"/>
                      </a:endParaRPr>
                    </a:p>
                  </a:txBody>
                  <a:tcPr marL="36000" marR="36000" marT="36000" marB="36000">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r>
                        <a:rPr lang="de-DE" sz="800" dirty="0" smtClean="0">
                          <a:latin typeface="Arial" panose="020B0604020202020204" pitchFamily="34" charset="0"/>
                          <a:cs typeface="Arial" panose="020B0604020202020204" pitchFamily="34" charset="0"/>
                        </a:rPr>
                        <a:t>einzelne</a:t>
                      </a:r>
                      <a:r>
                        <a:rPr lang="de-DE" sz="800" baseline="0" dirty="0" smtClean="0">
                          <a:latin typeface="Arial" panose="020B0604020202020204" pitchFamily="34" charset="0"/>
                          <a:cs typeface="Arial" panose="020B0604020202020204" pitchFamily="34" charset="0"/>
                        </a:rPr>
                        <a:t> neue Aspekte</a:t>
                      </a:r>
                      <a:endParaRPr lang="de-DE" sz="800" dirty="0">
                        <a:latin typeface="Arial" panose="020B0604020202020204" pitchFamily="34" charset="0"/>
                        <a:cs typeface="Arial" panose="020B0604020202020204" pitchFamily="34" charset="0"/>
                      </a:endParaRPr>
                    </a:p>
                  </a:txBody>
                  <a:tcPr marL="36000" marR="36000" marT="36000" marB="36000">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r>
                        <a:rPr lang="de-DE" sz="800" dirty="0" smtClean="0">
                          <a:latin typeface="Arial" panose="020B0604020202020204" pitchFamily="34" charset="0"/>
                          <a:cs typeface="Arial" panose="020B0604020202020204" pitchFamily="34" charset="0"/>
                        </a:rPr>
                        <a:t>neue Teilsysteme</a:t>
                      </a:r>
                      <a:r>
                        <a:rPr lang="de-DE" sz="800" baseline="0" dirty="0" smtClean="0">
                          <a:latin typeface="Arial" panose="020B0604020202020204" pitchFamily="34" charset="0"/>
                          <a:cs typeface="Arial" panose="020B0604020202020204" pitchFamily="34" charset="0"/>
                        </a:rPr>
                        <a:t> </a:t>
                      </a:r>
                      <a:endParaRPr lang="de-DE" sz="800" dirty="0">
                        <a:latin typeface="Arial" panose="020B0604020202020204" pitchFamily="34" charset="0"/>
                        <a:cs typeface="Arial" panose="020B0604020202020204" pitchFamily="34" charset="0"/>
                      </a:endParaRPr>
                    </a:p>
                  </a:txBody>
                  <a:tcPr marL="36000" marR="36000" marT="36000" marB="36000">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r>
                        <a:rPr lang="de-DE" sz="800" dirty="0" smtClean="0">
                          <a:latin typeface="Arial" panose="020B0604020202020204" pitchFamily="34" charset="0"/>
                          <a:cs typeface="Arial" panose="020B0604020202020204" pitchFamily="34" charset="0"/>
                        </a:rPr>
                        <a:t>neue Systeme und </a:t>
                      </a:r>
                      <a:br>
                        <a:rPr lang="de-DE" sz="800" dirty="0" smtClean="0">
                          <a:latin typeface="Arial" panose="020B0604020202020204" pitchFamily="34" charset="0"/>
                          <a:cs typeface="Arial" panose="020B0604020202020204" pitchFamily="34" charset="0"/>
                        </a:rPr>
                      </a:br>
                      <a:r>
                        <a:rPr lang="de-DE" sz="800" dirty="0" smtClean="0">
                          <a:latin typeface="Arial" panose="020B0604020202020204" pitchFamily="34" charset="0"/>
                          <a:cs typeface="Arial" panose="020B0604020202020204" pitchFamily="34" charset="0"/>
                        </a:rPr>
                        <a:t>unbekanntes</a:t>
                      </a:r>
                      <a:r>
                        <a:rPr lang="de-DE" sz="800" baseline="0" dirty="0" smtClean="0">
                          <a:latin typeface="Arial" panose="020B0604020202020204" pitchFamily="34" charset="0"/>
                          <a:cs typeface="Arial" panose="020B0604020202020204" pitchFamily="34" charset="0"/>
                        </a:rPr>
                        <a:t> </a:t>
                      </a:r>
                      <a:r>
                        <a:rPr lang="de-DE" sz="800" dirty="0" smtClean="0">
                          <a:latin typeface="Arial" panose="020B0604020202020204" pitchFamily="34" charset="0"/>
                          <a:cs typeface="Arial" panose="020B0604020202020204" pitchFamily="34" charset="0"/>
                        </a:rPr>
                        <a:t>Zusammenwirken</a:t>
                      </a:r>
                      <a:endParaRPr lang="de-DE" sz="800" dirty="0">
                        <a:latin typeface="Arial" panose="020B0604020202020204" pitchFamily="34" charset="0"/>
                        <a:cs typeface="Arial" panose="020B0604020202020204" pitchFamily="34" charset="0"/>
                      </a:endParaRPr>
                    </a:p>
                  </a:txBody>
                  <a:tcPr marL="36000" marR="36000" marT="36000" marB="36000">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endParaRPr lang="de-DE" sz="800" dirty="0">
                        <a:latin typeface="Arial" panose="020B0604020202020204" pitchFamily="34" charset="0"/>
                        <a:cs typeface="Arial" panose="020B0604020202020204" pitchFamily="34" charset="0"/>
                      </a:endParaRPr>
                    </a:p>
                  </a:txBody>
                  <a:tcPr marL="36000" marR="36000" marT="36000" marB="36000">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pPr algn="r"/>
                      <a:endParaRPr lang="de-DE" sz="1600" b="1" dirty="0">
                        <a:solidFill>
                          <a:srgbClr val="00B0F0"/>
                        </a:solidFill>
                        <a:latin typeface="Brush Script Std" pitchFamily="66" charset="0"/>
                        <a:cs typeface="Arial" panose="020B0604020202020204" pitchFamily="34" charset="0"/>
                      </a:endParaRPr>
                    </a:p>
                  </a:txBody>
                  <a:tcPr marL="36000" marR="36000" marT="36000" marB="36000" anchor="b">
                    <a:lnL w="6350" cap="flat" cmpd="sng" algn="ctr">
                      <a:solidFill>
                        <a:schemeClr val="bg1">
                          <a:lumMod val="75000"/>
                        </a:schemeClr>
                      </a:solidFill>
                      <a:prstDash val="solid"/>
                      <a:round/>
                      <a:headEnd type="none" w="med" len="med"/>
                      <a:tailEnd type="none" w="med" len="med"/>
                    </a:lnL>
                    <a:lnR w="3175" cap="flat" cmpd="sng" algn="ctr">
                      <a:no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r>
              <a:tr h="561600">
                <a:tc>
                  <a:txBody>
                    <a:bodyPr/>
                    <a:lstStyle/>
                    <a:p>
                      <a:r>
                        <a:rPr lang="de-DE" sz="800" b="1" dirty="0" smtClean="0">
                          <a:latin typeface="Arial" panose="020B0604020202020204" pitchFamily="34" charset="0"/>
                          <a:cs typeface="Arial" panose="020B0604020202020204" pitchFamily="34" charset="0"/>
                        </a:rPr>
                        <a:t>Neubau</a:t>
                      </a:r>
                      <a:r>
                        <a:rPr lang="de-DE" sz="800" b="1" baseline="0" dirty="0" smtClean="0">
                          <a:latin typeface="Arial" panose="020B0604020202020204" pitchFamily="34" charset="0"/>
                          <a:cs typeface="Arial" panose="020B0604020202020204" pitchFamily="34" charset="0"/>
                        </a:rPr>
                        <a:t> / Umbau / in Betrieb</a:t>
                      </a:r>
                      <a:endParaRPr lang="de-DE" sz="800" b="1" dirty="0" smtClean="0">
                        <a:latin typeface="Arial" panose="020B0604020202020204" pitchFamily="34" charset="0"/>
                        <a:cs typeface="Arial" panose="020B0604020202020204" pitchFamily="34" charset="0"/>
                      </a:endParaRPr>
                    </a:p>
                  </a:txBody>
                  <a:tcPr marL="36000" marR="36000" marT="36000" marB="36000" anchor="b">
                    <a:lnL w="3175" cap="flat" cmpd="sng" algn="ctr">
                      <a:no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r>
                        <a:rPr lang="de-DE" sz="800" dirty="0" smtClean="0">
                          <a:latin typeface="Arial" panose="020B0604020202020204" pitchFamily="34" charset="0"/>
                          <a:cs typeface="Arial" panose="020B0604020202020204" pitchFamily="34" charset="0"/>
                        </a:rPr>
                        <a:t>Neubau </a:t>
                      </a:r>
                      <a:br>
                        <a:rPr lang="de-DE" sz="800" dirty="0" smtClean="0">
                          <a:latin typeface="Arial" panose="020B0604020202020204" pitchFamily="34" charset="0"/>
                          <a:cs typeface="Arial" panose="020B0604020202020204" pitchFamily="34" charset="0"/>
                        </a:rPr>
                      </a:br>
                      <a:r>
                        <a:rPr lang="de-DE" sz="800" dirty="0" smtClean="0">
                          <a:latin typeface="Arial" panose="020B0604020202020204" pitchFamily="34" charset="0"/>
                          <a:cs typeface="Arial" panose="020B0604020202020204" pitchFamily="34" charset="0"/>
                        </a:rPr>
                        <a:t>auf freiem Gelände</a:t>
                      </a:r>
                      <a:endParaRPr lang="de-DE" sz="800" dirty="0">
                        <a:latin typeface="Arial" panose="020B0604020202020204" pitchFamily="34" charset="0"/>
                        <a:cs typeface="Arial" panose="020B0604020202020204" pitchFamily="34" charset="0"/>
                      </a:endParaRPr>
                    </a:p>
                  </a:txBody>
                  <a:tcPr marL="36000" marR="36000" marT="36000" marB="36000">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r>
                        <a:rPr lang="de-DE" sz="800" dirty="0" smtClean="0">
                          <a:latin typeface="Arial" panose="020B0604020202020204" pitchFamily="34" charset="0"/>
                          <a:cs typeface="Arial" panose="020B0604020202020204" pitchFamily="34" charset="0"/>
                        </a:rPr>
                        <a:t>Neubau</a:t>
                      </a:r>
                      <a:br>
                        <a:rPr lang="de-DE" sz="800" dirty="0" smtClean="0">
                          <a:latin typeface="Arial" panose="020B0604020202020204" pitchFamily="34" charset="0"/>
                          <a:cs typeface="Arial" panose="020B0604020202020204" pitchFamily="34" charset="0"/>
                        </a:rPr>
                      </a:br>
                      <a:r>
                        <a:rPr lang="de-DE" sz="800" dirty="0" smtClean="0">
                          <a:latin typeface="Arial" panose="020B0604020202020204" pitchFamily="34" charset="0"/>
                          <a:cs typeface="Arial" panose="020B0604020202020204" pitchFamily="34" charset="0"/>
                        </a:rPr>
                        <a:t>innerstädtisch</a:t>
                      </a:r>
                      <a:endParaRPr lang="de-DE" sz="800" dirty="0">
                        <a:latin typeface="Arial" panose="020B0604020202020204" pitchFamily="34" charset="0"/>
                        <a:cs typeface="Arial" panose="020B0604020202020204" pitchFamily="34" charset="0"/>
                      </a:endParaRPr>
                    </a:p>
                  </a:txBody>
                  <a:tcPr marL="36000" marR="36000" marT="36000" marB="36000">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r>
                        <a:rPr lang="de-DE" sz="800" dirty="0" smtClean="0">
                          <a:latin typeface="Arial" panose="020B0604020202020204" pitchFamily="34" charset="0"/>
                          <a:cs typeface="Arial" panose="020B0604020202020204" pitchFamily="34" charset="0"/>
                        </a:rPr>
                        <a:t>Neubau</a:t>
                      </a:r>
                      <a:br>
                        <a:rPr lang="de-DE" sz="800" dirty="0" smtClean="0">
                          <a:latin typeface="Arial" panose="020B0604020202020204" pitchFamily="34" charset="0"/>
                          <a:cs typeface="Arial" panose="020B0604020202020204" pitchFamily="34" charset="0"/>
                        </a:rPr>
                      </a:br>
                      <a:r>
                        <a:rPr lang="de-DE" sz="800" dirty="0" smtClean="0">
                          <a:latin typeface="Arial" panose="020B0604020202020204" pitchFamily="34" charset="0"/>
                          <a:cs typeface="Arial" panose="020B0604020202020204" pitchFamily="34" charset="0"/>
                        </a:rPr>
                        <a:t>mit schwierigen</a:t>
                      </a:r>
                      <a:r>
                        <a:rPr lang="de-DE" sz="800" baseline="0" dirty="0" smtClean="0">
                          <a:latin typeface="Arial" panose="020B0604020202020204" pitchFamily="34" charset="0"/>
                          <a:cs typeface="Arial" panose="020B0604020202020204" pitchFamily="34" charset="0"/>
                        </a:rPr>
                        <a:t> </a:t>
                      </a:r>
                      <a:r>
                        <a:rPr lang="de-DE" sz="800" dirty="0" smtClean="0">
                          <a:latin typeface="Arial" panose="020B0604020202020204" pitchFamily="34" charset="0"/>
                          <a:cs typeface="Arial" panose="020B0604020202020204" pitchFamily="34" charset="0"/>
                        </a:rPr>
                        <a:t>Anschlüssen, </a:t>
                      </a:r>
                      <a:br>
                        <a:rPr lang="de-DE" sz="800" dirty="0" smtClean="0">
                          <a:latin typeface="Arial" panose="020B0604020202020204" pitchFamily="34" charset="0"/>
                          <a:cs typeface="Arial" panose="020B0604020202020204" pitchFamily="34" charset="0"/>
                        </a:rPr>
                      </a:br>
                      <a:r>
                        <a:rPr lang="de-DE" sz="800" dirty="0" smtClean="0">
                          <a:latin typeface="Arial" panose="020B0604020202020204" pitchFamily="34" charset="0"/>
                          <a:cs typeface="Arial" panose="020B0604020202020204" pitchFamily="34" charset="0"/>
                        </a:rPr>
                        <a:t>Durchdringungen</a:t>
                      </a:r>
                      <a:endParaRPr lang="de-DE" sz="800" dirty="0">
                        <a:latin typeface="Arial" panose="020B0604020202020204" pitchFamily="34" charset="0"/>
                        <a:cs typeface="Arial" panose="020B0604020202020204" pitchFamily="34" charset="0"/>
                      </a:endParaRPr>
                    </a:p>
                  </a:txBody>
                  <a:tcPr marL="36000" marR="36000" marT="36000" marB="36000">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r>
                        <a:rPr lang="de-DE" sz="800" dirty="0" smtClean="0">
                          <a:latin typeface="Arial" panose="020B0604020202020204" pitchFamily="34" charset="0"/>
                          <a:cs typeface="Arial" panose="020B0604020202020204" pitchFamily="34" charset="0"/>
                        </a:rPr>
                        <a:t>Umbau, mittlere Eingriffe </a:t>
                      </a:r>
                      <a:br>
                        <a:rPr lang="de-DE" sz="800" dirty="0" smtClean="0">
                          <a:latin typeface="Arial" panose="020B0604020202020204" pitchFamily="34" charset="0"/>
                          <a:cs typeface="Arial" panose="020B0604020202020204" pitchFamily="34" charset="0"/>
                        </a:rPr>
                      </a:br>
                      <a:r>
                        <a:rPr lang="de-DE" sz="800" dirty="0" smtClean="0">
                          <a:latin typeface="Arial" panose="020B0604020202020204" pitchFamily="34" charset="0"/>
                          <a:cs typeface="Arial" panose="020B0604020202020204" pitchFamily="34" charset="0"/>
                        </a:rPr>
                        <a:t>schwierige Anschlüsse</a:t>
                      </a:r>
                    </a:p>
                    <a:p>
                      <a:r>
                        <a:rPr lang="de-DE" sz="800" dirty="0" smtClean="0">
                          <a:latin typeface="Arial" panose="020B0604020202020204" pitchFamily="34" charset="0"/>
                          <a:cs typeface="Arial" panose="020B0604020202020204" pitchFamily="34" charset="0"/>
                        </a:rPr>
                        <a:t>eingeschränkter Betrieb im</a:t>
                      </a:r>
                      <a:r>
                        <a:rPr lang="de-DE" sz="800" baseline="0" dirty="0" smtClean="0">
                          <a:latin typeface="Arial" panose="020B0604020202020204" pitchFamily="34" charset="0"/>
                          <a:cs typeface="Arial" panose="020B0604020202020204" pitchFamily="34" charset="0"/>
                        </a:rPr>
                        <a:t> Bestand</a:t>
                      </a:r>
                      <a:endParaRPr lang="de-DE" sz="800" dirty="0">
                        <a:latin typeface="Arial" panose="020B0604020202020204" pitchFamily="34" charset="0"/>
                        <a:cs typeface="Arial" panose="020B0604020202020204" pitchFamily="34" charset="0"/>
                      </a:endParaRPr>
                    </a:p>
                  </a:txBody>
                  <a:tcPr marL="36000" marR="36000" marT="36000" marB="36000">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r>
                        <a:rPr lang="de-DE" sz="800" dirty="0" smtClean="0">
                          <a:latin typeface="Arial" panose="020B0604020202020204" pitchFamily="34" charset="0"/>
                          <a:cs typeface="Arial" panose="020B0604020202020204" pitchFamily="34" charset="0"/>
                        </a:rPr>
                        <a:t>Umbau,</a:t>
                      </a:r>
                      <a:r>
                        <a:rPr lang="de-DE" sz="800" baseline="0" dirty="0" smtClean="0">
                          <a:latin typeface="Arial" panose="020B0604020202020204" pitchFamily="34" charset="0"/>
                          <a:cs typeface="Arial" panose="020B0604020202020204" pitchFamily="34" charset="0"/>
                        </a:rPr>
                        <a:t> intensive Eingriffe </a:t>
                      </a:r>
                      <a:br>
                        <a:rPr lang="de-DE" sz="800" baseline="0" dirty="0" smtClean="0">
                          <a:latin typeface="Arial" panose="020B0604020202020204" pitchFamily="34" charset="0"/>
                          <a:cs typeface="Arial" panose="020B0604020202020204" pitchFamily="34" charset="0"/>
                        </a:rPr>
                      </a:br>
                      <a:r>
                        <a:rPr lang="de-DE" sz="800" baseline="0" dirty="0" smtClean="0">
                          <a:latin typeface="Arial" panose="020B0604020202020204" pitchFamily="34" charset="0"/>
                          <a:cs typeface="Arial" panose="020B0604020202020204" pitchFamily="34" charset="0"/>
                        </a:rPr>
                        <a:t>sehr schwierige Anschlüsse</a:t>
                      </a:r>
                    </a:p>
                    <a:p>
                      <a:r>
                        <a:rPr lang="de-DE" sz="800" baseline="0" dirty="0" smtClean="0">
                          <a:latin typeface="Arial" panose="020B0604020202020204" pitchFamily="34" charset="0"/>
                          <a:cs typeface="Arial" panose="020B0604020202020204" pitchFamily="34" charset="0"/>
                        </a:rPr>
                        <a:t>bei lfd. (Weiter)Betrieb der Anlage</a:t>
                      </a:r>
                      <a:endParaRPr lang="de-DE" sz="800" dirty="0">
                        <a:latin typeface="Arial" panose="020B0604020202020204" pitchFamily="34" charset="0"/>
                        <a:cs typeface="Arial" panose="020B0604020202020204" pitchFamily="34" charset="0"/>
                      </a:endParaRPr>
                    </a:p>
                  </a:txBody>
                  <a:tcPr marL="36000" marR="36000" marT="36000" marB="36000">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endParaRPr lang="de-DE" sz="800" dirty="0">
                        <a:latin typeface="Arial" panose="020B0604020202020204" pitchFamily="34" charset="0"/>
                        <a:cs typeface="Arial" panose="020B0604020202020204" pitchFamily="34" charset="0"/>
                      </a:endParaRPr>
                    </a:p>
                  </a:txBody>
                  <a:tcPr marL="36000" marR="36000" marT="36000" marB="36000">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pPr algn="r"/>
                      <a:endParaRPr lang="de-DE" sz="1600" b="1" dirty="0">
                        <a:solidFill>
                          <a:srgbClr val="00B0F0"/>
                        </a:solidFill>
                        <a:latin typeface="Brush Script Std" pitchFamily="66" charset="0"/>
                        <a:cs typeface="Arial" panose="020B0604020202020204" pitchFamily="34" charset="0"/>
                      </a:endParaRPr>
                    </a:p>
                  </a:txBody>
                  <a:tcPr marL="36000" marR="36000" marT="36000" marB="36000" anchor="b">
                    <a:lnL w="6350" cap="flat" cmpd="sng" algn="ctr">
                      <a:solidFill>
                        <a:schemeClr val="bg1">
                          <a:lumMod val="75000"/>
                        </a:schemeClr>
                      </a:solidFill>
                      <a:prstDash val="solid"/>
                      <a:round/>
                      <a:headEnd type="none" w="med" len="med"/>
                      <a:tailEnd type="none" w="med" len="med"/>
                    </a:lnL>
                    <a:lnR w="3175" cap="flat" cmpd="sng" algn="ctr">
                      <a:no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r>
              <a:tr h="290446">
                <a:tc>
                  <a:txBody>
                    <a:bodyPr/>
                    <a:lstStyle/>
                    <a:p>
                      <a:r>
                        <a:rPr lang="de-DE" sz="800" b="1" dirty="0" smtClean="0">
                          <a:latin typeface="Arial" panose="020B0604020202020204" pitchFamily="34" charset="0"/>
                          <a:cs typeface="Arial" panose="020B0604020202020204" pitchFamily="34" charset="0"/>
                        </a:rPr>
                        <a:t>         Risikoeinschätzung</a:t>
                      </a:r>
                      <a:endParaRPr lang="de-DE" sz="800" b="1" baseline="0" dirty="0" smtClean="0">
                        <a:latin typeface="Arial" panose="020B0604020202020204" pitchFamily="34" charset="0"/>
                        <a:cs typeface="Arial" panose="020B0604020202020204" pitchFamily="34" charset="0"/>
                      </a:endParaRPr>
                    </a:p>
                  </a:txBody>
                  <a:tcPr marL="36000" marR="36000" marT="36000" marB="36000" anchor="b">
                    <a:lnL w="3175" cap="flat" cmpd="sng" algn="ctr">
                      <a:no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r>
                        <a:rPr lang="de-DE" sz="800" dirty="0" smtClean="0">
                          <a:latin typeface="Arial" panose="020B0604020202020204" pitchFamily="34" charset="0"/>
                          <a:cs typeface="Arial" panose="020B0604020202020204" pitchFamily="34" charset="0"/>
                        </a:rPr>
                        <a:t>sehr geringes Risiko</a:t>
                      </a:r>
                      <a:endParaRPr lang="de-DE" sz="800" dirty="0">
                        <a:latin typeface="Arial" panose="020B0604020202020204" pitchFamily="34" charset="0"/>
                        <a:cs typeface="Arial" panose="020B0604020202020204" pitchFamily="34" charset="0"/>
                      </a:endParaRPr>
                    </a:p>
                  </a:txBody>
                  <a:tcPr marL="36000" marR="36000" marT="36000" marB="36000">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r>
                        <a:rPr lang="de-DE" sz="800" dirty="0" smtClean="0">
                          <a:latin typeface="Arial" panose="020B0604020202020204" pitchFamily="34" charset="0"/>
                          <a:cs typeface="Arial" panose="020B0604020202020204" pitchFamily="34" charset="0"/>
                        </a:rPr>
                        <a:t>geringes</a:t>
                      </a:r>
                      <a:r>
                        <a:rPr lang="de-DE" sz="800" baseline="0" dirty="0" smtClean="0">
                          <a:latin typeface="Arial" panose="020B0604020202020204" pitchFamily="34" charset="0"/>
                          <a:cs typeface="Arial" panose="020B0604020202020204" pitchFamily="34" charset="0"/>
                        </a:rPr>
                        <a:t> Risiko</a:t>
                      </a:r>
                      <a:endParaRPr lang="de-DE" sz="800" dirty="0" smtClean="0">
                        <a:latin typeface="Arial" panose="020B0604020202020204" pitchFamily="34" charset="0"/>
                        <a:cs typeface="Arial" panose="020B0604020202020204" pitchFamily="34" charset="0"/>
                      </a:endParaRPr>
                    </a:p>
                  </a:txBody>
                  <a:tcPr marL="36000" marR="36000" marT="36000" marB="36000">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r>
                        <a:rPr lang="de-DE" sz="800" dirty="0" smtClean="0">
                          <a:latin typeface="Arial" panose="020B0604020202020204" pitchFamily="34" charset="0"/>
                          <a:cs typeface="Arial" panose="020B0604020202020204" pitchFamily="34" charset="0"/>
                        </a:rPr>
                        <a:t>Risiken und Reserven </a:t>
                      </a:r>
                    </a:p>
                    <a:p>
                      <a:r>
                        <a:rPr lang="de-DE" sz="800" dirty="0" smtClean="0">
                          <a:latin typeface="Arial" panose="020B0604020202020204" pitchFamily="34" charset="0"/>
                          <a:cs typeface="Arial" panose="020B0604020202020204" pitchFamily="34" charset="0"/>
                        </a:rPr>
                        <a:t>ausgeglichen</a:t>
                      </a:r>
                      <a:endParaRPr lang="de-DE" sz="800" dirty="0">
                        <a:latin typeface="Arial" panose="020B0604020202020204" pitchFamily="34" charset="0"/>
                        <a:cs typeface="Arial" panose="020B0604020202020204" pitchFamily="34" charset="0"/>
                      </a:endParaRPr>
                    </a:p>
                  </a:txBody>
                  <a:tcPr marL="36000" marR="36000" marT="36000" marB="36000">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r>
                        <a:rPr lang="de-DE" sz="800" dirty="0" smtClean="0">
                          <a:latin typeface="Arial" panose="020B0604020202020204" pitchFamily="34" charset="0"/>
                          <a:cs typeface="Arial" panose="020B0604020202020204" pitchFamily="34" charset="0"/>
                        </a:rPr>
                        <a:t>Risiken übersteigen</a:t>
                      </a:r>
                      <a:r>
                        <a:rPr lang="de-DE" sz="800" baseline="0" dirty="0" smtClean="0">
                          <a:latin typeface="Arial" panose="020B0604020202020204" pitchFamily="34" charset="0"/>
                          <a:cs typeface="Arial" panose="020B0604020202020204" pitchFamily="34" charset="0"/>
                        </a:rPr>
                        <a:t> </a:t>
                      </a:r>
                    </a:p>
                    <a:p>
                      <a:r>
                        <a:rPr lang="de-DE" sz="800" baseline="0" dirty="0" smtClean="0">
                          <a:latin typeface="Arial" panose="020B0604020202020204" pitchFamily="34" charset="0"/>
                          <a:cs typeface="Arial" panose="020B0604020202020204" pitchFamily="34" charset="0"/>
                        </a:rPr>
                        <a:t>Reserven</a:t>
                      </a:r>
                      <a:endParaRPr lang="de-DE" sz="800" dirty="0">
                        <a:latin typeface="Arial" panose="020B0604020202020204" pitchFamily="34" charset="0"/>
                        <a:cs typeface="Arial" panose="020B0604020202020204" pitchFamily="34" charset="0"/>
                      </a:endParaRPr>
                    </a:p>
                  </a:txBody>
                  <a:tcPr marL="36000" marR="36000" marT="36000" marB="36000">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r>
                        <a:rPr lang="de-DE" sz="800" dirty="0" smtClean="0">
                          <a:latin typeface="Arial" panose="020B0604020202020204" pitchFamily="34" charset="0"/>
                          <a:cs typeface="Arial" panose="020B0604020202020204" pitchFamily="34" charset="0"/>
                        </a:rPr>
                        <a:t>Risiken deutlich höher </a:t>
                      </a:r>
                    </a:p>
                    <a:p>
                      <a:r>
                        <a:rPr lang="de-DE" sz="800" dirty="0" smtClean="0">
                          <a:latin typeface="Arial" panose="020B0604020202020204" pitchFamily="34" charset="0"/>
                          <a:cs typeface="Arial" panose="020B0604020202020204" pitchFamily="34" charset="0"/>
                        </a:rPr>
                        <a:t>als Reserven</a:t>
                      </a:r>
                    </a:p>
                    <a:p>
                      <a:endParaRPr lang="de-DE" sz="800" dirty="0">
                        <a:latin typeface="Arial" panose="020B0604020202020204" pitchFamily="34" charset="0"/>
                        <a:cs typeface="Arial" panose="020B0604020202020204" pitchFamily="34" charset="0"/>
                      </a:endParaRPr>
                    </a:p>
                  </a:txBody>
                  <a:tcPr marL="36000" marR="36000" marT="36000" marB="36000">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endParaRPr lang="de-DE" sz="800" dirty="0">
                        <a:latin typeface="Arial" panose="020B0604020202020204" pitchFamily="34" charset="0"/>
                        <a:cs typeface="Arial" panose="020B0604020202020204" pitchFamily="34" charset="0"/>
                      </a:endParaRPr>
                    </a:p>
                  </a:txBody>
                  <a:tcPr marL="36000" marR="36000" marT="36000" marB="36000">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pPr algn="r"/>
                      <a:endParaRPr lang="de-DE" sz="1600" b="1" dirty="0">
                        <a:solidFill>
                          <a:srgbClr val="00B0F0"/>
                        </a:solidFill>
                        <a:latin typeface="Brush Script Std" pitchFamily="66" charset="0"/>
                        <a:cs typeface="Arial" panose="020B0604020202020204" pitchFamily="34" charset="0"/>
                      </a:endParaRPr>
                    </a:p>
                  </a:txBody>
                  <a:tcPr marL="36000" marR="36000" marT="36000" marB="36000" anchor="b">
                    <a:lnL w="6350" cap="flat" cmpd="sng" algn="ctr">
                      <a:solidFill>
                        <a:schemeClr val="bg1">
                          <a:lumMod val="75000"/>
                        </a:schemeClr>
                      </a:solidFill>
                      <a:prstDash val="solid"/>
                      <a:round/>
                      <a:headEnd type="none" w="med" len="med"/>
                      <a:tailEnd type="none" w="med" len="med"/>
                    </a:lnL>
                    <a:lnR w="3175" cap="flat" cmpd="sng" algn="ctr">
                      <a:no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r>
              <a:tr h="375496">
                <a:tc>
                  <a:txBody>
                    <a:bodyPr/>
                    <a:lstStyle/>
                    <a:p>
                      <a:r>
                        <a:rPr lang="de-DE" sz="800" b="1" dirty="0" smtClean="0">
                          <a:latin typeface="Arial" panose="020B0604020202020204" pitchFamily="34" charset="0"/>
                          <a:cs typeface="Arial" panose="020B0604020202020204" pitchFamily="34" charset="0"/>
                        </a:rPr>
                        <a:t>Projekt - Dauer</a:t>
                      </a:r>
                    </a:p>
                  </a:txBody>
                  <a:tcPr marL="36000" marR="36000" marT="36000" marB="36000" anchor="b">
                    <a:lnL w="3175" cap="flat" cmpd="sng" algn="ctr">
                      <a:no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r>
                        <a:rPr lang="de-DE" sz="800" dirty="0" smtClean="0">
                          <a:latin typeface="Arial" panose="020B0604020202020204" pitchFamily="34" charset="0"/>
                          <a:cs typeface="Arial" panose="020B0604020202020204" pitchFamily="34" charset="0"/>
                        </a:rPr>
                        <a:t>1 + 2 Jahre</a:t>
                      </a:r>
                      <a:endParaRPr lang="de-DE" sz="800" dirty="0">
                        <a:latin typeface="Arial" panose="020B0604020202020204" pitchFamily="34" charset="0"/>
                        <a:cs typeface="Arial" panose="020B0604020202020204" pitchFamily="34" charset="0"/>
                      </a:endParaRPr>
                    </a:p>
                  </a:txBody>
                  <a:tcPr marL="36000" marR="36000" marT="36000" marB="36000">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r>
                        <a:rPr lang="de-DE" sz="800" dirty="0" smtClean="0">
                          <a:latin typeface="Arial" panose="020B0604020202020204" pitchFamily="34" charset="0"/>
                          <a:cs typeface="Arial" panose="020B0604020202020204" pitchFamily="34" charset="0"/>
                        </a:rPr>
                        <a:t>2</a:t>
                      </a:r>
                      <a:r>
                        <a:rPr lang="de-DE" sz="800" baseline="0" dirty="0" smtClean="0">
                          <a:latin typeface="Arial" panose="020B0604020202020204" pitchFamily="34" charset="0"/>
                          <a:cs typeface="Arial" panose="020B0604020202020204" pitchFamily="34" charset="0"/>
                        </a:rPr>
                        <a:t> + 3 = 4 Jahre</a:t>
                      </a:r>
                      <a:br>
                        <a:rPr lang="de-DE" sz="800" baseline="0" dirty="0" smtClean="0">
                          <a:latin typeface="Arial" panose="020B0604020202020204" pitchFamily="34" charset="0"/>
                          <a:cs typeface="Arial" panose="020B0604020202020204" pitchFamily="34" charset="0"/>
                        </a:rPr>
                      </a:br>
                      <a:r>
                        <a:rPr lang="de-DE" sz="800" baseline="0" dirty="0" smtClean="0">
                          <a:latin typeface="Arial" panose="020B0604020202020204" pitchFamily="34" charset="0"/>
                          <a:cs typeface="Arial" panose="020B0604020202020204" pitchFamily="34" charset="0"/>
                        </a:rPr>
                        <a:t>wenig verdichtet</a:t>
                      </a:r>
                      <a:endParaRPr lang="de-DE" sz="800" dirty="0">
                        <a:latin typeface="Arial" panose="020B0604020202020204" pitchFamily="34" charset="0"/>
                        <a:cs typeface="Arial" panose="020B0604020202020204" pitchFamily="34" charset="0"/>
                      </a:endParaRPr>
                    </a:p>
                  </a:txBody>
                  <a:tcPr marL="36000" marR="36000" marT="36000" marB="36000">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r>
                        <a:rPr lang="de-DE" sz="800" dirty="0" smtClean="0">
                          <a:latin typeface="Arial" panose="020B0604020202020204" pitchFamily="34" charset="0"/>
                          <a:cs typeface="Arial" panose="020B0604020202020204" pitchFamily="34" charset="0"/>
                        </a:rPr>
                        <a:t>3 + 4 = 6 Jahre</a:t>
                      </a:r>
                      <a:br>
                        <a:rPr lang="de-DE" sz="800" dirty="0" smtClean="0">
                          <a:latin typeface="Arial" panose="020B0604020202020204" pitchFamily="34" charset="0"/>
                          <a:cs typeface="Arial" panose="020B0604020202020204" pitchFamily="34" charset="0"/>
                        </a:rPr>
                      </a:br>
                      <a:r>
                        <a:rPr lang="de-DE" sz="800" dirty="0" smtClean="0">
                          <a:latin typeface="Arial" panose="020B0604020202020204" pitchFamily="34" charset="0"/>
                          <a:cs typeface="Arial" panose="020B0604020202020204" pitchFamily="34" charset="0"/>
                        </a:rPr>
                        <a:t>verdichtet</a:t>
                      </a:r>
                      <a:endParaRPr lang="de-DE" sz="800" dirty="0">
                        <a:latin typeface="Arial" panose="020B0604020202020204" pitchFamily="34" charset="0"/>
                        <a:cs typeface="Arial" panose="020B0604020202020204" pitchFamily="34" charset="0"/>
                      </a:endParaRPr>
                    </a:p>
                  </a:txBody>
                  <a:tcPr marL="36000" marR="36000" marT="36000" marB="36000">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r>
                        <a:rPr lang="de-DE" sz="800" dirty="0" smtClean="0">
                          <a:latin typeface="Arial" panose="020B0604020202020204" pitchFamily="34" charset="0"/>
                          <a:cs typeface="Arial" panose="020B0604020202020204" pitchFamily="34" charset="0"/>
                        </a:rPr>
                        <a:t>4 + 4 = 7 Jahre</a:t>
                      </a:r>
                      <a:br>
                        <a:rPr lang="de-DE" sz="800" dirty="0" smtClean="0">
                          <a:latin typeface="Arial" panose="020B0604020202020204" pitchFamily="34" charset="0"/>
                          <a:cs typeface="Arial" panose="020B0604020202020204" pitchFamily="34" charset="0"/>
                        </a:rPr>
                      </a:br>
                      <a:r>
                        <a:rPr lang="de-DE" sz="800" dirty="0" smtClean="0">
                          <a:latin typeface="Arial" panose="020B0604020202020204" pitchFamily="34" charset="0"/>
                          <a:cs typeface="Arial" panose="020B0604020202020204" pitchFamily="34" charset="0"/>
                        </a:rPr>
                        <a:t>verdichtet</a:t>
                      </a:r>
                    </a:p>
                    <a:p>
                      <a:r>
                        <a:rPr lang="de-DE" sz="800" dirty="0" smtClean="0">
                          <a:latin typeface="Arial" panose="020B0604020202020204" pitchFamily="34" charset="0"/>
                          <a:cs typeface="Arial" panose="020B0604020202020204" pitchFamily="34" charset="0"/>
                        </a:rPr>
                        <a:t>ineinandergeschoben</a:t>
                      </a:r>
                      <a:endParaRPr lang="de-DE" sz="800" dirty="0">
                        <a:latin typeface="Arial" panose="020B0604020202020204" pitchFamily="34" charset="0"/>
                        <a:cs typeface="Arial" panose="020B0604020202020204" pitchFamily="34" charset="0"/>
                      </a:endParaRPr>
                    </a:p>
                  </a:txBody>
                  <a:tcPr marL="36000" marR="36000" marT="36000" marB="36000">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r>
                        <a:rPr lang="de-DE" sz="800" dirty="0" smtClean="0">
                          <a:latin typeface="Arial" panose="020B0604020202020204" pitchFamily="34" charset="0"/>
                          <a:cs typeface="Arial" panose="020B0604020202020204" pitchFamily="34" charset="0"/>
                        </a:rPr>
                        <a:t>4 + 5 = 8 Jahre </a:t>
                      </a:r>
                      <a:br>
                        <a:rPr lang="de-DE" sz="800" dirty="0" smtClean="0">
                          <a:latin typeface="Arial" panose="020B0604020202020204" pitchFamily="34" charset="0"/>
                          <a:cs typeface="Arial" panose="020B0604020202020204" pitchFamily="34" charset="0"/>
                        </a:rPr>
                      </a:br>
                      <a:r>
                        <a:rPr lang="de-DE" sz="800" dirty="0" smtClean="0">
                          <a:latin typeface="Arial" panose="020B0604020202020204" pitchFamily="34" charset="0"/>
                          <a:cs typeface="Arial" panose="020B0604020202020204" pitchFamily="34" charset="0"/>
                        </a:rPr>
                        <a:t>sehr verdichtet</a:t>
                      </a:r>
                      <a:br>
                        <a:rPr lang="de-DE" sz="800" dirty="0" smtClean="0">
                          <a:latin typeface="Arial" panose="020B0604020202020204" pitchFamily="34" charset="0"/>
                          <a:cs typeface="Arial" panose="020B0604020202020204" pitchFamily="34" charset="0"/>
                        </a:rPr>
                      </a:br>
                      <a:r>
                        <a:rPr lang="de-DE" sz="800" dirty="0" smtClean="0">
                          <a:latin typeface="Arial" panose="020B0604020202020204" pitchFamily="34" charset="0"/>
                          <a:cs typeface="Arial" panose="020B0604020202020204" pitchFamily="34" charset="0"/>
                        </a:rPr>
                        <a:t>stark</a:t>
                      </a:r>
                      <a:r>
                        <a:rPr lang="de-DE" sz="800" baseline="0" dirty="0" smtClean="0">
                          <a:latin typeface="Arial" panose="020B0604020202020204" pitchFamily="34" charset="0"/>
                          <a:cs typeface="Arial" panose="020B0604020202020204" pitchFamily="34" charset="0"/>
                        </a:rPr>
                        <a:t> ineinandergeschoben</a:t>
                      </a:r>
                      <a:endParaRPr lang="de-DE" sz="800" dirty="0">
                        <a:latin typeface="Arial" panose="020B0604020202020204" pitchFamily="34" charset="0"/>
                        <a:cs typeface="Arial" panose="020B0604020202020204" pitchFamily="34" charset="0"/>
                      </a:endParaRPr>
                    </a:p>
                  </a:txBody>
                  <a:tcPr marL="36000" marR="36000" marT="36000" marB="36000">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r>
                        <a:rPr lang="de-DE" sz="800" dirty="0" smtClean="0">
                          <a:latin typeface="Arial" panose="020B0604020202020204" pitchFamily="34" charset="0"/>
                          <a:cs typeface="Arial" panose="020B0604020202020204" pitchFamily="34" charset="0"/>
                        </a:rPr>
                        <a:t>9 </a:t>
                      </a:r>
                      <a:r>
                        <a:rPr lang="de-DE" sz="800" dirty="0" smtClean="0">
                          <a:latin typeface="Arial" panose="020B0604020202020204" pitchFamily="34" charset="0"/>
                          <a:cs typeface="Arial" panose="020B0604020202020204" pitchFamily="34" charset="0"/>
                          <a:sym typeface="Wingdings" pitchFamily="2" charset="2"/>
                        </a:rPr>
                        <a:t> </a:t>
                      </a:r>
                      <a:endParaRPr lang="de-DE" sz="800" dirty="0">
                        <a:latin typeface="Arial" panose="020B0604020202020204" pitchFamily="34" charset="0"/>
                        <a:cs typeface="Arial" panose="020B0604020202020204" pitchFamily="34" charset="0"/>
                      </a:endParaRPr>
                    </a:p>
                  </a:txBody>
                  <a:tcPr marL="36000" marR="36000" marT="36000" marB="36000">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pPr algn="r"/>
                      <a:endParaRPr lang="de-DE" sz="1600" b="1" dirty="0">
                        <a:solidFill>
                          <a:srgbClr val="00B0F0"/>
                        </a:solidFill>
                        <a:latin typeface="Brush Script Std" pitchFamily="66" charset="0"/>
                        <a:cs typeface="Arial" panose="020B0604020202020204" pitchFamily="34" charset="0"/>
                      </a:endParaRPr>
                    </a:p>
                  </a:txBody>
                  <a:tcPr marL="36000" marR="36000" marT="36000" marB="36000" anchor="b">
                    <a:lnL w="6350" cap="flat" cmpd="sng" algn="ctr">
                      <a:solidFill>
                        <a:schemeClr val="bg1">
                          <a:lumMod val="75000"/>
                        </a:schemeClr>
                      </a:solidFill>
                      <a:prstDash val="solid"/>
                      <a:round/>
                      <a:headEnd type="none" w="med" len="med"/>
                      <a:tailEnd type="none" w="med" len="med"/>
                    </a:lnL>
                    <a:lnR w="3175" cap="flat" cmpd="sng" algn="ctr">
                      <a:no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r>
              <a:tr h="439200">
                <a:tc>
                  <a:txBody>
                    <a:bodyPr/>
                    <a:lstStyle/>
                    <a:p>
                      <a:pPr marL="0" marR="0" indent="0" algn="l" defTabSz="995690" rtl="0" eaLnBrk="1" fontAlgn="auto" latinLnBrk="0" hangingPunct="1">
                        <a:lnSpc>
                          <a:spcPct val="100000"/>
                        </a:lnSpc>
                        <a:spcBef>
                          <a:spcPts val="0"/>
                        </a:spcBef>
                        <a:spcAft>
                          <a:spcPts val="0"/>
                        </a:spcAft>
                        <a:buClrTx/>
                        <a:buSzTx/>
                        <a:buFontTx/>
                        <a:buNone/>
                        <a:tabLst/>
                        <a:defRPr/>
                      </a:pPr>
                      <a:r>
                        <a:rPr lang="de-DE" sz="800" b="1" dirty="0" smtClean="0">
                          <a:latin typeface="Arial" panose="020B0604020202020204" pitchFamily="34" charset="0"/>
                          <a:cs typeface="Arial" panose="020B0604020202020204" pitchFamily="34" charset="0"/>
                        </a:rPr>
                        <a:t>Projekt</a:t>
                      </a:r>
                      <a:r>
                        <a:rPr lang="de-DE" sz="800" b="1" baseline="0" dirty="0" smtClean="0">
                          <a:latin typeface="Arial" panose="020B0604020202020204" pitchFamily="34" charset="0"/>
                          <a:cs typeface="Arial" panose="020B0604020202020204" pitchFamily="34" charset="0"/>
                        </a:rPr>
                        <a:t> - Kosten</a:t>
                      </a:r>
                    </a:p>
                  </a:txBody>
                  <a:tcPr marL="36000" marR="36000" marT="36000" marB="36000" anchor="b">
                    <a:lnL w="3175" cap="flat" cmpd="sng" algn="ctr">
                      <a:no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r>
                        <a:rPr lang="de-DE" sz="800" dirty="0" smtClean="0">
                          <a:latin typeface="Arial" panose="020B0604020202020204" pitchFamily="34" charset="0"/>
                          <a:cs typeface="Arial" panose="020B0604020202020204" pitchFamily="34" charset="0"/>
                        </a:rPr>
                        <a:t>0,6</a:t>
                      </a:r>
                      <a:r>
                        <a:rPr lang="de-DE" sz="800" baseline="0" dirty="0" smtClean="0">
                          <a:latin typeface="Arial" panose="020B0604020202020204" pitchFamily="34" charset="0"/>
                          <a:cs typeface="Arial" panose="020B0604020202020204" pitchFamily="34" charset="0"/>
                        </a:rPr>
                        <a:t> - 3,5 Mio. €</a:t>
                      </a:r>
                      <a:endParaRPr lang="de-DE" sz="800" dirty="0">
                        <a:latin typeface="Arial" panose="020B0604020202020204" pitchFamily="34" charset="0"/>
                        <a:cs typeface="Arial" panose="020B0604020202020204" pitchFamily="34" charset="0"/>
                      </a:endParaRPr>
                    </a:p>
                  </a:txBody>
                  <a:tcPr marL="36000" marR="36000" marT="36000" marB="36000">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r>
                        <a:rPr lang="de-DE" sz="800" dirty="0" smtClean="0">
                          <a:latin typeface="Arial" panose="020B0604020202020204" pitchFamily="34" charset="0"/>
                          <a:cs typeface="Arial" panose="020B0604020202020204" pitchFamily="34" charset="0"/>
                        </a:rPr>
                        <a:t>3,6 - 15,0 Mio. €</a:t>
                      </a:r>
                      <a:endParaRPr lang="de-DE" sz="800" dirty="0">
                        <a:latin typeface="Arial" panose="020B0604020202020204" pitchFamily="34" charset="0"/>
                        <a:cs typeface="Arial" panose="020B0604020202020204" pitchFamily="34" charset="0"/>
                      </a:endParaRPr>
                    </a:p>
                  </a:txBody>
                  <a:tcPr marL="36000" marR="36000" marT="36000" marB="36000">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pPr marL="0" marR="0" indent="0" algn="l" defTabSz="995690" rtl="0" eaLnBrk="1" fontAlgn="auto" latinLnBrk="0" hangingPunct="1">
                        <a:lnSpc>
                          <a:spcPct val="100000"/>
                        </a:lnSpc>
                        <a:spcBef>
                          <a:spcPts val="0"/>
                        </a:spcBef>
                        <a:spcAft>
                          <a:spcPts val="0"/>
                        </a:spcAft>
                        <a:buClrTx/>
                        <a:buSzTx/>
                        <a:buFontTx/>
                        <a:buNone/>
                        <a:tabLst/>
                        <a:defRPr/>
                      </a:pPr>
                      <a:r>
                        <a:rPr lang="de-DE" sz="800" dirty="0" smtClean="0">
                          <a:latin typeface="Arial" panose="020B0604020202020204" pitchFamily="34" charset="0"/>
                          <a:cs typeface="Arial" panose="020B0604020202020204" pitchFamily="34" charset="0"/>
                        </a:rPr>
                        <a:t>15,0 - 50,0 Mio. €</a:t>
                      </a:r>
                    </a:p>
                    <a:p>
                      <a:pPr marL="0" marR="0" indent="0" algn="l" defTabSz="995690" rtl="0" eaLnBrk="1" fontAlgn="auto" latinLnBrk="0" hangingPunct="1">
                        <a:lnSpc>
                          <a:spcPct val="100000"/>
                        </a:lnSpc>
                        <a:spcBef>
                          <a:spcPts val="0"/>
                        </a:spcBef>
                        <a:spcAft>
                          <a:spcPts val="0"/>
                        </a:spcAft>
                        <a:buClrTx/>
                        <a:buSzTx/>
                        <a:buFontTx/>
                        <a:buNone/>
                        <a:tabLst/>
                        <a:defRPr/>
                      </a:pPr>
                      <a:r>
                        <a:rPr lang="de-DE" sz="800" dirty="0" smtClean="0">
                          <a:latin typeface="Arial" panose="020B0604020202020204" pitchFamily="34" charset="0"/>
                          <a:cs typeface="Arial" panose="020B0604020202020204" pitchFamily="34" charset="0"/>
                        </a:rPr>
                        <a:t>Kostendeckel</a:t>
                      </a:r>
                    </a:p>
                  </a:txBody>
                  <a:tcPr marL="36000" marR="36000" marT="36000" marB="36000">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pPr marL="0" marR="0" indent="0" algn="l" defTabSz="995690" rtl="0" eaLnBrk="1" fontAlgn="auto" latinLnBrk="0" hangingPunct="1">
                        <a:lnSpc>
                          <a:spcPct val="100000"/>
                        </a:lnSpc>
                        <a:spcBef>
                          <a:spcPts val="0"/>
                        </a:spcBef>
                        <a:spcAft>
                          <a:spcPts val="0"/>
                        </a:spcAft>
                        <a:buClrTx/>
                        <a:buSzTx/>
                        <a:buFontTx/>
                        <a:buNone/>
                        <a:tabLst/>
                        <a:defRPr/>
                      </a:pPr>
                      <a:r>
                        <a:rPr lang="de-DE" sz="800" dirty="0" smtClean="0">
                          <a:latin typeface="Arial" panose="020B0604020202020204" pitchFamily="34" charset="0"/>
                          <a:cs typeface="Arial" panose="020B0604020202020204" pitchFamily="34" charset="0"/>
                        </a:rPr>
                        <a:t>50,0 - 100,0 Mio. €</a:t>
                      </a:r>
                    </a:p>
                    <a:p>
                      <a:pPr marL="0" marR="0" indent="0" algn="l" defTabSz="995690" rtl="0" eaLnBrk="1" fontAlgn="auto" latinLnBrk="0" hangingPunct="1">
                        <a:lnSpc>
                          <a:spcPct val="100000"/>
                        </a:lnSpc>
                        <a:spcBef>
                          <a:spcPts val="0"/>
                        </a:spcBef>
                        <a:spcAft>
                          <a:spcPts val="0"/>
                        </a:spcAft>
                        <a:buClrTx/>
                        <a:buSzTx/>
                        <a:buFontTx/>
                        <a:buNone/>
                        <a:tabLst/>
                        <a:defRPr/>
                      </a:pPr>
                      <a:r>
                        <a:rPr lang="de-DE" sz="800" dirty="0" smtClean="0">
                          <a:latin typeface="Arial" panose="020B0604020202020204" pitchFamily="34" charset="0"/>
                          <a:cs typeface="Arial" panose="020B0604020202020204" pitchFamily="34" charset="0"/>
                        </a:rPr>
                        <a:t>enger</a:t>
                      </a:r>
                      <a:r>
                        <a:rPr lang="de-DE" sz="800" baseline="0" dirty="0" smtClean="0">
                          <a:latin typeface="Arial" panose="020B0604020202020204" pitchFamily="34" charset="0"/>
                          <a:cs typeface="Arial" panose="020B0604020202020204" pitchFamily="34" charset="0"/>
                        </a:rPr>
                        <a:t> Kostendeckel</a:t>
                      </a:r>
                      <a:endParaRPr lang="de-DE" sz="800" dirty="0" smtClean="0">
                        <a:latin typeface="Arial" panose="020B0604020202020204" pitchFamily="34" charset="0"/>
                        <a:cs typeface="Arial" panose="020B0604020202020204" pitchFamily="34" charset="0"/>
                      </a:endParaRPr>
                    </a:p>
                  </a:txBody>
                  <a:tcPr marL="36000" marR="36000" marT="36000" marB="36000">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pPr marL="0" marR="0" indent="0" algn="l" defTabSz="995690" rtl="0" eaLnBrk="1" fontAlgn="auto" latinLnBrk="0" hangingPunct="1">
                        <a:lnSpc>
                          <a:spcPct val="100000"/>
                        </a:lnSpc>
                        <a:spcBef>
                          <a:spcPts val="0"/>
                        </a:spcBef>
                        <a:spcAft>
                          <a:spcPts val="0"/>
                        </a:spcAft>
                        <a:buClrTx/>
                        <a:buSzTx/>
                        <a:buFontTx/>
                        <a:buNone/>
                        <a:tabLst/>
                        <a:defRPr/>
                      </a:pPr>
                      <a:r>
                        <a:rPr lang="de-DE" sz="800" dirty="0" smtClean="0">
                          <a:latin typeface="Arial" panose="020B0604020202020204" pitchFamily="34" charset="0"/>
                          <a:cs typeface="Arial" panose="020B0604020202020204" pitchFamily="34" charset="0"/>
                        </a:rPr>
                        <a:t>100,0 – 300,0 Mio. €</a:t>
                      </a:r>
                    </a:p>
                    <a:p>
                      <a:pPr marL="0" marR="0" indent="0" algn="l" defTabSz="995690" rtl="0" eaLnBrk="1" fontAlgn="auto" latinLnBrk="0" hangingPunct="1">
                        <a:lnSpc>
                          <a:spcPct val="100000"/>
                        </a:lnSpc>
                        <a:spcBef>
                          <a:spcPts val="0"/>
                        </a:spcBef>
                        <a:spcAft>
                          <a:spcPts val="0"/>
                        </a:spcAft>
                        <a:buClrTx/>
                        <a:buSzTx/>
                        <a:buFontTx/>
                        <a:buNone/>
                        <a:tabLst/>
                        <a:defRPr/>
                      </a:pPr>
                      <a:r>
                        <a:rPr lang="de-DE" sz="800" dirty="0" smtClean="0">
                          <a:latin typeface="Arial" panose="020B0604020202020204" pitchFamily="34" charset="0"/>
                          <a:cs typeface="Arial" panose="020B0604020202020204" pitchFamily="34" charset="0"/>
                        </a:rPr>
                        <a:t>sehr enger Kostendeckel</a:t>
                      </a:r>
                    </a:p>
                  </a:txBody>
                  <a:tcPr marL="36000" marR="36000" marT="36000" marB="36000">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r>
                        <a:rPr lang="de-DE" sz="800" dirty="0" smtClean="0">
                          <a:latin typeface="Arial" panose="020B0604020202020204" pitchFamily="34" charset="0"/>
                          <a:cs typeface="Arial" panose="020B0604020202020204" pitchFamily="34" charset="0"/>
                        </a:rPr>
                        <a:t>300 </a:t>
                      </a:r>
                      <a:r>
                        <a:rPr lang="de-DE" sz="800" dirty="0" smtClean="0">
                          <a:latin typeface="Arial" panose="020B0604020202020204" pitchFamily="34" charset="0"/>
                          <a:cs typeface="Arial" panose="020B0604020202020204" pitchFamily="34" charset="0"/>
                          <a:sym typeface="Wingdings" pitchFamily="2" charset="2"/>
                        </a:rPr>
                        <a:t>-</a:t>
                      </a:r>
                      <a:r>
                        <a:rPr lang="de-DE" sz="800" baseline="0" dirty="0" smtClean="0">
                          <a:latin typeface="Arial" panose="020B0604020202020204" pitchFamily="34" charset="0"/>
                          <a:cs typeface="Arial" panose="020B0604020202020204" pitchFamily="34" charset="0"/>
                          <a:sym typeface="Wingdings" pitchFamily="2" charset="2"/>
                        </a:rPr>
                        <a:t>   500 = 6</a:t>
                      </a:r>
                    </a:p>
                    <a:p>
                      <a:r>
                        <a:rPr lang="de-DE" sz="800" baseline="0" dirty="0" smtClean="0">
                          <a:latin typeface="Arial" panose="020B0604020202020204" pitchFamily="34" charset="0"/>
                          <a:cs typeface="Arial" panose="020B0604020202020204" pitchFamily="34" charset="0"/>
                          <a:sym typeface="Wingdings" pitchFamily="2" charset="2"/>
                        </a:rPr>
                        <a:t>500 -   700 = 7</a:t>
                      </a:r>
                    </a:p>
                    <a:p>
                      <a:r>
                        <a:rPr lang="de-DE" sz="800" baseline="0" dirty="0" smtClean="0">
                          <a:latin typeface="Arial" panose="020B0604020202020204" pitchFamily="34" charset="0"/>
                          <a:cs typeface="Arial" panose="020B0604020202020204" pitchFamily="34" charset="0"/>
                          <a:sym typeface="Wingdings" pitchFamily="2" charset="2"/>
                        </a:rPr>
                        <a:t>750 - 1000 = 8</a:t>
                      </a:r>
                      <a:endParaRPr lang="de-DE" sz="800" dirty="0">
                        <a:latin typeface="Arial" panose="020B0604020202020204" pitchFamily="34" charset="0"/>
                        <a:cs typeface="Arial" panose="020B0604020202020204" pitchFamily="34" charset="0"/>
                      </a:endParaRPr>
                    </a:p>
                  </a:txBody>
                  <a:tcPr marL="36000" marR="36000" marT="36000" marB="36000">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pPr algn="r"/>
                      <a:endParaRPr lang="de-DE" sz="1600" b="1" dirty="0">
                        <a:solidFill>
                          <a:srgbClr val="00B0F0"/>
                        </a:solidFill>
                        <a:latin typeface="Brush Script Std" pitchFamily="66" charset="0"/>
                        <a:cs typeface="Arial" panose="020B0604020202020204" pitchFamily="34" charset="0"/>
                      </a:endParaRPr>
                    </a:p>
                  </a:txBody>
                  <a:tcPr marL="36000" marR="36000" marT="36000" marB="36000" anchor="b">
                    <a:lnL w="6350" cap="flat" cmpd="sng" algn="ctr">
                      <a:solidFill>
                        <a:schemeClr val="bg1">
                          <a:lumMod val="75000"/>
                        </a:schemeClr>
                      </a:solidFill>
                      <a:prstDash val="solid"/>
                      <a:round/>
                      <a:headEnd type="none" w="med" len="med"/>
                      <a:tailEnd type="none" w="med" len="med"/>
                    </a:lnL>
                    <a:lnR w="3175" cap="flat" cmpd="sng" algn="ctr">
                      <a:no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r>
              <a:tr h="561600">
                <a:tc>
                  <a:txBody>
                    <a:bodyPr/>
                    <a:lstStyle/>
                    <a:p>
                      <a:r>
                        <a:rPr lang="de-DE" sz="800" b="1" dirty="0" smtClean="0">
                          <a:latin typeface="Arial" panose="020B0604020202020204" pitchFamily="34" charset="0"/>
                          <a:cs typeface="Arial" panose="020B0604020202020204" pitchFamily="34" charset="0"/>
                        </a:rPr>
                        <a:t>Anzahl Planungsfelder,</a:t>
                      </a:r>
                      <a:br>
                        <a:rPr lang="de-DE" sz="800" b="1" dirty="0" smtClean="0">
                          <a:latin typeface="Arial" panose="020B0604020202020204" pitchFamily="34" charset="0"/>
                          <a:cs typeface="Arial" panose="020B0604020202020204" pitchFamily="34" charset="0"/>
                        </a:rPr>
                      </a:br>
                      <a:r>
                        <a:rPr lang="de-DE" sz="800" b="1" dirty="0" smtClean="0">
                          <a:latin typeface="Arial" panose="020B0604020202020204" pitchFamily="34" charset="0"/>
                          <a:cs typeface="Arial" panose="020B0604020202020204" pitchFamily="34" charset="0"/>
                        </a:rPr>
                        <a:t>Fachbereiche</a:t>
                      </a:r>
                    </a:p>
                  </a:txBody>
                  <a:tcPr marL="36000" marR="36000" marT="36000" marB="36000" anchor="b">
                    <a:lnL w="3175" cap="flat" cmpd="sng" algn="ctr">
                      <a:no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pPr marL="0" marR="0" indent="0" algn="l" defTabSz="995690" rtl="0" eaLnBrk="1" fontAlgn="auto" latinLnBrk="0" hangingPunct="1">
                        <a:lnSpc>
                          <a:spcPct val="100000"/>
                        </a:lnSpc>
                        <a:spcBef>
                          <a:spcPts val="0"/>
                        </a:spcBef>
                        <a:spcAft>
                          <a:spcPts val="0"/>
                        </a:spcAft>
                        <a:buClrTx/>
                        <a:buSzTx/>
                        <a:buFontTx/>
                        <a:buNone/>
                        <a:tabLst/>
                        <a:defRPr/>
                      </a:pPr>
                      <a:r>
                        <a:rPr lang="de-DE" sz="800" dirty="0" smtClean="0">
                          <a:latin typeface="Arial" panose="020B0604020202020204" pitchFamily="34" charset="0"/>
                          <a:cs typeface="Arial" panose="020B0604020202020204" pitchFamily="34" charset="0"/>
                        </a:rPr>
                        <a:t>2 - 4 </a:t>
                      </a:r>
                      <a:r>
                        <a:rPr lang="de-DE" sz="800" dirty="0" err="1" smtClean="0">
                          <a:latin typeface="Arial" panose="020B0604020202020204" pitchFamily="34" charset="0"/>
                          <a:cs typeface="Arial" panose="020B0604020202020204" pitchFamily="34" charset="0"/>
                        </a:rPr>
                        <a:t>Planerfelder</a:t>
                      </a:r>
                      <a:endParaRPr lang="de-DE" sz="800" dirty="0" smtClean="0">
                        <a:latin typeface="Arial" panose="020B0604020202020204" pitchFamily="34" charset="0"/>
                        <a:cs typeface="Arial" panose="020B0604020202020204" pitchFamily="34" charset="0"/>
                      </a:endParaRPr>
                    </a:p>
                    <a:p>
                      <a:pPr marL="0" marR="0" indent="0" algn="l" defTabSz="995690" rtl="0" eaLnBrk="1" fontAlgn="auto" latinLnBrk="0" hangingPunct="1">
                        <a:lnSpc>
                          <a:spcPct val="100000"/>
                        </a:lnSpc>
                        <a:spcBef>
                          <a:spcPts val="0"/>
                        </a:spcBef>
                        <a:spcAft>
                          <a:spcPts val="0"/>
                        </a:spcAft>
                        <a:buClrTx/>
                        <a:buSzTx/>
                        <a:buFontTx/>
                        <a:buNone/>
                        <a:tabLst/>
                        <a:defRPr/>
                      </a:pPr>
                      <a:r>
                        <a:rPr lang="de-DE" sz="800" dirty="0" smtClean="0">
                          <a:latin typeface="Arial" panose="020B0604020202020204" pitchFamily="34" charset="0"/>
                          <a:cs typeface="Arial" panose="020B0604020202020204" pitchFamily="34" charset="0"/>
                        </a:rPr>
                        <a:t>untereinander</a:t>
                      </a:r>
                      <a:r>
                        <a:rPr lang="de-DE" sz="800" baseline="0" dirty="0" smtClean="0">
                          <a:latin typeface="Arial" panose="020B0604020202020204" pitchFamily="34" charset="0"/>
                          <a:cs typeface="Arial" panose="020B0604020202020204" pitchFamily="34" charset="0"/>
                        </a:rPr>
                        <a:t> bekannt</a:t>
                      </a:r>
                      <a:br>
                        <a:rPr lang="de-DE" sz="800" baseline="0" dirty="0" smtClean="0">
                          <a:latin typeface="Arial" panose="020B0604020202020204" pitchFamily="34" charset="0"/>
                          <a:cs typeface="Arial" panose="020B0604020202020204" pitchFamily="34" charset="0"/>
                        </a:rPr>
                      </a:br>
                      <a:r>
                        <a:rPr lang="de-DE" sz="800" baseline="0" dirty="0" smtClean="0">
                          <a:latin typeface="Arial" panose="020B0604020202020204" pitchFamily="34" charset="0"/>
                          <a:cs typeface="Arial" panose="020B0604020202020204" pitchFamily="34" charset="0"/>
                        </a:rPr>
                        <a:t>klare Aufgaben</a:t>
                      </a:r>
                      <a:endParaRPr lang="de-DE" sz="800" dirty="0" smtClean="0">
                        <a:latin typeface="Arial" panose="020B0604020202020204" pitchFamily="34" charset="0"/>
                        <a:cs typeface="Arial" panose="020B0604020202020204" pitchFamily="34" charset="0"/>
                      </a:endParaRPr>
                    </a:p>
                  </a:txBody>
                  <a:tcPr marL="36000" marR="36000" marT="36000" marB="36000">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pPr marL="0" marR="0" indent="0" algn="l" defTabSz="995690" rtl="0" eaLnBrk="1" fontAlgn="auto" latinLnBrk="0" hangingPunct="1">
                        <a:lnSpc>
                          <a:spcPct val="100000"/>
                        </a:lnSpc>
                        <a:spcBef>
                          <a:spcPts val="0"/>
                        </a:spcBef>
                        <a:spcAft>
                          <a:spcPts val="0"/>
                        </a:spcAft>
                        <a:buClrTx/>
                        <a:buSzTx/>
                        <a:buFontTx/>
                        <a:buNone/>
                        <a:tabLst/>
                        <a:defRPr/>
                      </a:pPr>
                      <a:r>
                        <a:rPr lang="de-DE" sz="800" dirty="0" smtClean="0">
                          <a:latin typeface="Arial" panose="020B0604020202020204" pitchFamily="34" charset="0"/>
                          <a:cs typeface="Arial" panose="020B0604020202020204" pitchFamily="34" charset="0"/>
                        </a:rPr>
                        <a:t>4 - 8 </a:t>
                      </a:r>
                      <a:r>
                        <a:rPr lang="de-DE" sz="800" dirty="0" err="1" smtClean="0">
                          <a:latin typeface="Arial" panose="020B0604020202020204" pitchFamily="34" charset="0"/>
                          <a:cs typeface="Arial" panose="020B0604020202020204" pitchFamily="34" charset="0"/>
                        </a:rPr>
                        <a:t>Planerfelder</a:t>
                      </a:r>
                      <a:endParaRPr lang="de-DE" sz="800" dirty="0" smtClean="0">
                        <a:latin typeface="Arial" panose="020B0604020202020204" pitchFamily="34" charset="0"/>
                        <a:cs typeface="Arial" panose="020B0604020202020204" pitchFamily="34" charset="0"/>
                      </a:endParaRPr>
                    </a:p>
                    <a:p>
                      <a:pPr marL="0" marR="0" indent="0" algn="l" defTabSz="995690" rtl="0" eaLnBrk="1" fontAlgn="auto" latinLnBrk="0" hangingPunct="1">
                        <a:lnSpc>
                          <a:spcPct val="100000"/>
                        </a:lnSpc>
                        <a:spcBef>
                          <a:spcPts val="0"/>
                        </a:spcBef>
                        <a:spcAft>
                          <a:spcPts val="0"/>
                        </a:spcAft>
                        <a:buClrTx/>
                        <a:buSzTx/>
                        <a:buFontTx/>
                        <a:buNone/>
                        <a:tabLst/>
                        <a:defRPr/>
                      </a:pPr>
                      <a:r>
                        <a:rPr lang="de-DE" sz="800" dirty="0" smtClean="0">
                          <a:latin typeface="Arial" panose="020B0604020202020204" pitchFamily="34" charset="0"/>
                          <a:cs typeface="Arial" panose="020B0604020202020204" pitchFamily="34" charset="0"/>
                        </a:rPr>
                        <a:t>mehrere Büros</a:t>
                      </a:r>
                    </a:p>
                    <a:p>
                      <a:pPr marL="0" marR="0" indent="0" algn="l" defTabSz="995690" rtl="0" eaLnBrk="1" fontAlgn="auto" latinLnBrk="0" hangingPunct="1">
                        <a:lnSpc>
                          <a:spcPct val="100000"/>
                        </a:lnSpc>
                        <a:spcBef>
                          <a:spcPts val="0"/>
                        </a:spcBef>
                        <a:spcAft>
                          <a:spcPts val="0"/>
                        </a:spcAft>
                        <a:buClrTx/>
                        <a:buSzTx/>
                        <a:buFontTx/>
                        <a:buNone/>
                        <a:tabLst/>
                        <a:defRPr/>
                      </a:pPr>
                      <a:r>
                        <a:rPr lang="de-DE" sz="800" dirty="0" smtClean="0">
                          <a:latin typeface="Arial" panose="020B0604020202020204" pitchFamily="34" charset="0"/>
                          <a:cs typeface="Arial" panose="020B0604020202020204" pitchFamily="34" charset="0"/>
                        </a:rPr>
                        <a:t>klare Aufgaben</a:t>
                      </a:r>
                    </a:p>
                  </a:txBody>
                  <a:tcPr marL="36000" marR="36000" marT="36000" marB="36000">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pPr marL="0" marR="0" indent="0" algn="l" defTabSz="995690" rtl="0" eaLnBrk="1" fontAlgn="auto" latinLnBrk="0" hangingPunct="1">
                        <a:lnSpc>
                          <a:spcPct val="100000"/>
                        </a:lnSpc>
                        <a:spcBef>
                          <a:spcPts val="0"/>
                        </a:spcBef>
                        <a:spcAft>
                          <a:spcPts val="0"/>
                        </a:spcAft>
                        <a:buClrTx/>
                        <a:buSzTx/>
                        <a:buFontTx/>
                        <a:buNone/>
                        <a:tabLst/>
                        <a:defRPr/>
                      </a:pPr>
                      <a:r>
                        <a:rPr lang="de-DE" sz="800" dirty="0" smtClean="0">
                          <a:latin typeface="Arial" panose="020B0604020202020204" pitchFamily="34" charset="0"/>
                          <a:cs typeface="Arial" panose="020B0604020202020204" pitchFamily="34" charset="0"/>
                        </a:rPr>
                        <a:t>8 - 12 </a:t>
                      </a:r>
                      <a:r>
                        <a:rPr lang="de-DE" sz="800" dirty="0" err="1" smtClean="0">
                          <a:latin typeface="Arial" panose="020B0604020202020204" pitchFamily="34" charset="0"/>
                          <a:cs typeface="Arial" panose="020B0604020202020204" pitchFamily="34" charset="0"/>
                        </a:rPr>
                        <a:t>Planerfelder</a:t>
                      </a:r>
                      <a:endParaRPr lang="de-DE" sz="800" dirty="0" smtClean="0">
                        <a:latin typeface="Arial" panose="020B0604020202020204" pitchFamily="34" charset="0"/>
                        <a:cs typeface="Arial" panose="020B0604020202020204" pitchFamily="34" charset="0"/>
                      </a:endParaRPr>
                    </a:p>
                    <a:p>
                      <a:pPr marL="0" marR="0" indent="0" algn="l" defTabSz="995690" rtl="0" eaLnBrk="1" fontAlgn="auto" latinLnBrk="0" hangingPunct="1">
                        <a:lnSpc>
                          <a:spcPct val="100000"/>
                        </a:lnSpc>
                        <a:spcBef>
                          <a:spcPts val="0"/>
                        </a:spcBef>
                        <a:spcAft>
                          <a:spcPts val="0"/>
                        </a:spcAft>
                        <a:buClrTx/>
                        <a:buSzTx/>
                        <a:buFontTx/>
                        <a:buNone/>
                        <a:tabLst/>
                        <a:defRPr/>
                      </a:pPr>
                      <a:r>
                        <a:rPr lang="de-DE" sz="800" dirty="0" smtClean="0">
                          <a:latin typeface="Arial" panose="020B0604020202020204" pitchFamily="34" charset="0"/>
                          <a:cs typeface="Arial" panose="020B0604020202020204" pitchFamily="34" charset="0"/>
                        </a:rPr>
                        <a:t>mehrere</a:t>
                      </a:r>
                      <a:r>
                        <a:rPr lang="de-DE" sz="800" baseline="0" dirty="0" smtClean="0">
                          <a:latin typeface="Arial" panose="020B0604020202020204" pitchFamily="34" charset="0"/>
                          <a:cs typeface="Arial" panose="020B0604020202020204" pitchFamily="34" charset="0"/>
                        </a:rPr>
                        <a:t> Büros</a:t>
                      </a:r>
                    </a:p>
                    <a:p>
                      <a:pPr marL="0" marR="0" indent="0" algn="l" defTabSz="995690" rtl="0" eaLnBrk="1" fontAlgn="auto" latinLnBrk="0" hangingPunct="1">
                        <a:lnSpc>
                          <a:spcPct val="100000"/>
                        </a:lnSpc>
                        <a:spcBef>
                          <a:spcPts val="0"/>
                        </a:spcBef>
                        <a:spcAft>
                          <a:spcPts val="0"/>
                        </a:spcAft>
                        <a:buClrTx/>
                        <a:buSzTx/>
                        <a:buFontTx/>
                        <a:buNone/>
                        <a:tabLst/>
                        <a:defRPr/>
                      </a:pPr>
                      <a:r>
                        <a:rPr lang="de-DE" sz="800" dirty="0" smtClean="0">
                          <a:latin typeface="Arial" panose="020B0604020202020204" pitchFamily="34" charset="0"/>
                          <a:cs typeface="Arial" panose="020B0604020202020204" pitchFamily="34" charset="0"/>
                        </a:rPr>
                        <a:t>vermischte</a:t>
                      </a:r>
                      <a:r>
                        <a:rPr lang="de-DE" sz="800" baseline="0" dirty="0" smtClean="0">
                          <a:latin typeface="Arial" panose="020B0604020202020204" pitchFamily="34" charset="0"/>
                          <a:cs typeface="Arial" panose="020B0604020202020204" pitchFamily="34" charset="0"/>
                        </a:rPr>
                        <a:t> Aufgaben</a:t>
                      </a:r>
                      <a:endParaRPr lang="de-DE" sz="800" dirty="0" smtClean="0">
                        <a:latin typeface="Arial" panose="020B0604020202020204" pitchFamily="34" charset="0"/>
                        <a:cs typeface="Arial" panose="020B0604020202020204" pitchFamily="34" charset="0"/>
                      </a:endParaRPr>
                    </a:p>
                  </a:txBody>
                  <a:tcPr marL="36000" marR="36000" marT="36000" marB="36000">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r>
                        <a:rPr lang="de-DE" sz="800" dirty="0" smtClean="0">
                          <a:latin typeface="Arial" panose="020B0604020202020204" pitchFamily="34" charset="0"/>
                          <a:cs typeface="Arial" panose="020B0604020202020204" pitchFamily="34" charset="0"/>
                        </a:rPr>
                        <a:t>12 -16 </a:t>
                      </a:r>
                      <a:r>
                        <a:rPr lang="de-DE" sz="800" dirty="0" err="1" smtClean="0">
                          <a:latin typeface="Arial" panose="020B0604020202020204" pitchFamily="34" charset="0"/>
                          <a:cs typeface="Arial" panose="020B0604020202020204" pitchFamily="34" charset="0"/>
                        </a:rPr>
                        <a:t>Planerfelder</a:t>
                      </a:r>
                      <a:endParaRPr lang="de-DE" sz="800" dirty="0" smtClean="0">
                        <a:latin typeface="Arial" panose="020B0604020202020204" pitchFamily="34" charset="0"/>
                        <a:cs typeface="Arial" panose="020B0604020202020204" pitchFamily="34" charset="0"/>
                      </a:endParaRPr>
                    </a:p>
                    <a:p>
                      <a:r>
                        <a:rPr lang="de-DE" sz="800" dirty="0" smtClean="0">
                          <a:latin typeface="Arial" panose="020B0604020202020204" pitchFamily="34" charset="0"/>
                          <a:cs typeface="Arial" panose="020B0604020202020204" pitchFamily="34" charset="0"/>
                        </a:rPr>
                        <a:t>viele Büros / Standorte</a:t>
                      </a:r>
                    </a:p>
                    <a:p>
                      <a:r>
                        <a:rPr lang="de-DE" sz="800" dirty="0" smtClean="0">
                          <a:latin typeface="Arial" panose="020B0604020202020204" pitchFamily="34" charset="0"/>
                          <a:cs typeface="Arial" panose="020B0604020202020204" pitchFamily="34" charset="0"/>
                        </a:rPr>
                        <a:t>vernetzte Interaktion</a:t>
                      </a:r>
                      <a:endParaRPr lang="de-DE" sz="800" dirty="0">
                        <a:latin typeface="Arial" panose="020B0604020202020204" pitchFamily="34" charset="0"/>
                        <a:cs typeface="Arial" panose="020B0604020202020204" pitchFamily="34" charset="0"/>
                      </a:endParaRPr>
                    </a:p>
                  </a:txBody>
                  <a:tcPr marL="36000" marR="36000" marT="36000" marB="36000">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r>
                        <a:rPr lang="de-DE" sz="800" dirty="0" smtClean="0">
                          <a:latin typeface="Arial" panose="020B0604020202020204" pitchFamily="34" charset="0"/>
                          <a:cs typeface="Arial" panose="020B0604020202020204" pitchFamily="34" charset="0"/>
                        </a:rPr>
                        <a:t>16-18 </a:t>
                      </a:r>
                      <a:r>
                        <a:rPr lang="de-DE" sz="800" dirty="0" err="1" smtClean="0">
                          <a:latin typeface="Arial" panose="020B0604020202020204" pitchFamily="34" charset="0"/>
                          <a:cs typeface="Arial" panose="020B0604020202020204" pitchFamily="34" charset="0"/>
                        </a:rPr>
                        <a:t>Planerfelder</a:t>
                      </a:r>
                      <a:endParaRPr lang="de-DE" sz="800" dirty="0" smtClean="0">
                        <a:latin typeface="Arial" panose="020B0604020202020204" pitchFamily="34" charset="0"/>
                        <a:cs typeface="Arial" panose="020B0604020202020204" pitchFamily="34" charset="0"/>
                      </a:endParaRPr>
                    </a:p>
                    <a:p>
                      <a:r>
                        <a:rPr lang="de-DE" sz="800" dirty="0" err="1" smtClean="0">
                          <a:latin typeface="Arial" panose="020B0604020202020204" pitchFamily="34" charset="0"/>
                          <a:cs typeface="Arial" panose="020B0604020202020204" pitchFamily="34" charset="0"/>
                        </a:rPr>
                        <a:t>unterschiedl</a:t>
                      </a:r>
                      <a:r>
                        <a:rPr lang="de-DE" sz="800" dirty="0" smtClean="0">
                          <a:latin typeface="Arial" panose="020B0604020202020204" pitchFamily="34" charset="0"/>
                          <a:cs typeface="Arial" panose="020B0604020202020204" pitchFamily="34" charset="0"/>
                        </a:rPr>
                        <a:t>.</a:t>
                      </a:r>
                      <a:r>
                        <a:rPr lang="de-DE" sz="800" baseline="0" dirty="0" smtClean="0">
                          <a:latin typeface="Arial" panose="020B0604020202020204" pitchFamily="34" charset="0"/>
                          <a:cs typeface="Arial" panose="020B0604020202020204" pitchFamily="34" charset="0"/>
                        </a:rPr>
                        <a:t> Qualitäten</a:t>
                      </a:r>
                    </a:p>
                    <a:p>
                      <a:r>
                        <a:rPr lang="de-DE" sz="800" dirty="0" smtClean="0">
                          <a:latin typeface="Arial" panose="020B0604020202020204" pitchFamily="34" charset="0"/>
                          <a:cs typeface="Arial" panose="020B0604020202020204" pitchFamily="34" charset="0"/>
                        </a:rPr>
                        <a:t>viele </a:t>
                      </a:r>
                      <a:r>
                        <a:rPr lang="de-DE" sz="800" dirty="0" err="1" smtClean="0">
                          <a:latin typeface="Arial" panose="020B0604020202020204" pitchFamily="34" charset="0"/>
                          <a:cs typeface="Arial" panose="020B0604020202020204" pitchFamily="34" charset="0"/>
                        </a:rPr>
                        <a:t>freelancer</a:t>
                      </a:r>
                      <a:r>
                        <a:rPr lang="de-DE" sz="800" dirty="0" smtClean="0">
                          <a:latin typeface="Arial" panose="020B0604020202020204" pitchFamily="34" charset="0"/>
                          <a:cs typeface="Arial" panose="020B0604020202020204" pitchFamily="34" charset="0"/>
                        </a:rPr>
                        <a:t> </a:t>
                      </a:r>
                      <a:endParaRPr lang="de-DE" sz="800" dirty="0">
                        <a:latin typeface="Arial" panose="020B0604020202020204" pitchFamily="34" charset="0"/>
                        <a:cs typeface="Arial" panose="020B0604020202020204" pitchFamily="34" charset="0"/>
                      </a:endParaRPr>
                    </a:p>
                  </a:txBody>
                  <a:tcPr marL="36000" marR="36000" marT="36000" marB="36000">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r>
                        <a:rPr lang="de-DE" sz="800" dirty="0" smtClean="0">
                          <a:latin typeface="Arial" panose="020B0604020202020204" pitchFamily="34" charset="0"/>
                          <a:cs typeface="Arial" panose="020B0604020202020204" pitchFamily="34" charset="0"/>
                        </a:rPr>
                        <a:t>19 </a:t>
                      </a:r>
                      <a:r>
                        <a:rPr lang="de-DE" sz="800" dirty="0" smtClean="0">
                          <a:latin typeface="Arial" panose="020B0604020202020204" pitchFamily="34" charset="0"/>
                          <a:cs typeface="Arial" panose="020B0604020202020204" pitchFamily="34" charset="0"/>
                          <a:sym typeface="Wingdings" pitchFamily="2" charset="2"/>
                        </a:rPr>
                        <a:t> </a:t>
                      </a:r>
                      <a:endParaRPr lang="de-DE" sz="800" dirty="0">
                        <a:latin typeface="Arial" panose="020B0604020202020204" pitchFamily="34" charset="0"/>
                        <a:cs typeface="Arial" panose="020B0604020202020204" pitchFamily="34" charset="0"/>
                      </a:endParaRPr>
                    </a:p>
                  </a:txBody>
                  <a:tcPr marL="36000" marR="36000" marT="36000" marB="36000">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pPr algn="r"/>
                      <a:endParaRPr lang="de-DE" sz="1600" b="1" dirty="0">
                        <a:solidFill>
                          <a:srgbClr val="00B0F0"/>
                        </a:solidFill>
                        <a:latin typeface="Brush Script Std" pitchFamily="66" charset="0"/>
                        <a:cs typeface="Arial" panose="020B0604020202020204" pitchFamily="34" charset="0"/>
                      </a:endParaRPr>
                    </a:p>
                  </a:txBody>
                  <a:tcPr marL="36000" marR="36000" marT="36000" marB="36000" anchor="b">
                    <a:lnL w="6350" cap="flat" cmpd="sng" algn="ctr">
                      <a:solidFill>
                        <a:schemeClr val="bg1">
                          <a:lumMod val="75000"/>
                        </a:schemeClr>
                      </a:solidFill>
                      <a:prstDash val="solid"/>
                      <a:round/>
                      <a:headEnd type="none" w="med" len="med"/>
                      <a:tailEnd type="none" w="med" len="med"/>
                    </a:lnL>
                    <a:lnR w="3175" cap="flat" cmpd="sng" algn="ctr">
                      <a:no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r>
              <a:tr h="336296">
                <a:tc>
                  <a:txBody>
                    <a:bodyPr/>
                    <a:lstStyle/>
                    <a:p>
                      <a:pPr marL="0" marR="0" indent="0" algn="l" defTabSz="995690" rtl="0" eaLnBrk="1" fontAlgn="auto" latinLnBrk="0" hangingPunct="1">
                        <a:lnSpc>
                          <a:spcPct val="100000"/>
                        </a:lnSpc>
                        <a:spcBef>
                          <a:spcPts val="0"/>
                        </a:spcBef>
                        <a:spcAft>
                          <a:spcPts val="0"/>
                        </a:spcAft>
                        <a:buClrTx/>
                        <a:buSzTx/>
                        <a:buFontTx/>
                        <a:buNone/>
                        <a:tabLst/>
                        <a:defRPr/>
                      </a:pPr>
                      <a:endParaRPr lang="de-DE" sz="800" b="1" dirty="0" smtClean="0">
                        <a:latin typeface="Arial" panose="020B0604020202020204" pitchFamily="34" charset="0"/>
                        <a:cs typeface="Arial" panose="020B0604020202020204" pitchFamily="34" charset="0"/>
                      </a:endParaRPr>
                    </a:p>
                    <a:p>
                      <a:pPr marL="0" marR="0" indent="0" algn="l" defTabSz="995690" rtl="0" eaLnBrk="1" fontAlgn="auto" latinLnBrk="0" hangingPunct="1">
                        <a:lnSpc>
                          <a:spcPct val="100000"/>
                        </a:lnSpc>
                        <a:spcBef>
                          <a:spcPts val="0"/>
                        </a:spcBef>
                        <a:spcAft>
                          <a:spcPts val="0"/>
                        </a:spcAft>
                        <a:buClrTx/>
                        <a:buSzTx/>
                        <a:buFontTx/>
                        <a:buNone/>
                        <a:tabLst/>
                        <a:defRPr/>
                      </a:pPr>
                      <a:r>
                        <a:rPr lang="de-DE" sz="800" b="1" dirty="0" smtClean="0">
                          <a:latin typeface="Arial" panose="020B0604020202020204" pitchFamily="34" charset="0"/>
                          <a:cs typeface="Arial" panose="020B0604020202020204" pitchFamily="34" charset="0"/>
                        </a:rPr>
                        <a:t>         Anzahl ausführender</a:t>
                      </a:r>
                      <a:r>
                        <a:rPr lang="de-DE" sz="800" b="1" baseline="0" dirty="0" smtClean="0">
                          <a:latin typeface="Arial" panose="020B0604020202020204" pitchFamily="34" charset="0"/>
                          <a:cs typeface="Arial" panose="020B0604020202020204" pitchFamily="34" charset="0"/>
                        </a:rPr>
                        <a:t>   </a:t>
                      </a:r>
                      <a:r>
                        <a:rPr lang="de-DE" sz="800" b="1" dirty="0" smtClean="0">
                          <a:latin typeface="Arial" panose="020B0604020202020204" pitchFamily="34" charset="0"/>
                          <a:cs typeface="Arial" panose="020B0604020202020204" pitchFamily="34" charset="0"/>
                        </a:rPr>
                        <a:t>Firmen und </a:t>
                      </a:r>
                      <a:r>
                        <a:rPr lang="de-DE" sz="800" b="1" dirty="0" err="1" smtClean="0">
                          <a:latin typeface="Arial" panose="020B0604020202020204" pitchFamily="34" charset="0"/>
                          <a:cs typeface="Arial" panose="020B0604020202020204" pitchFamily="34" charset="0"/>
                        </a:rPr>
                        <a:t>Gewerke</a:t>
                      </a:r>
                      <a:r>
                        <a:rPr lang="de-DE" sz="800" b="1" baseline="30000" dirty="0" err="1" smtClean="0">
                          <a:latin typeface="Arial" panose="020B0604020202020204" pitchFamily="34" charset="0"/>
                          <a:cs typeface="Arial" panose="020B0604020202020204" pitchFamily="34" charset="0"/>
                        </a:rPr>
                        <a:t>x</a:t>
                      </a:r>
                      <a:r>
                        <a:rPr lang="de-DE" sz="800" b="1" baseline="30000" dirty="0" smtClean="0">
                          <a:latin typeface="Arial" panose="020B0604020202020204" pitchFamily="34" charset="0"/>
                          <a:cs typeface="Arial" panose="020B0604020202020204" pitchFamily="34" charset="0"/>
                        </a:rPr>
                        <a:t>)</a:t>
                      </a:r>
                    </a:p>
                  </a:txBody>
                  <a:tcPr marL="36000" marR="36000" marT="36000" marB="36000" anchor="b">
                    <a:lnL w="3175" cap="flat" cmpd="sng" algn="ctr">
                      <a:no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r>
                        <a:rPr lang="de-DE" sz="800" dirty="0" smtClean="0">
                          <a:latin typeface="Arial" panose="020B0604020202020204" pitchFamily="34" charset="0"/>
                          <a:cs typeface="Arial" panose="020B0604020202020204" pitchFamily="34" charset="0"/>
                        </a:rPr>
                        <a:t>5 - 10</a:t>
                      </a:r>
                      <a:endParaRPr lang="de-DE" sz="800" dirty="0">
                        <a:latin typeface="Arial" panose="020B0604020202020204" pitchFamily="34" charset="0"/>
                        <a:cs typeface="Arial" panose="020B0604020202020204" pitchFamily="34" charset="0"/>
                      </a:endParaRPr>
                    </a:p>
                  </a:txBody>
                  <a:tcPr marL="36000" marR="36000" marT="36000" marB="36000">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r>
                        <a:rPr lang="de-DE" sz="800" dirty="0" smtClean="0">
                          <a:latin typeface="Arial" panose="020B0604020202020204" pitchFamily="34" charset="0"/>
                          <a:cs typeface="Arial" panose="020B0604020202020204" pitchFamily="34" charset="0"/>
                        </a:rPr>
                        <a:t>11 - 20</a:t>
                      </a:r>
                      <a:endParaRPr lang="de-DE" sz="800" dirty="0">
                        <a:latin typeface="Arial" panose="020B0604020202020204" pitchFamily="34" charset="0"/>
                        <a:cs typeface="Arial" panose="020B0604020202020204" pitchFamily="34" charset="0"/>
                      </a:endParaRPr>
                    </a:p>
                  </a:txBody>
                  <a:tcPr marL="36000" marR="36000" marT="36000" marB="36000">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r>
                        <a:rPr lang="de-DE" sz="800" dirty="0" smtClean="0">
                          <a:latin typeface="Arial" panose="020B0604020202020204" pitchFamily="34" charset="0"/>
                          <a:cs typeface="Arial" panose="020B0604020202020204" pitchFamily="34" charset="0"/>
                        </a:rPr>
                        <a:t>21 - 30</a:t>
                      </a:r>
                      <a:endParaRPr lang="de-DE" sz="800" dirty="0">
                        <a:latin typeface="Arial" panose="020B0604020202020204" pitchFamily="34" charset="0"/>
                        <a:cs typeface="Arial" panose="020B0604020202020204" pitchFamily="34" charset="0"/>
                      </a:endParaRPr>
                    </a:p>
                  </a:txBody>
                  <a:tcPr marL="36000" marR="36000" marT="36000" marB="36000">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r>
                        <a:rPr lang="de-DE" sz="800" dirty="0" smtClean="0">
                          <a:latin typeface="Arial" panose="020B0604020202020204" pitchFamily="34" charset="0"/>
                          <a:cs typeface="Arial" panose="020B0604020202020204" pitchFamily="34" charset="0"/>
                        </a:rPr>
                        <a:t>31 - 40</a:t>
                      </a:r>
                      <a:endParaRPr lang="de-DE" sz="800" dirty="0">
                        <a:latin typeface="Arial" panose="020B0604020202020204" pitchFamily="34" charset="0"/>
                        <a:cs typeface="Arial" panose="020B0604020202020204" pitchFamily="34" charset="0"/>
                      </a:endParaRPr>
                    </a:p>
                  </a:txBody>
                  <a:tcPr marL="36000" marR="36000" marT="36000" marB="36000">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r>
                        <a:rPr lang="de-DE" sz="800" dirty="0" smtClean="0">
                          <a:latin typeface="Arial" panose="020B0604020202020204" pitchFamily="34" charset="0"/>
                          <a:cs typeface="Arial" panose="020B0604020202020204" pitchFamily="34" charset="0"/>
                        </a:rPr>
                        <a:t>41 - 70</a:t>
                      </a:r>
                      <a:endParaRPr lang="de-DE" sz="800" dirty="0">
                        <a:latin typeface="Arial" panose="020B0604020202020204" pitchFamily="34" charset="0"/>
                        <a:cs typeface="Arial" panose="020B0604020202020204" pitchFamily="34" charset="0"/>
                      </a:endParaRPr>
                    </a:p>
                  </a:txBody>
                  <a:tcPr marL="36000" marR="36000" marT="36000" marB="36000">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r>
                        <a:rPr lang="de-DE" sz="800" dirty="0" smtClean="0">
                          <a:latin typeface="Arial" panose="020B0604020202020204" pitchFamily="34" charset="0"/>
                          <a:cs typeface="Arial" panose="020B0604020202020204" pitchFamily="34" charset="0"/>
                        </a:rPr>
                        <a:t>70 </a:t>
                      </a:r>
                      <a:r>
                        <a:rPr lang="de-DE" sz="800" dirty="0" smtClean="0">
                          <a:latin typeface="Arial" panose="020B0604020202020204" pitchFamily="34" charset="0"/>
                          <a:cs typeface="Arial" panose="020B0604020202020204" pitchFamily="34" charset="0"/>
                          <a:sym typeface="Wingdings" pitchFamily="2" charset="2"/>
                        </a:rPr>
                        <a:t> </a:t>
                      </a:r>
                      <a:endParaRPr lang="de-DE" sz="800" dirty="0">
                        <a:latin typeface="Arial" panose="020B0604020202020204" pitchFamily="34" charset="0"/>
                        <a:cs typeface="Arial" panose="020B0604020202020204" pitchFamily="34" charset="0"/>
                      </a:endParaRPr>
                    </a:p>
                  </a:txBody>
                  <a:tcPr marL="36000" marR="36000" marT="36000" marB="36000">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pPr algn="r"/>
                      <a:endParaRPr lang="de-DE" sz="1600" b="1" dirty="0">
                        <a:solidFill>
                          <a:srgbClr val="00B0F0"/>
                        </a:solidFill>
                        <a:latin typeface="Brush Script Std" pitchFamily="66" charset="0"/>
                        <a:cs typeface="Arial" panose="020B0604020202020204" pitchFamily="34" charset="0"/>
                      </a:endParaRPr>
                    </a:p>
                  </a:txBody>
                  <a:tcPr marL="36000" marR="36000" marT="36000" marB="36000" anchor="b">
                    <a:lnL w="6350" cap="flat" cmpd="sng" algn="ctr">
                      <a:solidFill>
                        <a:schemeClr val="bg1">
                          <a:lumMod val="75000"/>
                        </a:schemeClr>
                      </a:solidFill>
                      <a:prstDash val="solid"/>
                      <a:round/>
                      <a:headEnd type="none" w="med" len="med"/>
                      <a:tailEnd type="none" w="med" len="med"/>
                    </a:lnL>
                    <a:lnR w="3175" cap="flat" cmpd="sng" algn="ctr">
                      <a:no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r>
              <a:tr h="439200">
                <a:tc>
                  <a:txBody>
                    <a:bodyPr/>
                    <a:lstStyle/>
                    <a:p>
                      <a:pPr marL="0" marR="0" indent="0" algn="l" defTabSz="995690" rtl="0" eaLnBrk="1" fontAlgn="auto" latinLnBrk="0" hangingPunct="1">
                        <a:lnSpc>
                          <a:spcPct val="100000"/>
                        </a:lnSpc>
                        <a:spcBef>
                          <a:spcPts val="0"/>
                        </a:spcBef>
                        <a:spcAft>
                          <a:spcPts val="0"/>
                        </a:spcAft>
                        <a:buClrTx/>
                        <a:buSzTx/>
                        <a:buFontTx/>
                        <a:buNone/>
                        <a:tabLst/>
                        <a:defRPr/>
                      </a:pPr>
                      <a:r>
                        <a:rPr lang="de-DE" sz="800" b="1" dirty="0" smtClean="0">
                          <a:latin typeface="Arial" panose="020B0604020202020204" pitchFamily="34" charset="0"/>
                          <a:cs typeface="Arial" panose="020B0604020202020204" pitchFamily="34" charset="0"/>
                        </a:rPr>
                        <a:t>Verträge + Genehmigungen</a:t>
                      </a:r>
                      <a:endParaRPr lang="de-DE" sz="800" b="1" strike="noStrike" baseline="30000" dirty="0" smtClean="0">
                        <a:latin typeface="Arial" panose="020B0604020202020204" pitchFamily="34" charset="0"/>
                        <a:cs typeface="Arial" panose="020B0604020202020204" pitchFamily="34" charset="0"/>
                      </a:endParaRPr>
                    </a:p>
                  </a:txBody>
                  <a:tcPr marL="36000" marR="36000" marT="36000" marB="36000" anchor="b">
                    <a:lnL w="3175" cap="flat" cmpd="sng" algn="ctr">
                      <a:no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r>
                        <a:rPr lang="de-DE" sz="800" dirty="0" smtClean="0">
                          <a:latin typeface="Arial" panose="020B0604020202020204" pitchFamily="34" charset="0"/>
                          <a:cs typeface="Arial" panose="020B0604020202020204" pitchFamily="34" charset="0"/>
                        </a:rPr>
                        <a:t>übliche Verträge</a:t>
                      </a:r>
                      <a:br>
                        <a:rPr lang="de-DE" sz="800" dirty="0" smtClean="0">
                          <a:latin typeface="Arial" panose="020B0604020202020204" pitchFamily="34" charset="0"/>
                          <a:cs typeface="Arial" panose="020B0604020202020204" pitchFamily="34" charset="0"/>
                        </a:rPr>
                      </a:br>
                      <a:r>
                        <a:rPr lang="de-DE" sz="800" dirty="0" smtClean="0">
                          <a:latin typeface="Arial" panose="020B0604020202020204" pitchFamily="34" charset="0"/>
                          <a:cs typeface="Arial" panose="020B0604020202020204" pitchFamily="34" charset="0"/>
                        </a:rPr>
                        <a:t>unkomplizierte</a:t>
                      </a:r>
                      <a:r>
                        <a:rPr lang="de-DE" sz="800" baseline="0" dirty="0" smtClean="0">
                          <a:latin typeface="Arial" panose="020B0604020202020204" pitchFamily="34" charset="0"/>
                          <a:cs typeface="Arial" panose="020B0604020202020204" pitchFamily="34" charset="0"/>
                        </a:rPr>
                        <a:t> Freigabe</a:t>
                      </a:r>
                      <a:br>
                        <a:rPr lang="de-DE" sz="800" baseline="0" dirty="0" smtClean="0">
                          <a:latin typeface="Arial" panose="020B0604020202020204" pitchFamily="34" charset="0"/>
                          <a:cs typeface="Arial" panose="020B0604020202020204" pitchFamily="34" charset="0"/>
                        </a:rPr>
                      </a:br>
                      <a:r>
                        <a:rPr lang="de-DE" sz="800" baseline="0" dirty="0" smtClean="0">
                          <a:latin typeface="Arial" panose="020B0604020202020204" pitchFamily="34" charset="0"/>
                          <a:cs typeface="Arial" panose="020B0604020202020204" pitchFamily="34" charset="0"/>
                        </a:rPr>
                        <a:t>qualifizierte MW des AG</a:t>
                      </a:r>
                      <a:endParaRPr lang="de-DE" sz="800" dirty="0">
                        <a:latin typeface="Arial" panose="020B0604020202020204" pitchFamily="34" charset="0"/>
                        <a:cs typeface="Arial" panose="020B0604020202020204" pitchFamily="34" charset="0"/>
                      </a:endParaRPr>
                    </a:p>
                  </a:txBody>
                  <a:tcPr marL="36000" marR="36000" marT="36000" marB="36000">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r>
                        <a:rPr lang="de-DE" sz="800" dirty="0" smtClean="0">
                          <a:latin typeface="Arial" panose="020B0604020202020204" pitchFamily="34" charset="0"/>
                          <a:cs typeface="Arial" panose="020B0604020202020204" pitchFamily="34" charset="0"/>
                        </a:rPr>
                        <a:t>übliche VT-Erweiterungen</a:t>
                      </a:r>
                    </a:p>
                    <a:p>
                      <a:r>
                        <a:rPr lang="de-DE" sz="800" dirty="0" smtClean="0">
                          <a:latin typeface="Arial" panose="020B0604020202020204" pitchFamily="34" charset="0"/>
                          <a:cs typeface="Arial" panose="020B0604020202020204" pitchFamily="34" charset="0"/>
                        </a:rPr>
                        <a:t>festgelegte Freigaberegeln</a:t>
                      </a:r>
                    </a:p>
                    <a:p>
                      <a:r>
                        <a:rPr lang="de-DE" sz="800" dirty="0" smtClean="0">
                          <a:latin typeface="Arial" panose="020B0604020202020204" pitchFamily="34" charset="0"/>
                          <a:cs typeface="Arial" panose="020B0604020202020204" pitchFamily="34" charset="0"/>
                        </a:rPr>
                        <a:t>qualifizierte MW des AG</a:t>
                      </a:r>
                      <a:endParaRPr lang="de-DE" sz="800" dirty="0">
                        <a:latin typeface="Arial" panose="020B0604020202020204" pitchFamily="34" charset="0"/>
                        <a:cs typeface="Arial" panose="020B0604020202020204" pitchFamily="34" charset="0"/>
                      </a:endParaRPr>
                    </a:p>
                  </a:txBody>
                  <a:tcPr marL="36000" marR="36000" marT="36000" marB="36000">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pPr marL="0" marR="0" indent="0" algn="l" defTabSz="995690" rtl="0" eaLnBrk="1" fontAlgn="auto" latinLnBrk="0" hangingPunct="1">
                        <a:lnSpc>
                          <a:spcPct val="100000"/>
                        </a:lnSpc>
                        <a:spcBef>
                          <a:spcPts val="0"/>
                        </a:spcBef>
                        <a:spcAft>
                          <a:spcPts val="0"/>
                        </a:spcAft>
                        <a:buClrTx/>
                        <a:buSzTx/>
                        <a:buFontTx/>
                        <a:buNone/>
                        <a:tabLst/>
                        <a:defRPr/>
                      </a:pPr>
                      <a:r>
                        <a:rPr lang="de-DE" sz="800" dirty="0" smtClean="0">
                          <a:latin typeface="Arial" panose="020B0604020202020204" pitchFamily="34" charset="0"/>
                          <a:cs typeface="Arial" panose="020B0604020202020204" pitchFamily="34" charset="0"/>
                        </a:rPr>
                        <a:t>Vertragserweiterungen kalk.</a:t>
                      </a:r>
                    </a:p>
                    <a:p>
                      <a:pPr marL="0" marR="0" indent="0" algn="l" defTabSz="995690" rtl="0" eaLnBrk="1" fontAlgn="auto" latinLnBrk="0" hangingPunct="1">
                        <a:lnSpc>
                          <a:spcPct val="100000"/>
                        </a:lnSpc>
                        <a:spcBef>
                          <a:spcPts val="0"/>
                        </a:spcBef>
                        <a:spcAft>
                          <a:spcPts val="0"/>
                        </a:spcAft>
                        <a:buClrTx/>
                        <a:buSzTx/>
                        <a:buFontTx/>
                        <a:buNone/>
                        <a:tabLst/>
                        <a:defRPr/>
                      </a:pPr>
                      <a:r>
                        <a:rPr lang="de-DE" sz="800" dirty="0" smtClean="0">
                          <a:latin typeface="Arial" panose="020B0604020202020204" pitchFamily="34" charset="0"/>
                          <a:cs typeface="Arial" panose="020B0604020202020204" pitchFamily="34" charset="0"/>
                        </a:rPr>
                        <a:t>aufwendige Freigaberegeln</a:t>
                      </a:r>
                    </a:p>
                    <a:p>
                      <a:pPr marL="0" marR="0" indent="0" algn="l" defTabSz="995690" rtl="0" eaLnBrk="1" fontAlgn="auto" latinLnBrk="0" hangingPunct="1">
                        <a:lnSpc>
                          <a:spcPct val="100000"/>
                        </a:lnSpc>
                        <a:spcBef>
                          <a:spcPts val="0"/>
                        </a:spcBef>
                        <a:spcAft>
                          <a:spcPts val="0"/>
                        </a:spcAft>
                        <a:buClrTx/>
                        <a:buSzTx/>
                        <a:buFontTx/>
                        <a:buNone/>
                        <a:tabLst/>
                        <a:defRPr/>
                      </a:pPr>
                      <a:r>
                        <a:rPr lang="de-DE" sz="800" dirty="0" smtClean="0">
                          <a:latin typeface="Arial" panose="020B0604020202020204" pitchFamily="34" charset="0"/>
                          <a:cs typeface="Arial" panose="020B0604020202020204" pitchFamily="34" charset="0"/>
                        </a:rPr>
                        <a:t>qualifizierte MW des AG</a:t>
                      </a:r>
                    </a:p>
                    <a:p>
                      <a:pPr marL="0" marR="0" indent="0" algn="l" defTabSz="995690" rtl="0" eaLnBrk="1" fontAlgn="auto" latinLnBrk="0" hangingPunct="1">
                        <a:lnSpc>
                          <a:spcPct val="100000"/>
                        </a:lnSpc>
                        <a:spcBef>
                          <a:spcPts val="0"/>
                        </a:spcBef>
                        <a:spcAft>
                          <a:spcPts val="0"/>
                        </a:spcAft>
                        <a:buClrTx/>
                        <a:buSzTx/>
                        <a:buFontTx/>
                        <a:buNone/>
                        <a:tabLst/>
                        <a:defRPr/>
                      </a:pPr>
                      <a:r>
                        <a:rPr lang="de-DE" sz="800" dirty="0" smtClean="0">
                          <a:latin typeface="Arial" panose="020B0604020202020204" pitchFamily="34" charset="0"/>
                          <a:cs typeface="Arial" panose="020B0604020202020204" pitchFamily="34" charset="0"/>
                        </a:rPr>
                        <a:t>sprachüberschreitend</a:t>
                      </a:r>
                    </a:p>
                  </a:txBody>
                  <a:tcPr marL="36000" marR="36000" marT="36000" marB="36000">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pPr marL="0" marR="0" indent="0" algn="l" defTabSz="995690" rtl="0" eaLnBrk="1" fontAlgn="auto" latinLnBrk="0" hangingPunct="1">
                        <a:lnSpc>
                          <a:spcPct val="100000"/>
                        </a:lnSpc>
                        <a:spcBef>
                          <a:spcPts val="0"/>
                        </a:spcBef>
                        <a:spcAft>
                          <a:spcPts val="0"/>
                        </a:spcAft>
                        <a:buClrTx/>
                        <a:buSzTx/>
                        <a:buFontTx/>
                        <a:buNone/>
                        <a:tabLst/>
                        <a:defRPr/>
                      </a:pPr>
                      <a:r>
                        <a:rPr lang="de-DE" sz="800" dirty="0" smtClean="0">
                          <a:latin typeface="Arial" panose="020B0604020202020204" pitchFamily="34" charset="0"/>
                          <a:cs typeface="Arial" panose="020B0604020202020204" pitchFamily="34" charset="0"/>
                        </a:rPr>
                        <a:t>erhebliche VT-Erweiterungen</a:t>
                      </a:r>
                    </a:p>
                    <a:p>
                      <a:pPr marL="0" marR="0" indent="0" algn="l" defTabSz="995690" rtl="0" eaLnBrk="1" fontAlgn="auto" latinLnBrk="0" hangingPunct="1">
                        <a:lnSpc>
                          <a:spcPct val="100000"/>
                        </a:lnSpc>
                        <a:spcBef>
                          <a:spcPts val="0"/>
                        </a:spcBef>
                        <a:spcAft>
                          <a:spcPts val="0"/>
                        </a:spcAft>
                        <a:buClrTx/>
                        <a:buSzTx/>
                        <a:buFontTx/>
                        <a:buNone/>
                        <a:tabLst/>
                        <a:defRPr/>
                      </a:pPr>
                      <a:r>
                        <a:rPr lang="de-DE" sz="800" dirty="0" smtClean="0">
                          <a:latin typeface="Arial" panose="020B0604020202020204" pitchFamily="34" charset="0"/>
                          <a:cs typeface="Arial" panose="020B0604020202020204" pitchFamily="34" charset="0"/>
                        </a:rPr>
                        <a:t>Risikoverschiebungen</a:t>
                      </a:r>
                    </a:p>
                    <a:p>
                      <a:pPr marL="0" marR="0" indent="0" algn="l" defTabSz="995690" rtl="0" eaLnBrk="1" fontAlgn="auto" latinLnBrk="0" hangingPunct="1">
                        <a:lnSpc>
                          <a:spcPct val="100000"/>
                        </a:lnSpc>
                        <a:spcBef>
                          <a:spcPts val="0"/>
                        </a:spcBef>
                        <a:spcAft>
                          <a:spcPts val="0"/>
                        </a:spcAft>
                        <a:buClrTx/>
                        <a:buSzTx/>
                        <a:buFontTx/>
                        <a:buNone/>
                        <a:tabLst/>
                        <a:defRPr/>
                      </a:pPr>
                      <a:r>
                        <a:rPr lang="de-DE" sz="800" dirty="0" smtClean="0">
                          <a:latin typeface="Arial" panose="020B0604020202020204" pitchFamily="34" charset="0"/>
                          <a:cs typeface="Arial" panose="020B0604020202020204" pitchFamily="34" charset="0"/>
                        </a:rPr>
                        <a:t>schwierige Entscheidungen</a:t>
                      </a:r>
                    </a:p>
                    <a:p>
                      <a:pPr marL="0" marR="0" indent="0" algn="l" defTabSz="995690" rtl="0" eaLnBrk="1" fontAlgn="auto" latinLnBrk="0" hangingPunct="1">
                        <a:lnSpc>
                          <a:spcPct val="100000"/>
                        </a:lnSpc>
                        <a:spcBef>
                          <a:spcPts val="0"/>
                        </a:spcBef>
                        <a:spcAft>
                          <a:spcPts val="0"/>
                        </a:spcAft>
                        <a:buClrTx/>
                        <a:buSzTx/>
                        <a:buFontTx/>
                        <a:buNone/>
                        <a:tabLst/>
                        <a:defRPr/>
                      </a:pPr>
                      <a:r>
                        <a:rPr lang="de-DE" sz="800" dirty="0" smtClean="0">
                          <a:latin typeface="Arial" panose="020B0604020202020204" pitchFamily="34" charset="0"/>
                          <a:cs typeface="Arial" panose="020B0604020202020204" pitchFamily="34" charset="0"/>
                        </a:rPr>
                        <a:t>sprachüberschreitend</a:t>
                      </a:r>
                    </a:p>
                  </a:txBody>
                  <a:tcPr marL="36000" marR="36000" marT="36000" marB="36000">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pPr marL="0" marR="0" indent="0" algn="l" defTabSz="995690" rtl="0" eaLnBrk="1" fontAlgn="auto" latinLnBrk="0" hangingPunct="1">
                        <a:lnSpc>
                          <a:spcPct val="100000"/>
                        </a:lnSpc>
                        <a:spcBef>
                          <a:spcPts val="0"/>
                        </a:spcBef>
                        <a:spcAft>
                          <a:spcPts val="0"/>
                        </a:spcAft>
                        <a:buClrTx/>
                        <a:buSzTx/>
                        <a:buFontTx/>
                        <a:buNone/>
                        <a:tabLst/>
                        <a:defRPr/>
                      </a:pPr>
                      <a:r>
                        <a:rPr lang="de-DE" sz="800" dirty="0" smtClean="0">
                          <a:latin typeface="Arial" panose="020B0604020202020204" pitchFamily="34" charset="0"/>
                          <a:cs typeface="Arial" panose="020B0604020202020204" pitchFamily="34" charset="0"/>
                        </a:rPr>
                        <a:t>eigene Vertragswelt</a:t>
                      </a:r>
                    </a:p>
                    <a:p>
                      <a:pPr marL="0" marR="0" indent="0" algn="l" defTabSz="995690" rtl="0" eaLnBrk="1" fontAlgn="auto" latinLnBrk="0" hangingPunct="1">
                        <a:lnSpc>
                          <a:spcPct val="100000"/>
                        </a:lnSpc>
                        <a:spcBef>
                          <a:spcPts val="0"/>
                        </a:spcBef>
                        <a:spcAft>
                          <a:spcPts val="0"/>
                        </a:spcAft>
                        <a:buClrTx/>
                        <a:buSzTx/>
                        <a:buFontTx/>
                        <a:buNone/>
                        <a:tabLst/>
                        <a:defRPr/>
                      </a:pPr>
                      <a:r>
                        <a:rPr lang="de-DE" sz="800" dirty="0" smtClean="0">
                          <a:latin typeface="Arial" panose="020B0604020202020204" pitchFamily="34" charset="0"/>
                          <a:cs typeface="Arial" panose="020B0604020202020204" pitchFamily="34" charset="0"/>
                        </a:rPr>
                        <a:t>hohe</a:t>
                      </a:r>
                      <a:r>
                        <a:rPr lang="de-DE" sz="800" baseline="0" dirty="0" smtClean="0">
                          <a:latin typeface="Arial" panose="020B0604020202020204" pitchFamily="34" charset="0"/>
                          <a:cs typeface="Arial" panose="020B0604020202020204" pitchFamily="34" charset="0"/>
                        </a:rPr>
                        <a:t> Risikoverschiebung</a:t>
                      </a:r>
                    </a:p>
                    <a:p>
                      <a:pPr marL="0" marR="0" indent="0" algn="l" defTabSz="995690" rtl="0" eaLnBrk="1" fontAlgn="auto" latinLnBrk="0" hangingPunct="1">
                        <a:lnSpc>
                          <a:spcPct val="100000"/>
                        </a:lnSpc>
                        <a:spcBef>
                          <a:spcPts val="0"/>
                        </a:spcBef>
                        <a:spcAft>
                          <a:spcPts val="0"/>
                        </a:spcAft>
                        <a:buClrTx/>
                        <a:buSzTx/>
                        <a:buFontTx/>
                        <a:buNone/>
                        <a:tabLst/>
                        <a:defRPr/>
                      </a:pPr>
                      <a:r>
                        <a:rPr lang="de-DE" sz="800" baseline="0" dirty="0" smtClean="0">
                          <a:latin typeface="Arial" panose="020B0604020202020204" pitchFamily="34" charset="0"/>
                          <a:cs typeface="Arial" panose="020B0604020202020204" pitchFamily="34" charset="0"/>
                        </a:rPr>
                        <a:t>sehr schw. Entscheidungen</a:t>
                      </a:r>
                    </a:p>
                    <a:p>
                      <a:pPr marL="0" marR="0" indent="0" algn="l" defTabSz="995690" rtl="0" eaLnBrk="1" fontAlgn="auto" latinLnBrk="0" hangingPunct="1">
                        <a:lnSpc>
                          <a:spcPct val="100000"/>
                        </a:lnSpc>
                        <a:spcBef>
                          <a:spcPts val="0"/>
                        </a:spcBef>
                        <a:spcAft>
                          <a:spcPts val="0"/>
                        </a:spcAft>
                        <a:buClrTx/>
                        <a:buSzTx/>
                        <a:buFontTx/>
                        <a:buNone/>
                        <a:tabLst/>
                        <a:defRPr/>
                      </a:pPr>
                      <a:r>
                        <a:rPr lang="de-DE" sz="800" dirty="0" smtClean="0">
                          <a:latin typeface="Arial" panose="020B0604020202020204" pitchFamily="34" charset="0"/>
                          <a:cs typeface="Arial" panose="020B0604020202020204" pitchFamily="34" charset="0"/>
                        </a:rPr>
                        <a:t>sprachüberschreitend</a:t>
                      </a:r>
                    </a:p>
                  </a:txBody>
                  <a:tcPr marL="36000" marR="36000" marT="36000" marB="36000">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endParaRPr lang="de-DE" sz="800" dirty="0">
                        <a:latin typeface="Arial" panose="020B0604020202020204" pitchFamily="34" charset="0"/>
                        <a:cs typeface="Arial" panose="020B0604020202020204" pitchFamily="34" charset="0"/>
                      </a:endParaRPr>
                    </a:p>
                  </a:txBody>
                  <a:tcPr marL="36000" marR="36000" marT="36000" marB="36000">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c>
                  <a:txBody>
                    <a:bodyPr/>
                    <a:lstStyle/>
                    <a:p>
                      <a:pPr algn="r"/>
                      <a:endParaRPr lang="de-DE" sz="1600" b="1" dirty="0">
                        <a:solidFill>
                          <a:srgbClr val="00B0F0"/>
                        </a:solidFill>
                        <a:latin typeface="Brush Script Std" pitchFamily="66" charset="0"/>
                        <a:cs typeface="Arial" panose="020B0604020202020204" pitchFamily="34" charset="0"/>
                      </a:endParaRPr>
                    </a:p>
                  </a:txBody>
                  <a:tcPr marL="36000" marR="36000" marT="36000" marB="36000" anchor="b">
                    <a:lnL w="6350" cap="flat" cmpd="sng" algn="ctr">
                      <a:solidFill>
                        <a:schemeClr val="bg1">
                          <a:lumMod val="75000"/>
                        </a:schemeClr>
                      </a:solidFill>
                      <a:prstDash val="solid"/>
                      <a:round/>
                      <a:headEnd type="none" w="med" len="med"/>
                      <a:tailEnd type="none" w="med" len="med"/>
                    </a:lnL>
                    <a:lnR w="3175" cap="flat" cmpd="sng" algn="ctr">
                      <a:no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6350" cap="flat" cmpd="sng" algn="ctr">
                      <a:solidFill>
                        <a:schemeClr val="bg1">
                          <a:lumMod val="75000"/>
                        </a:schemeClr>
                      </a:solidFill>
                      <a:prstDash val="solid"/>
                      <a:round/>
                      <a:headEnd type="none" w="med" len="med"/>
                      <a:tailEnd type="none" w="med" len="med"/>
                    </a:lnB>
                    <a:noFill/>
                  </a:tcPr>
                </a:tc>
              </a:tr>
              <a:tr h="439200">
                <a:tc>
                  <a:txBody>
                    <a:bodyPr/>
                    <a:lstStyle/>
                    <a:p>
                      <a:r>
                        <a:rPr lang="de-DE" sz="800" b="1" dirty="0" smtClean="0">
                          <a:latin typeface="Arial" panose="020B0604020202020204" pitchFamily="34" charset="0"/>
                          <a:cs typeface="Arial" panose="020B0604020202020204" pitchFamily="34" charset="0"/>
                        </a:rPr>
                        <a:t>Umfeld</a:t>
                      </a:r>
                      <a:endParaRPr lang="de-DE" sz="800" b="1" baseline="30000" dirty="0" smtClean="0">
                        <a:latin typeface="Arial" panose="020B0604020202020204" pitchFamily="34" charset="0"/>
                        <a:cs typeface="Arial" panose="020B0604020202020204" pitchFamily="34" charset="0"/>
                      </a:endParaRPr>
                    </a:p>
                  </a:txBody>
                  <a:tcPr marL="36000" marR="36000" marT="36000" marB="36000" anchor="b">
                    <a:lnL w="3175" cap="flat" cmpd="sng" algn="ctr">
                      <a:no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3175" cap="flat" cmpd="sng" algn="ctr">
                      <a:solidFill>
                        <a:schemeClr val="tx1"/>
                      </a:solidFill>
                      <a:prstDash val="solid"/>
                      <a:round/>
                      <a:headEnd type="none" w="med" len="med"/>
                      <a:tailEnd type="none" w="med" len="med"/>
                    </a:lnB>
                    <a:noFill/>
                  </a:tcPr>
                </a:tc>
                <a:tc>
                  <a:txBody>
                    <a:bodyPr/>
                    <a:lstStyle/>
                    <a:p>
                      <a:r>
                        <a:rPr lang="de-DE" sz="800" dirty="0" smtClean="0">
                          <a:latin typeface="Arial" panose="020B0604020202020204" pitchFamily="34" charset="0"/>
                          <a:cs typeface="Arial" panose="020B0604020202020204" pitchFamily="34" charset="0"/>
                        </a:rPr>
                        <a:t>geringe </a:t>
                      </a:r>
                      <a:r>
                        <a:rPr lang="de-DE" sz="800" dirty="0" err="1" smtClean="0">
                          <a:latin typeface="Arial" panose="020B0604020202020204" pitchFamily="34" charset="0"/>
                          <a:cs typeface="Arial" panose="020B0604020202020204" pitchFamily="34" charset="0"/>
                        </a:rPr>
                        <a:t>Unmwelteinflüsse</a:t>
                      </a:r>
                      <a:endParaRPr lang="de-DE" sz="800" dirty="0" smtClean="0">
                        <a:latin typeface="Arial" panose="020B0604020202020204" pitchFamily="34" charset="0"/>
                        <a:cs typeface="Arial" panose="020B0604020202020204" pitchFamily="34" charset="0"/>
                      </a:endParaRPr>
                    </a:p>
                    <a:p>
                      <a:r>
                        <a:rPr lang="de-DE" sz="800" dirty="0" smtClean="0">
                          <a:latin typeface="Arial" panose="020B0604020202020204" pitchFamily="34" charset="0"/>
                          <a:cs typeface="Arial" panose="020B0604020202020204" pitchFamily="34" charset="0"/>
                        </a:rPr>
                        <a:t>geringe Erwartungen</a:t>
                      </a:r>
                    </a:p>
                    <a:p>
                      <a:r>
                        <a:rPr lang="de-DE" sz="800" dirty="0" smtClean="0">
                          <a:latin typeface="Arial" panose="020B0604020202020204" pitchFamily="34" charset="0"/>
                          <a:cs typeface="Arial" panose="020B0604020202020204" pitchFamily="34" charset="0"/>
                        </a:rPr>
                        <a:t>geringe</a:t>
                      </a:r>
                      <a:r>
                        <a:rPr lang="de-DE" sz="800" baseline="0" dirty="0" smtClean="0">
                          <a:latin typeface="Arial" panose="020B0604020202020204" pitchFamily="34" charset="0"/>
                          <a:cs typeface="Arial" panose="020B0604020202020204" pitchFamily="34" charset="0"/>
                        </a:rPr>
                        <a:t> </a:t>
                      </a:r>
                      <a:r>
                        <a:rPr lang="de-DE" sz="800" dirty="0" smtClean="0">
                          <a:latin typeface="Arial" panose="020B0604020202020204" pitchFamily="34" charset="0"/>
                          <a:cs typeface="Arial" panose="020B0604020202020204" pitchFamily="34" charset="0"/>
                        </a:rPr>
                        <a:t>Veränderungszahl</a:t>
                      </a:r>
                      <a:endParaRPr lang="de-DE" sz="800" dirty="0">
                        <a:latin typeface="Arial" panose="020B0604020202020204" pitchFamily="34" charset="0"/>
                        <a:cs typeface="Arial" panose="020B0604020202020204" pitchFamily="34" charset="0"/>
                      </a:endParaRPr>
                    </a:p>
                  </a:txBody>
                  <a:tcPr marL="36000" marR="36000" marT="36000" marB="36000">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3175" cap="flat" cmpd="sng" algn="ctr">
                      <a:solidFill>
                        <a:schemeClr val="tx1"/>
                      </a:solidFill>
                      <a:prstDash val="solid"/>
                      <a:round/>
                      <a:headEnd type="none" w="med" len="med"/>
                      <a:tailEnd type="none" w="med" len="med"/>
                    </a:lnB>
                    <a:noFill/>
                  </a:tcPr>
                </a:tc>
                <a:tc>
                  <a:txBody>
                    <a:bodyPr/>
                    <a:lstStyle/>
                    <a:p>
                      <a:r>
                        <a:rPr lang="de-DE" sz="800" dirty="0" smtClean="0">
                          <a:latin typeface="Arial" panose="020B0604020202020204" pitchFamily="34" charset="0"/>
                          <a:cs typeface="Arial" panose="020B0604020202020204" pitchFamily="34" charset="0"/>
                        </a:rPr>
                        <a:t>geringe Umwelteinflussgröße</a:t>
                      </a:r>
                    </a:p>
                    <a:p>
                      <a:r>
                        <a:rPr lang="de-DE" sz="800" dirty="0" smtClean="0">
                          <a:latin typeface="Arial" panose="020B0604020202020204" pitchFamily="34" charset="0"/>
                          <a:cs typeface="Arial" panose="020B0604020202020204" pitchFamily="34" charset="0"/>
                        </a:rPr>
                        <a:t>mittlere</a:t>
                      </a:r>
                      <a:r>
                        <a:rPr lang="de-DE" sz="800" baseline="0" dirty="0" smtClean="0">
                          <a:latin typeface="Arial" panose="020B0604020202020204" pitchFamily="34" charset="0"/>
                          <a:cs typeface="Arial" panose="020B0604020202020204" pitchFamily="34" charset="0"/>
                        </a:rPr>
                        <a:t> Erwartungen</a:t>
                      </a:r>
                      <a:endParaRPr lang="de-DE" sz="800" dirty="0" smtClean="0">
                        <a:latin typeface="Arial" panose="020B0604020202020204" pitchFamily="34" charset="0"/>
                        <a:cs typeface="Arial" panose="020B0604020202020204" pitchFamily="34" charset="0"/>
                      </a:endParaRPr>
                    </a:p>
                    <a:p>
                      <a:r>
                        <a:rPr lang="de-DE" sz="800" dirty="0" smtClean="0">
                          <a:latin typeface="Arial" panose="020B0604020202020204" pitchFamily="34" charset="0"/>
                          <a:cs typeface="Arial" panose="020B0604020202020204" pitchFamily="34" charset="0"/>
                        </a:rPr>
                        <a:t>geringe </a:t>
                      </a:r>
                      <a:r>
                        <a:rPr lang="de-DE" sz="800" baseline="0" dirty="0" smtClean="0">
                          <a:latin typeface="Arial" panose="020B0604020202020204" pitchFamily="34" charset="0"/>
                          <a:cs typeface="Arial" panose="020B0604020202020204" pitchFamily="34" charset="0"/>
                        </a:rPr>
                        <a:t>Änderungen</a:t>
                      </a:r>
                      <a:endParaRPr lang="de-DE" sz="800" dirty="0" smtClean="0">
                        <a:latin typeface="Arial" panose="020B0604020202020204" pitchFamily="34" charset="0"/>
                        <a:cs typeface="Arial" panose="020B0604020202020204" pitchFamily="34" charset="0"/>
                      </a:endParaRPr>
                    </a:p>
                  </a:txBody>
                  <a:tcPr marL="36000" marR="36000" marT="36000" marB="36000">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3175" cap="flat" cmpd="sng" algn="ctr">
                      <a:solidFill>
                        <a:schemeClr val="tx1"/>
                      </a:solidFill>
                      <a:prstDash val="solid"/>
                      <a:round/>
                      <a:headEnd type="none" w="med" len="med"/>
                      <a:tailEnd type="none" w="med" len="med"/>
                    </a:lnB>
                    <a:noFill/>
                  </a:tcPr>
                </a:tc>
                <a:tc>
                  <a:txBody>
                    <a:bodyPr/>
                    <a:lstStyle/>
                    <a:p>
                      <a:r>
                        <a:rPr lang="de-DE" sz="800" dirty="0" smtClean="0">
                          <a:latin typeface="Arial" panose="020B0604020202020204" pitchFamily="34" charset="0"/>
                          <a:cs typeface="Arial" panose="020B0604020202020204" pitchFamily="34" charset="0"/>
                        </a:rPr>
                        <a:t>mittlere Umwelteinflüsse</a:t>
                      </a:r>
                    </a:p>
                    <a:p>
                      <a:r>
                        <a:rPr lang="de-DE" sz="800" dirty="0" smtClean="0">
                          <a:latin typeface="Arial" panose="020B0604020202020204" pitchFamily="34" charset="0"/>
                          <a:cs typeface="Arial" panose="020B0604020202020204" pitchFamily="34" charset="0"/>
                        </a:rPr>
                        <a:t>mittlere</a:t>
                      </a:r>
                      <a:r>
                        <a:rPr lang="de-DE" sz="800" baseline="0" dirty="0" smtClean="0">
                          <a:latin typeface="Arial" panose="020B0604020202020204" pitchFamily="34" charset="0"/>
                          <a:cs typeface="Arial" panose="020B0604020202020204" pitchFamily="34" charset="0"/>
                        </a:rPr>
                        <a:t> Erwartungen</a:t>
                      </a:r>
                      <a:endParaRPr lang="de-DE" sz="800" dirty="0" smtClean="0">
                        <a:latin typeface="Arial" panose="020B0604020202020204" pitchFamily="34" charset="0"/>
                        <a:cs typeface="Arial" panose="020B0604020202020204" pitchFamily="34" charset="0"/>
                      </a:endParaRPr>
                    </a:p>
                    <a:p>
                      <a:r>
                        <a:rPr lang="de-DE" sz="800" dirty="0" smtClean="0">
                          <a:latin typeface="Arial" panose="020B0604020202020204" pitchFamily="34" charset="0"/>
                          <a:cs typeface="Arial" panose="020B0604020202020204" pitchFamily="34" charset="0"/>
                        </a:rPr>
                        <a:t>mittlere</a:t>
                      </a:r>
                      <a:r>
                        <a:rPr lang="de-DE" sz="800" baseline="0" dirty="0" smtClean="0">
                          <a:latin typeface="Arial" panose="020B0604020202020204" pitchFamily="34" charset="0"/>
                          <a:cs typeface="Arial" panose="020B0604020202020204" pitchFamily="34" charset="0"/>
                        </a:rPr>
                        <a:t> Änderungen</a:t>
                      </a:r>
                    </a:p>
                    <a:p>
                      <a:r>
                        <a:rPr lang="de-DE" sz="800" dirty="0" smtClean="0">
                          <a:latin typeface="Arial" panose="020B0604020202020204" pitchFamily="34" charset="0"/>
                          <a:cs typeface="Arial" panose="020B0604020202020204" pitchFamily="34" charset="0"/>
                        </a:rPr>
                        <a:t>grenzüberschreitend</a:t>
                      </a:r>
                      <a:endParaRPr lang="de-DE" sz="800" dirty="0">
                        <a:latin typeface="Arial" panose="020B0604020202020204" pitchFamily="34" charset="0"/>
                        <a:cs typeface="Arial" panose="020B0604020202020204" pitchFamily="34" charset="0"/>
                      </a:endParaRPr>
                    </a:p>
                  </a:txBody>
                  <a:tcPr marL="36000" marR="36000" marT="36000" marB="36000">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3175" cap="flat" cmpd="sng" algn="ctr">
                      <a:solidFill>
                        <a:schemeClr val="tx1"/>
                      </a:solidFill>
                      <a:prstDash val="solid"/>
                      <a:round/>
                      <a:headEnd type="none" w="med" len="med"/>
                      <a:tailEnd type="none" w="med" len="med"/>
                    </a:lnB>
                    <a:noFill/>
                  </a:tcPr>
                </a:tc>
                <a:tc>
                  <a:txBody>
                    <a:bodyPr/>
                    <a:lstStyle/>
                    <a:p>
                      <a:r>
                        <a:rPr lang="de-DE" sz="800" dirty="0" smtClean="0">
                          <a:latin typeface="Arial" panose="020B0604020202020204" pitchFamily="34" charset="0"/>
                          <a:cs typeface="Arial" panose="020B0604020202020204" pitchFamily="34" charset="0"/>
                        </a:rPr>
                        <a:t>mittlere Umwelteinflüsse</a:t>
                      </a:r>
                    </a:p>
                    <a:p>
                      <a:r>
                        <a:rPr lang="de-DE" sz="800" dirty="0" smtClean="0">
                          <a:latin typeface="Arial" panose="020B0604020202020204" pitchFamily="34" charset="0"/>
                          <a:cs typeface="Arial" panose="020B0604020202020204" pitchFamily="34" charset="0"/>
                        </a:rPr>
                        <a:t>hohe </a:t>
                      </a:r>
                      <a:r>
                        <a:rPr lang="de-DE" sz="800" baseline="0" dirty="0" smtClean="0">
                          <a:latin typeface="Arial" panose="020B0604020202020204" pitchFamily="34" charset="0"/>
                          <a:cs typeface="Arial" panose="020B0604020202020204" pitchFamily="34" charset="0"/>
                        </a:rPr>
                        <a:t>Erwartungen</a:t>
                      </a:r>
                      <a:endParaRPr lang="de-DE" sz="800" dirty="0" smtClean="0">
                        <a:latin typeface="Arial" panose="020B0604020202020204" pitchFamily="34" charset="0"/>
                        <a:cs typeface="Arial" panose="020B0604020202020204" pitchFamily="34" charset="0"/>
                      </a:endParaRPr>
                    </a:p>
                    <a:p>
                      <a:r>
                        <a:rPr lang="de-DE" sz="800" dirty="0" smtClean="0">
                          <a:latin typeface="Arial" panose="020B0604020202020204" pitchFamily="34" charset="0"/>
                          <a:cs typeface="Arial" panose="020B0604020202020204" pitchFamily="34" charset="0"/>
                        </a:rPr>
                        <a:t>viele Änderungen</a:t>
                      </a:r>
                    </a:p>
                    <a:p>
                      <a:r>
                        <a:rPr lang="de-DE" sz="800" dirty="0" smtClean="0">
                          <a:latin typeface="Arial" panose="020B0604020202020204" pitchFamily="34" charset="0"/>
                          <a:cs typeface="Arial" panose="020B0604020202020204" pitchFamily="34" charset="0"/>
                        </a:rPr>
                        <a:t>grenzüberschreitend</a:t>
                      </a:r>
                      <a:endParaRPr lang="de-DE" sz="800" dirty="0">
                        <a:latin typeface="Arial" panose="020B0604020202020204" pitchFamily="34" charset="0"/>
                        <a:cs typeface="Arial" panose="020B0604020202020204" pitchFamily="34" charset="0"/>
                      </a:endParaRPr>
                    </a:p>
                  </a:txBody>
                  <a:tcPr marL="36000" marR="36000" marT="36000" marB="36000">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3175" cap="flat" cmpd="sng" algn="ctr">
                      <a:solidFill>
                        <a:schemeClr val="tx1"/>
                      </a:solidFill>
                      <a:prstDash val="solid"/>
                      <a:round/>
                      <a:headEnd type="none" w="med" len="med"/>
                      <a:tailEnd type="none" w="med" len="med"/>
                    </a:lnB>
                    <a:noFill/>
                  </a:tcPr>
                </a:tc>
                <a:tc>
                  <a:txBody>
                    <a:bodyPr/>
                    <a:lstStyle/>
                    <a:p>
                      <a:r>
                        <a:rPr lang="de-DE" sz="800" dirty="0" smtClean="0">
                          <a:latin typeface="Arial" panose="020B0604020202020204" pitchFamily="34" charset="0"/>
                          <a:cs typeface="Arial" panose="020B0604020202020204" pitchFamily="34" charset="0"/>
                        </a:rPr>
                        <a:t>hohe Umwelteinflüsse</a:t>
                      </a:r>
                    </a:p>
                    <a:p>
                      <a:r>
                        <a:rPr lang="de-DE" sz="800" dirty="0" smtClean="0">
                          <a:latin typeface="Arial" panose="020B0604020202020204" pitchFamily="34" charset="0"/>
                          <a:cs typeface="Arial" panose="020B0604020202020204" pitchFamily="34" charset="0"/>
                        </a:rPr>
                        <a:t>sehr hohe Erwartungen</a:t>
                      </a:r>
                    </a:p>
                    <a:p>
                      <a:r>
                        <a:rPr lang="de-DE" sz="800" dirty="0" smtClean="0">
                          <a:latin typeface="Arial" panose="020B0604020202020204" pitchFamily="34" charset="0"/>
                          <a:cs typeface="Arial" panose="020B0604020202020204" pitchFamily="34" charset="0"/>
                        </a:rPr>
                        <a:t>sehr viele </a:t>
                      </a:r>
                      <a:r>
                        <a:rPr lang="de-DE" sz="800" baseline="0" dirty="0" smtClean="0">
                          <a:latin typeface="Arial" panose="020B0604020202020204" pitchFamily="34" charset="0"/>
                          <a:cs typeface="Arial" panose="020B0604020202020204" pitchFamily="34" charset="0"/>
                        </a:rPr>
                        <a:t>Veränderungen</a:t>
                      </a:r>
                    </a:p>
                    <a:p>
                      <a:r>
                        <a:rPr lang="de-DE" sz="800" dirty="0" smtClean="0">
                          <a:latin typeface="Arial" panose="020B0604020202020204" pitchFamily="34" charset="0"/>
                          <a:cs typeface="Arial" panose="020B0604020202020204" pitchFamily="34" charset="0"/>
                        </a:rPr>
                        <a:t>grenzüberschreitend</a:t>
                      </a:r>
                      <a:endParaRPr lang="de-DE" sz="800" dirty="0">
                        <a:latin typeface="Arial" panose="020B0604020202020204" pitchFamily="34" charset="0"/>
                        <a:cs typeface="Arial" panose="020B0604020202020204" pitchFamily="34" charset="0"/>
                      </a:endParaRPr>
                    </a:p>
                  </a:txBody>
                  <a:tcPr marL="36000" marR="36000" marT="36000" marB="36000">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3175" cap="flat" cmpd="sng" algn="ctr">
                      <a:solidFill>
                        <a:schemeClr val="tx1"/>
                      </a:solidFill>
                      <a:prstDash val="solid"/>
                      <a:round/>
                      <a:headEnd type="none" w="med" len="med"/>
                      <a:tailEnd type="none" w="med" len="med"/>
                    </a:lnB>
                    <a:noFill/>
                  </a:tcPr>
                </a:tc>
                <a:tc>
                  <a:txBody>
                    <a:bodyPr/>
                    <a:lstStyle/>
                    <a:p>
                      <a:endParaRPr lang="de-DE" sz="800" dirty="0">
                        <a:latin typeface="Arial" panose="020B0604020202020204" pitchFamily="34" charset="0"/>
                        <a:cs typeface="Arial" panose="020B0604020202020204" pitchFamily="34" charset="0"/>
                      </a:endParaRPr>
                    </a:p>
                  </a:txBody>
                  <a:tcPr marL="36000" marR="36000" marT="36000" marB="36000">
                    <a:lnL w="6350" cap="flat" cmpd="sng" algn="ctr">
                      <a:solidFill>
                        <a:schemeClr val="bg1">
                          <a:lumMod val="75000"/>
                        </a:schemeClr>
                      </a:solidFill>
                      <a:prstDash val="solid"/>
                      <a:round/>
                      <a:headEnd type="none" w="med" len="med"/>
                      <a:tailEnd type="none" w="med" len="med"/>
                    </a:lnL>
                    <a:lnR w="6350" cap="flat" cmpd="sng" algn="ctr">
                      <a:solidFill>
                        <a:schemeClr val="bg1">
                          <a:lumMod val="75000"/>
                        </a:schemeClr>
                      </a:solid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3175" cap="flat" cmpd="sng" algn="ctr">
                      <a:solidFill>
                        <a:schemeClr val="tx1"/>
                      </a:solidFill>
                      <a:prstDash val="solid"/>
                      <a:round/>
                      <a:headEnd type="none" w="med" len="med"/>
                      <a:tailEnd type="none" w="med" len="med"/>
                    </a:lnB>
                    <a:noFill/>
                  </a:tcPr>
                </a:tc>
                <a:tc>
                  <a:txBody>
                    <a:bodyPr/>
                    <a:lstStyle/>
                    <a:p>
                      <a:pPr algn="r"/>
                      <a:endParaRPr lang="de-DE" sz="1600" b="1" dirty="0">
                        <a:solidFill>
                          <a:srgbClr val="00B0F0"/>
                        </a:solidFill>
                        <a:latin typeface="Brush Script Std" pitchFamily="66" charset="0"/>
                        <a:cs typeface="Arial" panose="020B0604020202020204" pitchFamily="34" charset="0"/>
                      </a:endParaRPr>
                    </a:p>
                  </a:txBody>
                  <a:tcPr marL="36000" marR="36000" marT="36000" marB="36000" anchor="b">
                    <a:lnL w="6350" cap="flat" cmpd="sng" algn="ctr">
                      <a:solidFill>
                        <a:schemeClr val="bg1">
                          <a:lumMod val="75000"/>
                        </a:schemeClr>
                      </a:solidFill>
                      <a:prstDash val="solid"/>
                      <a:round/>
                      <a:headEnd type="none" w="med" len="med"/>
                      <a:tailEnd type="none" w="med" len="med"/>
                    </a:lnL>
                    <a:lnR w="3175" cap="flat" cmpd="sng" algn="ctr">
                      <a:noFill/>
                      <a:prstDash val="solid"/>
                      <a:round/>
                      <a:headEnd type="none" w="med" len="med"/>
                      <a:tailEnd type="none" w="med" len="med"/>
                    </a:lnR>
                    <a:lnT w="6350" cap="flat" cmpd="sng" algn="ctr">
                      <a:solidFill>
                        <a:schemeClr val="bg1">
                          <a:lumMod val="75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180000">
                <a:tc>
                  <a:txBody>
                    <a:bodyPr/>
                    <a:lstStyle/>
                    <a:p>
                      <a:endParaRPr lang="de-DE" sz="800" b="1" dirty="0" smtClean="0">
                        <a:latin typeface="Arial" panose="020B0604020202020204" pitchFamily="34" charset="0"/>
                        <a:cs typeface="Arial" panose="020B0604020202020204" pitchFamily="34" charset="0"/>
                      </a:endParaRPr>
                    </a:p>
                  </a:txBody>
                  <a:tcPr marL="36000" marR="36000" marT="36000" marB="36000">
                    <a:lnL w="3175"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noFill/>
                  </a:tcPr>
                </a:tc>
                <a:tc>
                  <a:txBody>
                    <a:bodyPr/>
                    <a:lstStyle/>
                    <a:p>
                      <a:endParaRPr lang="de-DE" sz="800" dirty="0">
                        <a:latin typeface="Arial" panose="020B0604020202020204" pitchFamily="34" charset="0"/>
                        <a:cs typeface="Arial" panose="020B0604020202020204" pitchFamily="34" charset="0"/>
                      </a:endParaRPr>
                    </a:p>
                  </a:txBody>
                  <a:tcPr marL="36000" marR="36000" marT="36000" marB="36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noFill/>
                  </a:tcPr>
                </a:tc>
                <a:tc>
                  <a:txBody>
                    <a:bodyPr/>
                    <a:lstStyle/>
                    <a:p>
                      <a:endParaRPr lang="de-DE" sz="800" dirty="0">
                        <a:latin typeface="Arial" panose="020B0604020202020204" pitchFamily="34" charset="0"/>
                        <a:cs typeface="Arial" panose="020B0604020202020204" pitchFamily="34" charset="0"/>
                      </a:endParaRPr>
                    </a:p>
                  </a:txBody>
                  <a:tcPr marL="36000" marR="36000" marT="36000" marB="36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noFill/>
                  </a:tcPr>
                </a:tc>
                <a:tc>
                  <a:txBody>
                    <a:bodyPr/>
                    <a:lstStyle/>
                    <a:p>
                      <a:endParaRPr lang="de-DE" sz="800" dirty="0">
                        <a:latin typeface="Arial" panose="020B0604020202020204" pitchFamily="34" charset="0"/>
                        <a:cs typeface="Arial" panose="020B0604020202020204" pitchFamily="34" charset="0"/>
                      </a:endParaRPr>
                    </a:p>
                  </a:txBody>
                  <a:tcPr marL="36000" marR="36000" marT="36000" marB="36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noFill/>
                  </a:tcPr>
                </a:tc>
                <a:tc>
                  <a:txBody>
                    <a:bodyPr/>
                    <a:lstStyle/>
                    <a:p>
                      <a:endParaRPr lang="de-DE" sz="800" dirty="0">
                        <a:latin typeface="Arial" panose="020B0604020202020204" pitchFamily="34" charset="0"/>
                        <a:cs typeface="Arial" panose="020B0604020202020204" pitchFamily="34" charset="0"/>
                      </a:endParaRPr>
                    </a:p>
                  </a:txBody>
                  <a:tcPr marL="36000" marR="36000" marT="36000" marB="36000">
                    <a:lnL w="12700" cap="flat" cmpd="sng" algn="ctr">
                      <a:noFill/>
                      <a:prstDash val="solid"/>
                      <a:round/>
                      <a:headEnd type="none" w="med" len="med"/>
                      <a:tailEnd type="none" w="med" len="med"/>
                    </a:lnL>
                    <a:lnR w="12700"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noFill/>
                  </a:tcPr>
                </a:tc>
                <a:tc gridSpan="2">
                  <a:txBody>
                    <a:bodyPr/>
                    <a:lstStyle/>
                    <a:p>
                      <a:pPr algn="r">
                        <a:spcBef>
                          <a:spcPts val="0"/>
                        </a:spcBef>
                      </a:pPr>
                      <a:endParaRPr lang="de-DE" sz="500" dirty="0" smtClean="0">
                        <a:latin typeface="Arial" panose="020B0604020202020204" pitchFamily="34" charset="0"/>
                        <a:cs typeface="Arial" panose="020B0604020202020204" pitchFamily="34" charset="0"/>
                      </a:endParaRPr>
                    </a:p>
                    <a:p>
                      <a:pPr algn="l">
                        <a:spcBef>
                          <a:spcPts val="0"/>
                        </a:spcBef>
                      </a:pPr>
                      <a:r>
                        <a:rPr lang="de-DE" sz="800" dirty="0" smtClean="0">
                          <a:latin typeface="Arial" panose="020B0604020202020204" pitchFamily="34" charset="0"/>
                          <a:cs typeface="Arial" panose="020B0604020202020204" pitchFamily="34" charset="0"/>
                        </a:rPr>
                        <a:t>                                                    </a:t>
                      </a:r>
                      <a:endParaRPr lang="de-DE" sz="800" dirty="0">
                        <a:latin typeface="Arial" panose="020B0604020202020204" pitchFamily="34" charset="0"/>
                        <a:cs typeface="Arial" panose="020B0604020202020204" pitchFamily="34" charset="0"/>
                      </a:endParaRPr>
                    </a:p>
                  </a:txBody>
                  <a:tcPr marL="36000" marR="36000" marT="36000" marB="36000">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noFill/>
                  </a:tcPr>
                </a:tc>
                <a:tc hMerge="1">
                  <a:txBody>
                    <a:bodyPr/>
                    <a:lstStyle/>
                    <a:p>
                      <a:endParaRPr lang="de-DE" sz="800" dirty="0">
                        <a:latin typeface="Arial" panose="020B0604020202020204" pitchFamily="34" charset="0"/>
                        <a:cs typeface="Arial" panose="020B0604020202020204" pitchFamily="34" charset="0"/>
                      </a:endParaRPr>
                    </a:p>
                  </a:txBody>
                  <a:tcPr marL="36000" marR="36000" marT="36000" marB="36000">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noFill/>
                      <a:prstDash val="solid"/>
                      <a:round/>
                      <a:headEnd type="none" w="med" len="med"/>
                      <a:tailEnd type="none" w="med" len="med"/>
                    </a:lnB>
                    <a:solidFill>
                      <a:schemeClr val="bg1"/>
                    </a:solidFill>
                  </a:tcPr>
                </a:tc>
                <a:tc>
                  <a:txBody>
                    <a:bodyPr/>
                    <a:lstStyle/>
                    <a:p>
                      <a:pPr marL="0" marR="0" indent="0" algn="r" defTabSz="995690" rtl="0" eaLnBrk="1" fontAlgn="auto" latinLnBrk="0" hangingPunct="1">
                        <a:lnSpc>
                          <a:spcPct val="100000"/>
                        </a:lnSpc>
                        <a:spcBef>
                          <a:spcPts val="0"/>
                        </a:spcBef>
                        <a:spcAft>
                          <a:spcPts val="0"/>
                        </a:spcAft>
                        <a:buClrTx/>
                        <a:buSzTx/>
                        <a:buFontTx/>
                        <a:buNone/>
                        <a:tabLst/>
                        <a:defRPr/>
                      </a:pPr>
                      <a:endParaRPr lang="de-DE" sz="1600" b="1" kern="1200" dirty="0" smtClean="0">
                        <a:solidFill>
                          <a:srgbClr val="00B0F0"/>
                        </a:solidFill>
                        <a:latin typeface="Brush Script Std" pitchFamily="66" charset="0"/>
                        <a:ea typeface="+mn-ea"/>
                        <a:cs typeface="Arial" panose="020B0604020202020204" pitchFamily="34" charset="0"/>
                      </a:endParaRPr>
                    </a:p>
                  </a:txBody>
                  <a:tcPr marL="36000" marR="36000" marT="36000" marB="36000">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bl>
          </a:graphicData>
        </a:graphic>
      </p:graphicFrame>
      <p:sp>
        <p:nvSpPr>
          <p:cNvPr id="49" name="Text Box 4"/>
          <p:cNvSpPr txBox="1">
            <a:spLocks noChangeArrowheads="1"/>
          </p:cNvSpPr>
          <p:nvPr/>
        </p:nvSpPr>
        <p:spPr bwMode="auto">
          <a:xfrm>
            <a:off x="6066800" y="6482319"/>
            <a:ext cx="2593640" cy="330072"/>
          </a:xfrm>
          <a:prstGeom prst="rect">
            <a:avLst/>
          </a:prstGeom>
          <a:noFill/>
          <a:ln w="12700">
            <a:solidFill>
              <a:schemeClr val="tx1"/>
            </a:solidFill>
            <a:miter lim="800000"/>
            <a:headEnd/>
            <a:tailEnd/>
          </a:ln>
        </p:spPr>
        <p:txBody>
          <a:bodyPr wrap="square" lIns="36000" tIns="72000" rIns="36000" bIns="72000" anchor="ctr" anchorCtr="0">
            <a:spAutoFit/>
          </a:bodyPr>
          <a:lstStyle/>
          <a:p>
            <a:pPr algn="ctr" defTabSz="995690"/>
            <a:r>
              <a:rPr lang="de-DE" sz="1200" b="1" dirty="0" smtClean="0">
                <a:solidFill>
                  <a:srgbClr val="00B0F0"/>
                </a:solidFill>
                <a:latin typeface="Brush Script Std" pitchFamily="66" charset="0"/>
                <a:cs typeface="Arial" panose="020B0604020202020204" pitchFamily="34" charset="0"/>
              </a:rPr>
              <a:t>.. </a:t>
            </a:r>
            <a:r>
              <a:rPr lang="de-DE" sz="1200" b="1" dirty="0" smtClean="0"/>
              <a:t>/ 12  =  </a:t>
            </a:r>
            <a:r>
              <a:rPr lang="de-DE" sz="1200" b="1" dirty="0" smtClean="0">
                <a:solidFill>
                  <a:srgbClr val="00B0F0"/>
                </a:solidFill>
                <a:latin typeface="Brush Script Std" pitchFamily="66" charset="0"/>
                <a:cs typeface="Arial" panose="020B0604020202020204" pitchFamily="34" charset="0"/>
              </a:rPr>
              <a:t>. , .</a:t>
            </a:r>
            <a:r>
              <a:rPr lang="de-DE" sz="1200" b="1" dirty="0" smtClean="0"/>
              <a:t>   =  Projektklasse   </a:t>
            </a:r>
            <a:r>
              <a:rPr lang="de-DE" sz="1200" b="1" dirty="0" smtClean="0">
                <a:solidFill>
                  <a:srgbClr val="00B0F0"/>
                </a:solidFill>
                <a:latin typeface="Brush Script Std" pitchFamily="66" charset="0"/>
                <a:cs typeface="Arial" panose="020B0604020202020204" pitchFamily="34" charset="0"/>
              </a:rPr>
              <a:t>..</a:t>
            </a:r>
            <a:endParaRPr lang="de-DE" sz="1200" b="1" dirty="0">
              <a:solidFill>
                <a:srgbClr val="00B0F0"/>
              </a:solidFill>
              <a:latin typeface="Brush Script Std" pitchFamily="66" charset="0"/>
              <a:cs typeface="Arial" panose="020B0604020202020204" pitchFamily="34" charset="0"/>
            </a:endParaRPr>
          </a:p>
        </p:txBody>
      </p:sp>
      <p:sp>
        <p:nvSpPr>
          <p:cNvPr id="50" name="Text Box 4"/>
          <p:cNvSpPr txBox="1">
            <a:spLocks noChangeArrowheads="1"/>
          </p:cNvSpPr>
          <p:nvPr/>
        </p:nvSpPr>
        <p:spPr bwMode="auto">
          <a:xfrm>
            <a:off x="177854" y="6540990"/>
            <a:ext cx="3584625" cy="120041"/>
          </a:xfrm>
          <a:prstGeom prst="rect">
            <a:avLst/>
          </a:prstGeom>
          <a:noFill/>
          <a:ln w="9525">
            <a:noFill/>
            <a:miter lim="800000"/>
            <a:headEnd/>
            <a:tailEnd/>
          </a:ln>
        </p:spPr>
        <p:txBody>
          <a:bodyPr wrap="square" lIns="39200" tIns="19600" rIns="39200" bIns="7840" anchor="ctr" anchorCtr="0">
            <a:spAutoFit/>
          </a:bodyPr>
          <a:lstStyle/>
          <a:p>
            <a:pPr marL="155575" indent="-155575" defTabSz="271463">
              <a:spcBef>
                <a:spcPts val="0"/>
              </a:spcBef>
              <a:buSzPct val="80000"/>
              <a:defRPr/>
            </a:pPr>
            <a:r>
              <a:rPr lang="de-DE" sz="600" baseline="30000" dirty="0" smtClean="0">
                <a:solidFill>
                  <a:srgbClr val="808080"/>
                </a:solidFill>
              </a:rPr>
              <a:t>x)</a:t>
            </a:r>
            <a:r>
              <a:rPr lang="de-DE" sz="600" dirty="0" smtClean="0">
                <a:solidFill>
                  <a:srgbClr val="808080"/>
                </a:solidFill>
              </a:rPr>
              <a:t>	auch bei GP/GU sind die Subunternehmer / Gewerke im Einzelnen komplexitätswirksam</a:t>
            </a:r>
          </a:p>
        </p:txBody>
      </p:sp>
      <p:sp>
        <p:nvSpPr>
          <p:cNvPr id="51" name="Text Box 4"/>
          <p:cNvSpPr txBox="1">
            <a:spLocks noChangeArrowheads="1"/>
          </p:cNvSpPr>
          <p:nvPr/>
        </p:nvSpPr>
        <p:spPr bwMode="auto">
          <a:xfrm>
            <a:off x="8731170" y="6473921"/>
            <a:ext cx="1430675" cy="299295"/>
          </a:xfrm>
          <a:prstGeom prst="rect">
            <a:avLst/>
          </a:prstGeom>
          <a:noFill/>
          <a:ln w="12700">
            <a:noFill/>
            <a:miter lim="800000"/>
            <a:headEnd/>
            <a:tailEnd/>
          </a:ln>
        </p:spPr>
        <p:txBody>
          <a:bodyPr wrap="square" lIns="36000" tIns="72000" rIns="36000" bIns="72000" anchor="ctr" anchorCtr="0">
            <a:spAutoFit/>
          </a:bodyPr>
          <a:lstStyle/>
          <a:p>
            <a:pPr algn="r"/>
            <a:r>
              <a:rPr lang="de-DE" b="1" dirty="0" smtClean="0">
                <a:sym typeface="Wingdings 3"/>
              </a:rPr>
              <a:t>  </a:t>
            </a:r>
            <a:r>
              <a:rPr lang="de-DE" b="1" dirty="0" smtClean="0"/>
              <a:t>Bewertungspunkte</a:t>
            </a:r>
            <a:endParaRPr lang="de-DE" b="1" baseline="30000" dirty="0" smtClean="0"/>
          </a:p>
        </p:txBody>
      </p:sp>
      <p:sp>
        <p:nvSpPr>
          <p:cNvPr id="53" name="Text Box 3"/>
          <p:cNvSpPr txBox="1">
            <a:spLocks noChangeArrowheads="1"/>
          </p:cNvSpPr>
          <p:nvPr/>
        </p:nvSpPr>
        <p:spPr bwMode="auto">
          <a:xfrm>
            <a:off x="8569190" y="7244248"/>
            <a:ext cx="1943077" cy="107722"/>
          </a:xfrm>
          <a:prstGeom prst="rect">
            <a:avLst/>
          </a:prstGeom>
          <a:noFill/>
          <a:ln w="9525">
            <a:noFill/>
            <a:miter lim="800000"/>
            <a:headEnd/>
            <a:tailEnd/>
          </a:ln>
          <a:effectLst/>
        </p:spPr>
        <p:txBody>
          <a:bodyPr lIns="0" tIns="0" rIns="0" bIns="0">
            <a:spAutoFit/>
          </a:bodyPr>
          <a:lstStyle/>
          <a:p>
            <a:pPr algn="r" defTabSz="995300">
              <a:spcBef>
                <a:spcPct val="50000"/>
              </a:spcBef>
              <a:defRPr/>
            </a:pPr>
            <a:r>
              <a:rPr lang="de-AT" sz="700" dirty="0" smtClean="0">
                <a:solidFill>
                  <a:schemeClr val="bg2"/>
                </a:solidFill>
                <a:latin typeface="Arial"/>
                <a:cs typeface="Arial"/>
              </a:rPr>
              <a:t>11</a:t>
            </a:r>
            <a:r>
              <a:rPr lang="de-AT" sz="700" b="0" dirty="0" smtClean="0">
                <a:solidFill>
                  <a:schemeClr val="bg2"/>
                </a:solidFill>
                <a:latin typeface="Arial"/>
                <a:cs typeface="Arial"/>
              </a:rPr>
              <a:t>. Februar 2016</a:t>
            </a:r>
            <a:r>
              <a:rPr lang="de-AT" sz="700" b="0" baseline="0" dirty="0" smtClean="0">
                <a:solidFill>
                  <a:schemeClr val="bg2"/>
                </a:solidFill>
                <a:latin typeface="Arial"/>
                <a:cs typeface="Arial"/>
              </a:rPr>
              <a:t>   </a:t>
            </a:r>
            <a:r>
              <a:rPr lang="de-AT" sz="700" b="0" dirty="0" smtClean="0">
                <a:solidFill>
                  <a:schemeClr val="bg2"/>
                </a:solidFill>
                <a:latin typeface="Arial" charset="0"/>
                <a:cs typeface="Arial" charset="0"/>
                <a:sym typeface="Wingdings 2"/>
              </a:rPr>
              <a:t>|  </a:t>
            </a:r>
            <a:r>
              <a:rPr lang="de-AT" sz="700" b="0" dirty="0" smtClean="0">
                <a:solidFill>
                  <a:schemeClr val="bg2"/>
                </a:solidFill>
                <a:latin typeface="Arial" charset="0"/>
                <a:cs typeface="Arial" charset="0"/>
              </a:rPr>
              <a:t> ö-VS 1   </a:t>
            </a:r>
            <a:r>
              <a:rPr lang="de-AT" sz="700" b="0" dirty="0" smtClean="0">
                <a:solidFill>
                  <a:schemeClr val="bg2"/>
                </a:solidFill>
                <a:latin typeface="Arial" charset="0"/>
                <a:cs typeface="Arial" charset="0"/>
                <a:sym typeface="Wingdings 2"/>
              </a:rPr>
              <a:t>|</a:t>
            </a:r>
            <a:r>
              <a:rPr lang="de-AT" sz="700" b="1" baseline="0" dirty="0" smtClean="0">
                <a:solidFill>
                  <a:schemeClr val="bg2"/>
                </a:solidFill>
                <a:latin typeface="Arial" charset="0"/>
                <a:sym typeface="Wingdings 2"/>
              </a:rPr>
              <a:t> </a:t>
            </a:r>
            <a:r>
              <a:rPr lang="de-AT" sz="700" b="1" dirty="0" smtClean="0">
                <a:solidFill>
                  <a:schemeClr val="bg2"/>
                </a:solidFill>
                <a:latin typeface="Arial" charset="0"/>
                <a:sym typeface="Wingdings 2"/>
              </a:rPr>
              <a:t>  </a:t>
            </a:r>
            <a:r>
              <a:rPr lang="de-DE" sz="700" dirty="0" smtClean="0">
                <a:solidFill>
                  <a:schemeClr val="bg2"/>
                </a:solidFill>
                <a:latin typeface="Arial" charset="0"/>
              </a:rPr>
              <a:t> 1 von 2</a:t>
            </a:r>
            <a:endParaRPr lang="de-AT" sz="700" b="0" dirty="0">
              <a:solidFill>
                <a:schemeClr val="bg2"/>
              </a:solidFill>
              <a:latin typeface="Arial" charset="0"/>
              <a:cs typeface="Arial" charset="0"/>
              <a:sym typeface="Wingdings 3" pitchFamily="18" charset="2"/>
            </a:endParaRPr>
          </a:p>
        </p:txBody>
      </p:sp>
      <p:sp>
        <p:nvSpPr>
          <p:cNvPr id="54" name="Oval 40"/>
          <p:cNvSpPr>
            <a:spLocks noChangeArrowheads="1"/>
          </p:cNvSpPr>
          <p:nvPr/>
        </p:nvSpPr>
        <p:spPr bwMode="auto">
          <a:xfrm>
            <a:off x="161980" y="638936"/>
            <a:ext cx="252000" cy="252000"/>
          </a:xfrm>
          <a:prstGeom prst="ellipse">
            <a:avLst/>
          </a:prstGeom>
          <a:solidFill>
            <a:srgbClr val="3366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0" tIns="0" rIns="0" bIns="0" numCol="1" anchor="ctr" anchorCtr="0" compatLnSpc="1">
            <a:prstTxWarp prst="textNoShape">
              <a:avLst/>
            </a:prstTxWarp>
          </a:bodyPr>
          <a:lstStyle/>
          <a:p>
            <a:pPr algn="ctr"/>
            <a:r>
              <a:rPr lang="de-DE" sz="1050" b="1" dirty="0" smtClean="0">
                <a:solidFill>
                  <a:schemeClr val="bg1"/>
                </a:solidFill>
                <a:latin typeface="Arial" panose="020B0604020202020204" pitchFamily="34" charset="0"/>
                <a:cs typeface="Arial" panose="020B0604020202020204" pitchFamily="34" charset="0"/>
              </a:rPr>
              <a:t>A1</a:t>
            </a:r>
            <a:endParaRPr lang="de-DE" sz="1050" b="1" dirty="0">
              <a:solidFill>
                <a:schemeClr val="bg1"/>
              </a:solidFill>
              <a:latin typeface="Dutch801 XBd BT" panose="02020903060505020304" pitchFamily="18" charset="0"/>
            </a:endParaRPr>
          </a:p>
        </p:txBody>
      </p:sp>
      <p:sp>
        <p:nvSpPr>
          <p:cNvPr id="55" name="Oval 40"/>
          <p:cNvSpPr>
            <a:spLocks noChangeArrowheads="1"/>
          </p:cNvSpPr>
          <p:nvPr/>
        </p:nvSpPr>
        <p:spPr bwMode="auto">
          <a:xfrm>
            <a:off x="161980" y="1077116"/>
            <a:ext cx="252000" cy="252000"/>
          </a:xfrm>
          <a:prstGeom prst="ellipse">
            <a:avLst/>
          </a:prstGeom>
          <a:solidFill>
            <a:srgbClr val="3366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0" tIns="0" rIns="0" bIns="0" numCol="1" anchor="ctr" anchorCtr="0" compatLnSpc="1">
            <a:prstTxWarp prst="textNoShape">
              <a:avLst/>
            </a:prstTxWarp>
          </a:bodyPr>
          <a:lstStyle/>
          <a:p>
            <a:pPr algn="ctr"/>
            <a:r>
              <a:rPr lang="de-DE" sz="1050" b="1" dirty="0" smtClean="0">
                <a:solidFill>
                  <a:schemeClr val="bg1"/>
                </a:solidFill>
                <a:latin typeface="Arial" panose="020B0604020202020204" pitchFamily="34" charset="0"/>
                <a:cs typeface="Arial" panose="020B0604020202020204" pitchFamily="34" charset="0"/>
              </a:rPr>
              <a:t>A2</a:t>
            </a:r>
            <a:endParaRPr lang="de-DE" sz="1050" b="1" dirty="0">
              <a:solidFill>
                <a:schemeClr val="bg1"/>
              </a:solidFill>
              <a:latin typeface="Dutch801 XBd BT" panose="02020903060505020304" pitchFamily="18" charset="0"/>
            </a:endParaRPr>
          </a:p>
        </p:txBody>
      </p:sp>
      <p:sp>
        <p:nvSpPr>
          <p:cNvPr id="56" name="Oval 40"/>
          <p:cNvSpPr>
            <a:spLocks noChangeArrowheads="1"/>
          </p:cNvSpPr>
          <p:nvPr/>
        </p:nvSpPr>
        <p:spPr bwMode="auto">
          <a:xfrm>
            <a:off x="164999" y="1548321"/>
            <a:ext cx="252000" cy="252000"/>
          </a:xfrm>
          <a:prstGeom prst="ellipse">
            <a:avLst/>
          </a:prstGeom>
          <a:solidFill>
            <a:srgbClr val="3366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0" tIns="0" rIns="0" bIns="0" numCol="1" anchor="ctr" anchorCtr="0" compatLnSpc="1">
            <a:prstTxWarp prst="textNoShape">
              <a:avLst/>
            </a:prstTxWarp>
          </a:bodyPr>
          <a:lstStyle/>
          <a:p>
            <a:pPr algn="ctr"/>
            <a:r>
              <a:rPr lang="de-DE" sz="1050" b="1" dirty="0" smtClean="0">
                <a:solidFill>
                  <a:schemeClr val="bg1"/>
                </a:solidFill>
                <a:latin typeface="Arial" panose="020B0604020202020204" pitchFamily="34" charset="0"/>
                <a:cs typeface="Arial" panose="020B0604020202020204" pitchFamily="34" charset="0"/>
              </a:rPr>
              <a:t>A3</a:t>
            </a:r>
            <a:endParaRPr lang="de-DE" sz="1050" b="1" dirty="0">
              <a:solidFill>
                <a:schemeClr val="bg1"/>
              </a:solidFill>
              <a:latin typeface="Dutch801 XBd BT" panose="02020903060505020304" pitchFamily="18" charset="0"/>
            </a:endParaRPr>
          </a:p>
        </p:txBody>
      </p:sp>
      <p:sp>
        <p:nvSpPr>
          <p:cNvPr id="57" name="Oval 40"/>
          <p:cNvSpPr>
            <a:spLocks noChangeArrowheads="1"/>
          </p:cNvSpPr>
          <p:nvPr/>
        </p:nvSpPr>
        <p:spPr bwMode="auto">
          <a:xfrm>
            <a:off x="161980" y="2088431"/>
            <a:ext cx="252000" cy="252000"/>
          </a:xfrm>
          <a:prstGeom prst="ellipse">
            <a:avLst/>
          </a:prstGeom>
          <a:solidFill>
            <a:srgbClr val="3366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0" tIns="0" rIns="0" bIns="0" numCol="1" anchor="ctr" anchorCtr="0" compatLnSpc="1">
            <a:prstTxWarp prst="textNoShape">
              <a:avLst/>
            </a:prstTxWarp>
          </a:bodyPr>
          <a:lstStyle/>
          <a:p>
            <a:pPr algn="ctr"/>
            <a:r>
              <a:rPr lang="de-DE" sz="1050" b="1" dirty="0" smtClean="0">
                <a:solidFill>
                  <a:schemeClr val="bg1"/>
                </a:solidFill>
                <a:latin typeface="Arial" panose="020B0604020202020204" pitchFamily="34" charset="0"/>
                <a:cs typeface="Arial" panose="020B0604020202020204" pitchFamily="34" charset="0"/>
              </a:rPr>
              <a:t>A4</a:t>
            </a:r>
            <a:endParaRPr lang="de-DE" sz="1050" b="1" dirty="0">
              <a:solidFill>
                <a:schemeClr val="bg1"/>
              </a:solidFill>
              <a:latin typeface="Dutch801 XBd BT" panose="02020903060505020304" pitchFamily="18" charset="0"/>
            </a:endParaRPr>
          </a:p>
        </p:txBody>
      </p:sp>
      <p:sp>
        <p:nvSpPr>
          <p:cNvPr id="58" name="Oval 40"/>
          <p:cNvSpPr>
            <a:spLocks noChangeArrowheads="1"/>
          </p:cNvSpPr>
          <p:nvPr/>
        </p:nvSpPr>
        <p:spPr bwMode="auto">
          <a:xfrm>
            <a:off x="161980" y="2524781"/>
            <a:ext cx="252000" cy="252000"/>
          </a:xfrm>
          <a:prstGeom prst="ellipse">
            <a:avLst/>
          </a:prstGeom>
          <a:solidFill>
            <a:srgbClr val="3366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0" tIns="0" rIns="0" bIns="0" numCol="1" anchor="ctr" anchorCtr="0" compatLnSpc="1">
            <a:prstTxWarp prst="textNoShape">
              <a:avLst/>
            </a:prstTxWarp>
          </a:bodyPr>
          <a:lstStyle/>
          <a:p>
            <a:pPr algn="ctr"/>
            <a:r>
              <a:rPr lang="de-DE" sz="1050" b="1" dirty="0" smtClean="0">
                <a:solidFill>
                  <a:schemeClr val="bg1"/>
                </a:solidFill>
                <a:latin typeface="Arial" panose="020B0604020202020204" pitchFamily="34" charset="0"/>
                <a:cs typeface="Arial" panose="020B0604020202020204" pitchFamily="34" charset="0"/>
              </a:rPr>
              <a:t>A5</a:t>
            </a:r>
            <a:endParaRPr lang="de-DE" sz="1050" b="1" dirty="0">
              <a:solidFill>
                <a:schemeClr val="bg1"/>
              </a:solidFill>
              <a:latin typeface="Dutch801 XBd BT" panose="02020903060505020304" pitchFamily="18" charset="0"/>
            </a:endParaRPr>
          </a:p>
        </p:txBody>
      </p:sp>
      <p:sp>
        <p:nvSpPr>
          <p:cNvPr id="59" name="Oval 40"/>
          <p:cNvSpPr>
            <a:spLocks noChangeArrowheads="1"/>
          </p:cNvSpPr>
          <p:nvPr/>
        </p:nvSpPr>
        <p:spPr bwMode="auto">
          <a:xfrm>
            <a:off x="164999" y="3092441"/>
            <a:ext cx="252000" cy="252000"/>
          </a:xfrm>
          <a:prstGeom prst="ellipse">
            <a:avLst/>
          </a:prstGeom>
          <a:solidFill>
            <a:srgbClr val="3366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0" tIns="0" rIns="0" bIns="0" numCol="1" anchor="ctr" anchorCtr="0" compatLnSpc="1">
            <a:prstTxWarp prst="textNoShape">
              <a:avLst/>
            </a:prstTxWarp>
          </a:bodyPr>
          <a:lstStyle/>
          <a:p>
            <a:pPr algn="ctr"/>
            <a:r>
              <a:rPr lang="de-DE" sz="1050" b="1" dirty="0" smtClean="0">
                <a:solidFill>
                  <a:schemeClr val="bg1"/>
                </a:solidFill>
                <a:latin typeface="Arial" panose="020B0604020202020204" pitchFamily="34" charset="0"/>
                <a:cs typeface="Arial" panose="020B0604020202020204" pitchFamily="34" charset="0"/>
              </a:rPr>
              <a:t>A6</a:t>
            </a:r>
            <a:endParaRPr lang="de-DE" sz="1050" b="1" dirty="0">
              <a:solidFill>
                <a:schemeClr val="bg1"/>
              </a:solidFill>
              <a:latin typeface="Dutch801 XBd BT" panose="02020903060505020304" pitchFamily="18" charset="0"/>
            </a:endParaRPr>
          </a:p>
        </p:txBody>
      </p:sp>
      <p:sp>
        <p:nvSpPr>
          <p:cNvPr id="60" name="Oval 40"/>
          <p:cNvSpPr>
            <a:spLocks noChangeArrowheads="1"/>
          </p:cNvSpPr>
          <p:nvPr/>
        </p:nvSpPr>
        <p:spPr bwMode="auto">
          <a:xfrm>
            <a:off x="161980" y="3520449"/>
            <a:ext cx="252000" cy="252000"/>
          </a:xfrm>
          <a:prstGeom prst="ellipse">
            <a:avLst/>
          </a:prstGeom>
          <a:solidFill>
            <a:srgbClr val="3366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0" tIns="0" rIns="0" bIns="0" numCol="1" anchor="ctr" anchorCtr="0" compatLnSpc="1">
            <a:prstTxWarp prst="textNoShape">
              <a:avLst/>
            </a:prstTxWarp>
          </a:bodyPr>
          <a:lstStyle/>
          <a:p>
            <a:pPr algn="ctr"/>
            <a:r>
              <a:rPr lang="de-DE" sz="1050" b="1" dirty="0" smtClean="0">
                <a:solidFill>
                  <a:schemeClr val="bg1"/>
                </a:solidFill>
                <a:latin typeface="Arial" panose="020B0604020202020204" pitchFamily="34" charset="0"/>
                <a:cs typeface="Arial" panose="020B0604020202020204" pitchFamily="34" charset="0"/>
              </a:rPr>
              <a:t>A7</a:t>
            </a:r>
            <a:endParaRPr lang="de-DE" sz="1050" b="1" dirty="0">
              <a:solidFill>
                <a:schemeClr val="bg1"/>
              </a:solidFill>
              <a:latin typeface="Dutch801 XBd BT" panose="02020903060505020304" pitchFamily="18" charset="0"/>
            </a:endParaRPr>
          </a:p>
        </p:txBody>
      </p:sp>
      <p:sp>
        <p:nvSpPr>
          <p:cNvPr id="61" name="Oval 40"/>
          <p:cNvSpPr>
            <a:spLocks noChangeArrowheads="1"/>
          </p:cNvSpPr>
          <p:nvPr/>
        </p:nvSpPr>
        <p:spPr bwMode="auto">
          <a:xfrm>
            <a:off x="161980" y="3971797"/>
            <a:ext cx="252000" cy="252000"/>
          </a:xfrm>
          <a:prstGeom prst="ellipse">
            <a:avLst/>
          </a:prstGeom>
          <a:solidFill>
            <a:srgbClr val="3366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0" tIns="0" rIns="0" bIns="0" numCol="1" anchor="ctr" anchorCtr="0" compatLnSpc="1">
            <a:prstTxWarp prst="textNoShape">
              <a:avLst/>
            </a:prstTxWarp>
          </a:bodyPr>
          <a:lstStyle/>
          <a:p>
            <a:pPr algn="ctr"/>
            <a:r>
              <a:rPr lang="de-DE" sz="1050" b="1" dirty="0" smtClean="0">
                <a:solidFill>
                  <a:schemeClr val="bg1"/>
                </a:solidFill>
                <a:latin typeface="Arial" panose="020B0604020202020204" pitchFamily="34" charset="0"/>
                <a:cs typeface="Arial" panose="020B0604020202020204" pitchFamily="34" charset="0"/>
              </a:rPr>
              <a:t>A8</a:t>
            </a:r>
            <a:endParaRPr lang="de-DE" sz="1050" b="1" dirty="0">
              <a:solidFill>
                <a:schemeClr val="bg1"/>
              </a:solidFill>
              <a:latin typeface="Dutch801 XBd BT" panose="02020903060505020304" pitchFamily="18" charset="0"/>
            </a:endParaRPr>
          </a:p>
        </p:txBody>
      </p:sp>
      <p:sp>
        <p:nvSpPr>
          <p:cNvPr id="62" name="Oval 40"/>
          <p:cNvSpPr>
            <a:spLocks noChangeArrowheads="1"/>
          </p:cNvSpPr>
          <p:nvPr/>
        </p:nvSpPr>
        <p:spPr bwMode="auto">
          <a:xfrm>
            <a:off x="167380" y="4406822"/>
            <a:ext cx="252000" cy="252000"/>
          </a:xfrm>
          <a:prstGeom prst="ellipse">
            <a:avLst/>
          </a:prstGeom>
          <a:solidFill>
            <a:srgbClr val="3366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0" tIns="0" rIns="0" bIns="0" numCol="1" anchor="ctr" anchorCtr="0" compatLnSpc="1">
            <a:prstTxWarp prst="textNoShape">
              <a:avLst/>
            </a:prstTxWarp>
          </a:bodyPr>
          <a:lstStyle/>
          <a:p>
            <a:pPr algn="ctr"/>
            <a:r>
              <a:rPr lang="de-DE" sz="1050" b="1" dirty="0" smtClean="0">
                <a:solidFill>
                  <a:schemeClr val="bg1"/>
                </a:solidFill>
                <a:latin typeface="Arial" panose="020B0604020202020204" pitchFamily="34" charset="0"/>
                <a:cs typeface="Arial" panose="020B0604020202020204" pitchFamily="34" charset="0"/>
              </a:rPr>
              <a:t>A9</a:t>
            </a:r>
            <a:endParaRPr lang="de-DE" sz="1050" b="1" dirty="0">
              <a:solidFill>
                <a:schemeClr val="bg1"/>
              </a:solidFill>
              <a:latin typeface="Dutch801 XBd BT" panose="02020903060505020304" pitchFamily="18" charset="0"/>
            </a:endParaRPr>
          </a:p>
        </p:txBody>
      </p:sp>
      <p:sp>
        <p:nvSpPr>
          <p:cNvPr id="63" name="Oval 40"/>
          <p:cNvSpPr>
            <a:spLocks noChangeArrowheads="1"/>
          </p:cNvSpPr>
          <p:nvPr/>
        </p:nvSpPr>
        <p:spPr bwMode="auto">
          <a:xfrm>
            <a:off x="162305" y="4968613"/>
            <a:ext cx="252000" cy="252000"/>
          </a:xfrm>
          <a:prstGeom prst="ellipse">
            <a:avLst/>
          </a:prstGeom>
          <a:solidFill>
            <a:srgbClr val="3366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0" tIns="0" rIns="0" bIns="0" numCol="1" anchor="ctr" anchorCtr="0" compatLnSpc="1">
            <a:prstTxWarp prst="textNoShape">
              <a:avLst/>
            </a:prstTxWarp>
          </a:bodyPr>
          <a:lstStyle/>
          <a:p>
            <a:pPr algn="ctr"/>
            <a:r>
              <a:rPr lang="de-DE" sz="750" b="1" dirty="0" smtClean="0">
                <a:solidFill>
                  <a:schemeClr val="bg1"/>
                </a:solidFill>
                <a:latin typeface="Arial" panose="020B0604020202020204" pitchFamily="34" charset="0"/>
                <a:cs typeface="Arial" panose="020B0604020202020204" pitchFamily="34" charset="0"/>
              </a:rPr>
              <a:t>A10</a:t>
            </a:r>
            <a:endParaRPr lang="de-DE" sz="750" b="1" dirty="0">
              <a:solidFill>
                <a:schemeClr val="bg1"/>
              </a:solidFill>
              <a:latin typeface="Dutch801 XBd BT" panose="02020903060505020304" pitchFamily="18" charset="0"/>
            </a:endParaRPr>
          </a:p>
        </p:txBody>
      </p:sp>
      <p:sp>
        <p:nvSpPr>
          <p:cNvPr id="64" name="Oval 40"/>
          <p:cNvSpPr>
            <a:spLocks noChangeArrowheads="1"/>
          </p:cNvSpPr>
          <p:nvPr/>
        </p:nvSpPr>
        <p:spPr bwMode="auto">
          <a:xfrm>
            <a:off x="162995" y="5431047"/>
            <a:ext cx="252000" cy="252000"/>
          </a:xfrm>
          <a:prstGeom prst="ellipse">
            <a:avLst/>
          </a:prstGeom>
          <a:solidFill>
            <a:srgbClr val="3366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0" tIns="0" rIns="0" bIns="0" numCol="1" anchor="ctr" anchorCtr="0" compatLnSpc="1">
            <a:prstTxWarp prst="textNoShape">
              <a:avLst/>
            </a:prstTxWarp>
          </a:bodyPr>
          <a:lstStyle/>
          <a:p>
            <a:pPr algn="ctr"/>
            <a:r>
              <a:rPr lang="de-DE" sz="750" b="1" dirty="0" smtClean="0">
                <a:solidFill>
                  <a:schemeClr val="bg1"/>
                </a:solidFill>
                <a:latin typeface="Arial" panose="020B0604020202020204" pitchFamily="34" charset="0"/>
                <a:cs typeface="Arial" panose="020B0604020202020204" pitchFamily="34" charset="0"/>
              </a:rPr>
              <a:t>A11</a:t>
            </a:r>
            <a:endParaRPr lang="de-DE" sz="750" b="1" dirty="0">
              <a:solidFill>
                <a:schemeClr val="bg1"/>
              </a:solidFill>
              <a:latin typeface="Dutch801 XBd BT" panose="02020903060505020304" pitchFamily="18" charset="0"/>
            </a:endParaRPr>
          </a:p>
        </p:txBody>
      </p:sp>
      <p:sp>
        <p:nvSpPr>
          <p:cNvPr id="65" name="Oval 40"/>
          <p:cNvSpPr>
            <a:spLocks noChangeArrowheads="1"/>
          </p:cNvSpPr>
          <p:nvPr/>
        </p:nvSpPr>
        <p:spPr bwMode="auto">
          <a:xfrm>
            <a:off x="161252" y="5976971"/>
            <a:ext cx="252000" cy="252000"/>
          </a:xfrm>
          <a:prstGeom prst="ellipse">
            <a:avLst/>
          </a:prstGeom>
          <a:solidFill>
            <a:srgbClr val="3366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0" tIns="0" rIns="0" bIns="0" numCol="1" anchor="ctr" anchorCtr="0" compatLnSpc="1">
            <a:prstTxWarp prst="textNoShape">
              <a:avLst/>
            </a:prstTxWarp>
          </a:bodyPr>
          <a:lstStyle/>
          <a:p>
            <a:pPr algn="ctr"/>
            <a:r>
              <a:rPr lang="de-DE" sz="750" b="1" dirty="0" smtClean="0">
                <a:solidFill>
                  <a:schemeClr val="bg1"/>
                </a:solidFill>
                <a:latin typeface="Arial" panose="020B0604020202020204" pitchFamily="34" charset="0"/>
                <a:cs typeface="Arial" panose="020B0604020202020204" pitchFamily="34" charset="0"/>
              </a:rPr>
              <a:t>A12</a:t>
            </a:r>
            <a:endParaRPr lang="de-DE" sz="750" b="1" dirty="0">
              <a:solidFill>
                <a:schemeClr val="bg1"/>
              </a:solidFill>
              <a:latin typeface="Dutch801 XBd BT" panose="02020903060505020304" pitchFamily="18" charset="0"/>
            </a:endParaRPr>
          </a:p>
        </p:txBody>
      </p:sp>
      <p:sp>
        <p:nvSpPr>
          <p:cNvPr id="19" name="Text Box 3"/>
          <p:cNvSpPr txBox="1">
            <a:spLocks noChangeArrowheads="1"/>
          </p:cNvSpPr>
          <p:nvPr/>
        </p:nvSpPr>
        <p:spPr bwMode="auto">
          <a:xfrm>
            <a:off x="166405" y="7237111"/>
            <a:ext cx="5832475" cy="107722"/>
          </a:xfrm>
          <a:prstGeom prst="rect">
            <a:avLst/>
          </a:prstGeom>
          <a:solidFill>
            <a:schemeClr val="bg1"/>
          </a:solidFill>
          <a:ln w="9525">
            <a:noFill/>
            <a:miter lim="800000"/>
            <a:headEnd/>
            <a:tailEnd/>
          </a:ln>
          <a:effectLst/>
        </p:spPr>
        <p:txBody>
          <a:bodyPr lIns="0" tIns="0" rIns="0" bIns="0">
            <a:spAutoFit/>
          </a:bodyPr>
          <a:lstStyle/>
          <a:p>
            <a:pPr algn="l" defTabSz="995300">
              <a:spcBef>
                <a:spcPct val="50000"/>
              </a:spcBef>
              <a:defRPr/>
            </a:pPr>
            <a:r>
              <a:rPr lang="de-AT" sz="700" b="1" dirty="0" smtClean="0">
                <a:solidFill>
                  <a:schemeClr val="bg2"/>
                </a:solidFill>
                <a:latin typeface="Arial" charset="0"/>
                <a:cs typeface="Arial" charset="0"/>
              </a:rPr>
              <a:t>HLZTG </a:t>
            </a:r>
            <a:r>
              <a:rPr lang="de-AT" sz="700" b="0" dirty="0" smtClean="0">
                <a:solidFill>
                  <a:schemeClr val="bg2"/>
                </a:solidFill>
                <a:latin typeface="Arial" charset="0"/>
                <a:cs typeface="Arial" charset="0"/>
                <a:sym typeface="Wingdings 2"/>
              </a:rPr>
              <a:t>|</a:t>
            </a:r>
            <a:r>
              <a:rPr lang="de-AT" sz="700" b="0" dirty="0" smtClean="0">
                <a:solidFill>
                  <a:schemeClr val="bg2"/>
                </a:solidFill>
                <a:latin typeface="Arial" charset="0"/>
                <a:cs typeface="Arial" charset="0"/>
              </a:rPr>
              <a:t>   Projektklassen [PKL]</a:t>
            </a:r>
            <a:endParaRPr lang="de-AT" sz="700" b="0" dirty="0">
              <a:solidFill>
                <a:schemeClr val="bg2"/>
              </a:solidFill>
              <a:latin typeface="Arial" charset="0"/>
              <a:cs typeface="Arial" charset="0"/>
              <a:sym typeface="Wingdings 3" pitchFamily="18" charset="2"/>
            </a:endParaRPr>
          </a:p>
        </p:txBody>
      </p:sp>
    </p:spTree>
    <p:extLst>
      <p:ext uri="{BB962C8B-B14F-4D97-AF65-F5344CB8AC3E}">
        <p14:creationId xmlns:p14="http://schemas.microsoft.com/office/powerpoint/2010/main" val="4202557445"/>
      </p:ext>
    </p:extLst>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Inhaltsplatzhalter 5"/>
          <p:cNvGraphicFramePr>
            <a:graphicFrameLocks/>
          </p:cNvGraphicFramePr>
          <p:nvPr>
            <p:extLst>
              <p:ext uri="{D42A27DB-BD31-4B8C-83A1-F6EECF244321}">
                <p14:modId xmlns:p14="http://schemas.microsoft.com/office/powerpoint/2010/main" val="393863518"/>
              </p:ext>
            </p:extLst>
          </p:nvPr>
        </p:nvGraphicFramePr>
        <p:xfrm>
          <a:off x="2218136" y="628901"/>
          <a:ext cx="1382400" cy="6237236"/>
        </p:xfrm>
        <a:graphic>
          <a:graphicData uri="http://schemas.openxmlformats.org/drawingml/2006/table">
            <a:tbl>
              <a:tblPr firstRow="1" bandRow="1">
                <a:tableStyleId>{2D5ABB26-0587-4C30-8999-92F81FD0307C}</a:tableStyleId>
              </a:tblPr>
              <a:tblGrid>
                <a:gridCol w="1382400"/>
              </a:tblGrid>
              <a:tr h="561600">
                <a:tc>
                  <a:txBody>
                    <a:bodyPr/>
                    <a:lstStyle/>
                    <a:p>
                      <a:r>
                        <a:rPr lang="de-DE" sz="800" b="1" dirty="0" smtClean="0">
                          <a:latin typeface="Arial" panose="020B0604020202020204" pitchFamily="34" charset="0"/>
                          <a:cs typeface="Arial" panose="020B0604020202020204" pitchFamily="34" charset="0"/>
                        </a:rPr>
                        <a:t>Anzahl</a:t>
                      </a:r>
                      <a:r>
                        <a:rPr lang="de-DE" sz="800" b="1" baseline="0" dirty="0" smtClean="0">
                          <a:latin typeface="Arial" panose="020B0604020202020204" pitchFamily="34" charset="0"/>
                          <a:cs typeface="Arial" panose="020B0604020202020204" pitchFamily="34" charset="0"/>
                        </a:rPr>
                        <a:t> Projektziele</a:t>
                      </a:r>
                      <a:endParaRPr lang="de-DE" sz="800" b="1" dirty="0" smtClean="0">
                        <a:latin typeface="Arial" panose="020B0604020202020204" pitchFamily="34" charset="0"/>
                        <a:cs typeface="Arial" panose="020B0604020202020204" pitchFamily="34" charset="0"/>
                      </a:endParaRPr>
                    </a:p>
                  </a:txBody>
                  <a:tcPr marL="36000" marR="36000" marT="36000" marB="36000">
                    <a:lnL w="3175" cap="flat" cmpd="sng" algn="ctr">
                      <a:no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noFill/>
                  </a:tcPr>
                </a:tc>
              </a:tr>
              <a:tr h="561600">
                <a:tc>
                  <a:txBody>
                    <a:bodyPr/>
                    <a:lstStyle/>
                    <a:p>
                      <a:r>
                        <a:rPr lang="de-DE" sz="800" b="1" dirty="0" smtClean="0">
                          <a:latin typeface="Arial" panose="020B0604020202020204" pitchFamily="34" charset="0"/>
                          <a:cs typeface="Arial" panose="020B0604020202020204" pitchFamily="34" charset="0"/>
                        </a:rPr>
                        <a:t>Ressourcen AG</a:t>
                      </a:r>
                      <a:br>
                        <a:rPr lang="de-DE" sz="800" b="1" dirty="0" smtClean="0">
                          <a:latin typeface="Arial" panose="020B0604020202020204" pitchFamily="34" charset="0"/>
                          <a:cs typeface="Arial" panose="020B0604020202020204" pitchFamily="34" charset="0"/>
                        </a:rPr>
                      </a:br>
                      <a:r>
                        <a:rPr lang="de-DE" sz="800" b="1" dirty="0" smtClean="0">
                          <a:latin typeface="Arial" panose="020B0604020202020204" pitchFamily="34" charset="0"/>
                          <a:cs typeface="Arial" panose="020B0604020202020204" pitchFamily="34" charset="0"/>
                        </a:rPr>
                        <a:t>Besteller + Ersteller</a:t>
                      </a:r>
                    </a:p>
                  </a:txBody>
                  <a:tcPr marL="36000" marR="36000" marT="36000" marB="36000">
                    <a:lnL w="3175" cap="flat" cmpd="sng" algn="ctr">
                      <a:no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noFill/>
                  </a:tcPr>
                </a:tc>
              </a:tr>
              <a:tr h="561600">
                <a:tc>
                  <a:txBody>
                    <a:bodyPr/>
                    <a:lstStyle/>
                    <a:p>
                      <a:r>
                        <a:rPr lang="de-DE" sz="800" b="1" dirty="0" smtClean="0">
                          <a:latin typeface="Arial" panose="020B0604020202020204" pitchFamily="34" charset="0"/>
                          <a:cs typeface="Arial" panose="020B0604020202020204" pitchFamily="34" charset="0"/>
                        </a:rPr>
                        <a:t>strategische</a:t>
                      </a:r>
                      <a:r>
                        <a:rPr lang="de-DE" sz="800" b="1" baseline="0" dirty="0" smtClean="0">
                          <a:latin typeface="Arial" panose="020B0604020202020204" pitchFamily="34" charset="0"/>
                          <a:cs typeface="Arial" panose="020B0604020202020204" pitchFamily="34" charset="0"/>
                        </a:rPr>
                        <a:t> Bedeutung</a:t>
                      </a:r>
                    </a:p>
                  </a:txBody>
                  <a:tcPr marL="36000" marR="36000" marT="36000" marB="36000">
                    <a:lnL w="3175" cap="flat" cmpd="sng" algn="ctr">
                      <a:no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noFill/>
                  </a:tcPr>
                </a:tc>
              </a:tr>
              <a:tr h="561600">
                <a:tc>
                  <a:txBody>
                    <a:bodyPr/>
                    <a:lstStyle/>
                    <a:p>
                      <a:r>
                        <a:rPr lang="de-DE" sz="800" b="1" dirty="0" smtClean="0">
                          <a:latin typeface="Arial" panose="020B0604020202020204" pitchFamily="34" charset="0"/>
                          <a:cs typeface="Arial" panose="020B0604020202020204" pitchFamily="34" charset="0"/>
                        </a:rPr>
                        <a:t>Neuartigkeit</a:t>
                      </a:r>
                      <a:endParaRPr lang="de-DE" sz="800" b="1" baseline="0" dirty="0" smtClean="0">
                        <a:latin typeface="Arial" panose="020B0604020202020204" pitchFamily="34" charset="0"/>
                        <a:cs typeface="Arial" panose="020B0604020202020204" pitchFamily="34" charset="0"/>
                      </a:endParaRPr>
                    </a:p>
                  </a:txBody>
                  <a:tcPr marL="36000" marR="36000" marT="36000" marB="36000">
                    <a:lnL w="3175" cap="flat" cmpd="sng" algn="ctr">
                      <a:no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noFill/>
                  </a:tcPr>
                </a:tc>
              </a:tr>
              <a:tr h="561600">
                <a:tc>
                  <a:txBody>
                    <a:bodyPr/>
                    <a:lstStyle/>
                    <a:p>
                      <a:r>
                        <a:rPr lang="de-DE" sz="800" b="1" dirty="0" smtClean="0">
                          <a:latin typeface="Arial" panose="020B0604020202020204" pitchFamily="34" charset="0"/>
                          <a:cs typeface="Arial" panose="020B0604020202020204" pitchFamily="34" charset="0"/>
                        </a:rPr>
                        <a:t>Neubau</a:t>
                      </a:r>
                      <a:r>
                        <a:rPr lang="de-DE" sz="800" b="1" baseline="0" dirty="0" smtClean="0">
                          <a:latin typeface="Arial" panose="020B0604020202020204" pitchFamily="34" charset="0"/>
                          <a:cs typeface="Arial" panose="020B0604020202020204" pitchFamily="34" charset="0"/>
                        </a:rPr>
                        <a:t> / Umbau / in Betrieb </a:t>
                      </a:r>
                      <a:endParaRPr lang="de-DE" sz="800" b="1" dirty="0" smtClean="0">
                        <a:latin typeface="Arial" panose="020B0604020202020204" pitchFamily="34" charset="0"/>
                        <a:cs typeface="Arial" panose="020B0604020202020204" pitchFamily="34" charset="0"/>
                      </a:endParaRPr>
                    </a:p>
                  </a:txBody>
                  <a:tcPr marL="36000" marR="36000" marT="36000" marB="36000">
                    <a:lnL w="3175" cap="flat" cmpd="sng" algn="ctr">
                      <a:no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noFill/>
                  </a:tcPr>
                </a:tc>
              </a:tr>
              <a:tr h="439200">
                <a:tc>
                  <a:txBody>
                    <a:bodyPr/>
                    <a:lstStyle/>
                    <a:p>
                      <a:r>
                        <a:rPr lang="de-DE" sz="800" b="1" dirty="0" smtClean="0">
                          <a:latin typeface="Arial" panose="020B0604020202020204" pitchFamily="34" charset="0"/>
                          <a:cs typeface="Arial" panose="020B0604020202020204" pitchFamily="34" charset="0"/>
                        </a:rPr>
                        <a:t>Risikoeinschätzung</a:t>
                      </a:r>
                      <a:endParaRPr lang="de-DE" sz="800" b="1" baseline="0" dirty="0" smtClean="0">
                        <a:latin typeface="Arial" panose="020B0604020202020204" pitchFamily="34" charset="0"/>
                        <a:cs typeface="Arial" panose="020B0604020202020204" pitchFamily="34" charset="0"/>
                      </a:endParaRPr>
                    </a:p>
                  </a:txBody>
                  <a:tcPr marL="36000" marR="36000" marT="36000" marB="36000">
                    <a:lnL w="3175" cap="flat" cmpd="sng" algn="ctr">
                      <a:no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noFill/>
                  </a:tcPr>
                </a:tc>
              </a:tr>
              <a:tr h="561600">
                <a:tc>
                  <a:txBody>
                    <a:bodyPr/>
                    <a:lstStyle/>
                    <a:p>
                      <a:r>
                        <a:rPr lang="de-DE" sz="800" b="1" dirty="0" smtClean="0">
                          <a:latin typeface="Arial" panose="020B0604020202020204" pitchFamily="34" charset="0"/>
                          <a:cs typeface="Arial" panose="020B0604020202020204" pitchFamily="34" charset="0"/>
                        </a:rPr>
                        <a:t>Projekt - Dauer</a:t>
                      </a:r>
                    </a:p>
                  </a:txBody>
                  <a:tcPr marL="36000" marR="36000" marT="36000" marB="36000">
                    <a:lnL w="3175" cap="flat" cmpd="sng" algn="ctr">
                      <a:no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noFill/>
                  </a:tcPr>
                </a:tc>
              </a:tr>
              <a:tr h="439200">
                <a:tc>
                  <a:txBody>
                    <a:bodyPr/>
                    <a:lstStyle/>
                    <a:p>
                      <a:pPr marL="0" marR="0" indent="0" algn="l" defTabSz="995690" rtl="0" eaLnBrk="1" fontAlgn="auto" latinLnBrk="0" hangingPunct="1">
                        <a:lnSpc>
                          <a:spcPct val="100000"/>
                        </a:lnSpc>
                        <a:spcBef>
                          <a:spcPts val="0"/>
                        </a:spcBef>
                        <a:spcAft>
                          <a:spcPts val="0"/>
                        </a:spcAft>
                        <a:buClrTx/>
                        <a:buSzTx/>
                        <a:buFontTx/>
                        <a:buNone/>
                        <a:tabLst/>
                        <a:defRPr/>
                      </a:pPr>
                      <a:r>
                        <a:rPr lang="de-DE" sz="800" b="1" dirty="0" smtClean="0">
                          <a:latin typeface="Arial" panose="020B0604020202020204" pitchFamily="34" charset="0"/>
                          <a:cs typeface="Arial" panose="020B0604020202020204" pitchFamily="34" charset="0"/>
                        </a:rPr>
                        <a:t>Projekt</a:t>
                      </a:r>
                      <a:r>
                        <a:rPr lang="de-DE" sz="800" b="1" baseline="0" dirty="0" smtClean="0">
                          <a:latin typeface="Arial" panose="020B0604020202020204" pitchFamily="34" charset="0"/>
                          <a:cs typeface="Arial" panose="020B0604020202020204" pitchFamily="34" charset="0"/>
                        </a:rPr>
                        <a:t> - Kosten</a:t>
                      </a:r>
                    </a:p>
                  </a:txBody>
                  <a:tcPr marL="36000" marR="36000" marT="36000" marB="36000">
                    <a:lnL w="3175" cap="flat" cmpd="sng" algn="ctr">
                      <a:no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noFill/>
                  </a:tcPr>
                </a:tc>
              </a:tr>
              <a:tr h="561600">
                <a:tc>
                  <a:txBody>
                    <a:bodyPr/>
                    <a:lstStyle/>
                    <a:p>
                      <a:r>
                        <a:rPr lang="de-DE" sz="800" b="1" dirty="0" smtClean="0">
                          <a:latin typeface="Arial" panose="020B0604020202020204" pitchFamily="34" charset="0"/>
                          <a:cs typeface="Arial" panose="020B0604020202020204" pitchFamily="34" charset="0"/>
                        </a:rPr>
                        <a:t>Anzahl Planungsfelder,</a:t>
                      </a:r>
                      <a:br>
                        <a:rPr lang="de-DE" sz="800" b="1" dirty="0" smtClean="0">
                          <a:latin typeface="Arial" panose="020B0604020202020204" pitchFamily="34" charset="0"/>
                          <a:cs typeface="Arial" panose="020B0604020202020204" pitchFamily="34" charset="0"/>
                        </a:rPr>
                      </a:br>
                      <a:r>
                        <a:rPr lang="de-DE" sz="800" b="1" dirty="0" smtClean="0">
                          <a:latin typeface="Arial" panose="020B0604020202020204" pitchFamily="34" charset="0"/>
                          <a:cs typeface="Arial" panose="020B0604020202020204" pitchFamily="34" charset="0"/>
                        </a:rPr>
                        <a:t>Fachbereiche</a:t>
                      </a:r>
                    </a:p>
                  </a:txBody>
                  <a:tcPr marL="36000" marR="36000" marT="36000" marB="36000">
                    <a:lnL w="3175" cap="flat" cmpd="sng" algn="ctr">
                      <a:no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noFill/>
                  </a:tcPr>
                </a:tc>
              </a:tr>
              <a:tr h="561600">
                <a:tc>
                  <a:txBody>
                    <a:bodyPr/>
                    <a:lstStyle/>
                    <a:p>
                      <a:pPr marL="0" marR="0" indent="0" algn="l" defTabSz="995690" rtl="0" eaLnBrk="1" fontAlgn="auto" latinLnBrk="0" hangingPunct="1">
                        <a:lnSpc>
                          <a:spcPct val="100000"/>
                        </a:lnSpc>
                        <a:spcBef>
                          <a:spcPts val="0"/>
                        </a:spcBef>
                        <a:spcAft>
                          <a:spcPts val="0"/>
                        </a:spcAft>
                        <a:buClrTx/>
                        <a:buSzTx/>
                        <a:buFontTx/>
                        <a:buNone/>
                        <a:tabLst/>
                        <a:defRPr/>
                      </a:pPr>
                      <a:r>
                        <a:rPr lang="de-DE" sz="800" b="1" dirty="0" smtClean="0">
                          <a:latin typeface="Arial" panose="020B0604020202020204" pitchFamily="34" charset="0"/>
                          <a:cs typeface="Arial" panose="020B0604020202020204" pitchFamily="34" charset="0"/>
                        </a:rPr>
                        <a:t>Anzahl ausführender</a:t>
                      </a:r>
                      <a:r>
                        <a:rPr lang="de-DE" sz="800" b="1" baseline="0" dirty="0" smtClean="0">
                          <a:latin typeface="Arial" panose="020B0604020202020204" pitchFamily="34" charset="0"/>
                          <a:cs typeface="Arial" panose="020B0604020202020204" pitchFamily="34" charset="0"/>
                        </a:rPr>
                        <a:t> </a:t>
                      </a:r>
                      <a:r>
                        <a:rPr lang="de-DE" sz="800" b="1" dirty="0" smtClean="0">
                          <a:latin typeface="Arial" panose="020B0604020202020204" pitchFamily="34" charset="0"/>
                          <a:cs typeface="Arial" panose="020B0604020202020204" pitchFamily="34" charset="0"/>
                        </a:rPr>
                        <a:t>Firmen und Gewerke</a:t>
                      </a:r>
                    </a:p>
                  </a:txBody>
                  <a:tcPr marL="36000" marR="36000" marT="36000" marB="36000">
                    <a:lnL w="3175" cap="flat" cmpd="sng" algn="ctr">
                      <a:no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noFill/>
                  </a:tcPr>
                </a:tc>
              </a:tr>
              <a:tr h="426836">
                <a:tc>
                  <a:txBody>
                    <a:bodyPr/>
                    <a:lstStyle/>
                    <a:p>
                      <a:pPr marL="0" marR="0" indent="0" algn="l" defTabSz="995690" rtl="0" eaLnBrk="1" fontAlgn="auto" latinLnBrk="0" hangingPunct="1">
                        <a:lnSpc>
                          <a:spcPct val="100000"/>
                        </a:lnSpc>
                        <a:spcBef>
                          <a:spcPts val="0"/>
                        </a:spcBef>
                        <a:spcAft>
                          <a:spcPts val="0"/>
                        </a:spcAft>
                        <a:buClrTx/>
                        <a:buSzTx/>
                        <a:buFontTx/>
                        <a:buNone/>
                        <a:tabLst/>
                        <a:defRPr/>
                      </a:pPr>
                      <a:r>
                        <a:rPr lang="de-DE" sz="800" b="1" dirty="0" smtClean="0">
                          <a:latin typeface="Arial" panose="020B0604020202020204" pitchFamily="34" charset="0"/>
                          <a:cs typeface="Arial" panose="020B0604020202020204" pitchFamily="34" charset="0"/>
                        </a:rPr>
                        <a:t>Verträge + Genehmigungen</a:t>
                      </a:r>
                      <a:endParaRPr lang="de-DE" sz="800" b="1" baseline="0" dirty="0" smtClean="0">
                        <a:latin typeface="Arial" panose="020B0604020202020204" pitchFamily="34" charset="0"/>
                        <a:cs typeface="Arial" panose="020B0604020202020204" pitchFamily="34" charset="0"/>
                      </a:endParaRPr>
                    </a:p>
                  </a:txBody>
                  <a:tcPr marL="36000" marR="36000" marT="36000" marB="36000">
                    <a:lnL w="3175" cap="flat" cmpd="sng" algn="ctr">
                      <a:no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noFill/>
                  </a:tcPr>
                </a:tc>
              </a:tr>
              <a:tr h="439200">
                <a:tc>
                  <a:txBody>
                    <a:bodyPr/>
                    <a:lstStyle/>
                    <a:p>
                      <a:r>
                        <a:rPr lang="de-DE" sz="800" b="1" dirty="0" smtClean="0">
                          <a:latin typeface="Arial" panose="020B0604020202020204" pitchFamily="34" charset="0"/>
                          <a:cs typeface="Arial" panose="020B0604020202020204" pitchFamily="34" charset="0"/>
                        </a:rPr>
                        <a:t>Umfeld </a:t>
                      </a:r>
                      <a:endParaRPr lang="de-DE" sz="800" b="1" baseline="30000" dirty="0" smtClean="0">
                        <a:latin typeface="Arial" panose="020B0604020202020204" pitchFamily="34" charset="0"/>
                        <a:cs typeface="Arial" panose="020B0604020202020204" pitchFamily="34" charset="0"/>
                      </a:endParaRPr>
                    </a:p>
                  </a:txBody>
                  <a:tcPr marL="36000" marR="36000" marT="36000" marB="36000">
                    <a:lnL w="3175" cap="flat" cmpd="sng" algn="ctr">
                      <a:no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noFill/>
                  </a:tcPr>
                </a:tc>
              </a:tr>
            </a:tbl>
          </a:graphicData>
        </a:graphic>
      </p:graphicFrame>
      <p:sp>
        <p:nvSpPr>
          <p:cNvPr id="2" name="Textfeld 1"/>
          <p:cNvSpPr txBox="1"/>
          <p:nvPr/>
        </p:nvSpPr>
        <p:spPr>
          <a:xfrm>
            <a:off x="6714890" y="431227"/>
            <a:ext cx="3978510" cy="261610"/>
          </a:xfrm>
          <a:prstGeom prst="rect">
            <a:avLst/>
          </a:prstGeom>
          <a:noFill/>
        </p:spPr>
        <p:txBody>
          <a:bodyPr wrap="square" rtlCol="0">
            <a:spAutoFit/>
          </a:bodyPr>
          <a:lstStyle/>
          <a:p>
            <a:r>
              <a:rPr lang="de-DE" sz="1100" b="1" dirty="0" smtClean="0"/>
              <a:t>Projekt: </a:t>
            </a:r>
            <a:r>
              <a:rPr lang="de-DE" sz="1100" dirty="0" smtClean="0">
                <a:solidFill>
                  <a:schemeClr val="bg1">
                    <a:lumMod val="75000"/>
                  </a:schemeClr>
                </a:solidFill>
              </a:rPr>
              <a:t>________________________________________</a:t>
            </a:r>
            <a:endParaRPr lang="de-DE" sz="1100" dirty="0">
              <a:solidFill>
                <a:schemeClr val="bg1">
                  <a:lumMod val="75000"/>
                </a:schemeClr>
              </a:solidFill>
            </a:endParaRPr>
          </a:p>
        </p:txBody>
      </p:sp>
      <p:sp>
        <p:nvSpPr>
          <p:cNvPr id="7" name="Rechteck 6"/>
          <p:cNvSpPr/>
          <p:nvPr/>
        </p:nvSpPr>
        <p:spPr>
          <a:xfrm>
            <a:off x="191261" y="612190"/>
            <a:ext cx="1728240" cy="6245809"/>
          </a:xfrm>
          <a:prstGeom prst="rect">
            <a:avLst/>
          </a:prstGeom>
          <a:solidFill>
            <a:srgbClr val="EAF1DD"/>
          </a:solidFill>
          <a:ln>
            <a:noFill/>
          </a:ln>
        </p:spPr>
        <p:style>
          <a:lnRef idx="2">
            <a:schemeClr val="accent1">
              <a:shade val="50000"/>
            </a:schemeClr>
          </a:lnRef>
          <a:fillRef idx="1">
            <a:schemeClr val="accent1"/>
          </a:fillRef>
          <a:effectRef idx="0">
            <a:schemeClr val="accent1"/>
          </a:effectRef>
          <a:fontRef idx="minor">
            <a:schemeClr val="lt1"/>
          </a:fontRef>
        </p:style>
        <p:txBody>
          <a:bodyPr lIns="99569" tIns="49785" rIns="99569" bIns="49785" rtlCol="0" anchor="ctr"/>
          <a:lstStyle/>
          <a:p>
            <a:pPr algn="ctr"/>
            <a:endParaRPr lang="de-AT"/>
          </a:p>
        </p:txBody>
      </p:sp>
      <p:sp>
        <p:nvSpPr>
          <p:cNvPr id="8" name="Oval 40"/>
          <p:cNvSpPr>
            <a:spLocks noChangeArrowheads="1"/>
          </p:cNvSpPr>
          <p:nvPr/>
        </p:nvSpPr>
        <p:spPr bwMode="auto">
          <a:xfrm>
            <a:off x="191260" y="436733"/>
            <a:ext cx="360000" cy="360000"/>
          </a:xfrm>
          <a:prstGeom prst="ellipse">
            <a:avLst/>
          </a:prstGeom>
          <a:solidFill>
            <a:srgbClr val="3366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0" tIns="0" rIns="0" bIns="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de-DE" altLang="de-DE" sz="2800" b="1" i="0" u="none" strike="noStrike" cap="none" normalizeH="0" baseline="0" dirty="0" smtClean="0">
                <a:ln>
                  <a:noFill/>
                </a:ln>
                <a:solidFill>
                  <a:schemeClr val="bg1"/>
                </a:solidFill>
                <a:effectLst/>
                <a:latin typeface="Dutch801 XBd BT" panose="02020903060505020304" pitchFamily="18" charset="0"/>
                <a:cs typeface="Arial" pitchFamily="34" charset="0"/>
              </a:rPr>
              <a:t>!</a:t>
            </a:r>
          </a:p>
        </p:txBody>
      </p:sp>
      <p:sp>
        <p:nvSpPr>
          <p:cNvPr id="11" name="Inhaltsplatzhalter 2"/>
          <p:cNvSpPr txBox="1">
            <a:spLocks/>
          </p:cNvSpPr>
          <p:nvPr/>
        </p:nvSpPr>
        <p:spPr>
          <a:xfrm>
            <a:off x="237632" y="672013"/>
            <a:ext cx="1652588" cy="6263809"/>
          </a:xfrm>
          <a:prstGeom prst="rect">
            <a:avLst/>
          </a:prstGeom>
        </p:spPr>
        <p:txBody>
          <a:bodyPr lIns="18000" rIns="18000"/>
          <a:lstStyle>
            <a:lvl1pPr marL="373384" indent="-373384" algn="l" rtl="0" fontAlgn="base">
              <a:spcBef>
                <a:spcPct val="50000"/>
              </a:spcBef>
              <a:spcAft>
                <a:spcPct val="0"/>
              </a:spcAft>
              <a:buChar char="•"/>
              <a:defRPr sz="1000">
                <a:solidFill>
                  <a:schemeClr val="tx1"/>
                </a:solidFill>
                <a:latin typeface="+mn-lt"/>
                <a:ea typeface="+mn-ea"/>
                <a:cs typeface="+mn-cs"/>
              </a:defRPr>
            </a:lvl1pPr>
            <a:lvl2pPr marL="808998" indent="-311153" algn="l" rtl="0" fontAlgn="base">
              <a:spcBef>
                <a:spcPct val="50000"/>
              </a:spcBef>
              <a:spcAft>
                <a:spcPct val="0"/>
              </a:spcAft>
              <a:buChar char="–"/>
              <a:defRPr sz="1000">
                <a:solidFill>
                  <a:schemeClr val="tx1"/>
                </a:solidFill>
                <a:latin typeface="+mn-lt"/>
              </a:defRPr>
            </a:lvl2pPr>
            <a:lvl3pPr marL="1244613" indent="-248923" algn="l" rtl="0" fontAlgn="base">
              <a:spcBef>
                <a:spcPct val="50000"/>
              </a:spcBef>
              <a:spcAft>
                <a:spcPct val="0"/>
              </a:spcAft>
              <a:buChar char="•"/>
              <a:defRPr sz="1000">
                <a:solidFill>
                  <a:schemeClr val="tx1"/>
                </a:solidFill>
                <a:latin typeface="+mn-lt"/>
              </a:defRPr>
            </a:lvl3pPr>
            <a:lvl4pPr marL="1742458" indent="-248923" algn="l" rtl="0" fontAlgn="base">
              <a:spcBef>
                <a:spcPct val="50000"/>
              </a:spcBef>
              <a:spcAft>
                <a:spcPct val="0"/>
              </a:spcAft>
              <a:buChar char="–"/>
              <a:defRPr sz="1000">
                <a:solidFill>
                  <a:schemeClr val="tx1"/>
                </a:solidFill>
                <a:latin typeface="+mn-lt"/>
              </a:defRPr>
            </a:lvl4pPr>
            <a:lvl5pPr marL="2240303" indent="-248923" algn="l" rtl="0" fontAlgn="base">
              <a:spcBef>
                <a:spcPct val="50000"/>
              </a:spcBef>
              <a:spcAft>
                <a:spcPct val="0"/>
              </a:spcAft>
              <a:buChar char="»"/>
              <a:defRPr sz="1000">
                <a:solidFill>
                  <a:schemeClr val="tx1"/>
                </a:solidFill>
                <a:latin typeface="+mn-lt"/>
              </a:defRPr>
            </a:lvl5pPr>
            <a:lvl6pPr marL="2738148" indent="-248923" algn="l" rtl="0" fontAlgn="base">
              <a:spcBef>
                <a:spcPct val="50000"/>
              </a:spcBef>
              <a:spcAft>
                <a:spcPct val="0"/>
              </a:spcAft>
              <a:buChar char="»"/>
              <a:defRPr sz="1000">
                <a:solidFill>
                  <a:schemeClr val="tx1"/>
                </a:solidFill>
                <a:latin typeface="+mn-lt"/>
              </a:defRPr>
            </a:lvl6pPr>
            <a:lvl7pPr marL="3235993" indent="-248923" algn="l" rtl="0" fontAlgn="base">
              <a:spcBef>
                <a:spcPct val="50000"/>
              </a:spcBef>
              <a:spcAft>
                <a:spcPct val="0"/>
              </a:spcAft>
              <a:buChar char="»"/>
              <a:defRPr sz="1000">
                <a:solidFill>
                  <a:schemeClr val="tx1"/>
                </a:solidFill>
                <a:latin typeface="+mn-lt"/>
              </a:defRPr>
            </a:lvl7pPr>
            <a:lvl8pPr marL="3733838" indent="-248923" algn="l" rtl="0" fontAlgn="base">
              <a:spcBef>
                <a:spcPct val="50000"/>
              </a:spcBef>
              <a:spcAft>
                <a:spcPct val="0"/>
              </a:spcAft>
              <a:buChar char="»"/>
              <a:defRPr sz="1000">
                <a:solidFill>
                  <a:schemeClr val="tx1"/>
                </a:solidFill>
                <a:latin typeface="+mn-lt"/>
              </a:defRPr>
            </a:lvl8pPr>
            <a:lvl9pPr marL="4231683" indent="-248923" algn="l" rtl="0" fontAlgn="base">
              <a:spcBef>
                <a:spcPct val="50000"/>
              </a:spcBef>
              <a:spcAft>
                <a:spcPct val="0"/>
              </a:spcAft>
              <a:buChar char="»"/>
              <a:defRPr sz="1000">
                <a:solidFill>
                  <a:schemeClr val="tx1"/>
                </a:solidFill>
                <a:latin typeface="+mn-lt"/>
              </a:defRPr>
            </a:lvl9pPr>
          </a:lstStyle>
          <a:p>
            <a:pPr marL="0" indent="0">
              <a:buNone/>
            </a:pPr>
            <a:r>
              <a:rPr lang="de-DE" b="1" kern="0" dirty="0" smtClean="0"/>
              <a:t>          </a:t>
            </a:r>
            <a:r>
              <a:rPr lang="de-DE" b="1" kern="0" dirty="0"/>
              <a:t>Mathematisch   einfache Einordnung:</a:t>
            </a:r>
            <a:endParaRPr lang="de-DE" kern="0" dirty="0"/>
          </a:p>
          <a:p>
            <a:pPr marL="0" indent="0">
              <a:buNone/>
            </a:pPr>
            <a:r>
              <a:rPr lang="de-DE" kern="0" dirty="0"/>
              <a:t>Die drei Spalten der </a:t>
            </a:r>
            <a:r>
              <a:rPr lang="de-DE" kern="0" dirty="0" err="1"/>
              <a:t>Be-urteilungsmatrix</a:t>
            </a:r>
            <a:r>
              <a:rPr lang="de-DE" kern="0" dirty="0"/>
              <a:t> werden in der Bewertungsmatrix auf 5 Spalten aufgegliedert. </a:t>
            </a:r>
          </a:p>
          <a:p>
            <a:pPr marL="0" indent="0">
              <a:buNone/>
            </a:pPr>
            <a:r>
              <a:rPr lang="de-DE" kern="0" dirty="0"/>
              <a:t>Jede Spalte ergibt eine ein-stellige Zahl von 1-5 (bei Überschreitung auch 6 oder 7), die Summe dividiert durch 12 Kategorien ergibt gerundet die </a:t>
            </a:r>
            <a:r>
              <a:rPr lang="de-DE" kern="0" dirty="0" smtClean="0"/>
              <a:t>Projektklasse</a:t>
            </a:r>
            <a:r>
              <a:rPr lang="de-DE" kern="0" dirty="0"/>
              <a:t>.</a:t>
            </a:r>
          </a:p>
          <a:p>
            <a:pPr marL="0" indent="0">
              <a:buNone/>
            </a:pPr>
            <a:r>
              <a:rPr lang="de-DE" kern="0" dirty="0"/>
              <a:t>Projekte der Klasse 4 oder 5 sollten mit intensiver Vor-bereitung und konkretem Risikomanagement in der PPH 1 Projektvorbereitung starten und eine sehr </a:t>
            </a:r>
            <a:r>
              <a:rPr lang="de-DE" kern="0" dirty="0" err="1"/>
              <a:t>quali-fizierte</a:t>
            </a:r>
            <a:r>
              <a:rPr lang="de-DE" kern="0" dirty="0"/>
              <a:t> Besetzung auf AG-Seite und in den </a:t>
            </a:r>
            <a:r>
              <a:rPr lang="de-DE" kern="0" dirty="0" err="1"/>
              <a:t>Eskala-tionsgremien</a:t>
            </a:r>
            <a:r>
              <a:rPr lang="de-DE" kern="0" dirty="0"/>
              <a:t> erhalten.</a:t>
            </a:r>
          </a:p>
          <a:p>
            <a:pPr marL="0" indent="0">
              <a:buNone/>
            </a:pPr>
            <a:r>
              <a:rPr lang="de-DE" kern="0" dirty="0"/>
              <a:t>Die Spinnenmatrix gibt nach einiger Anwendung einen schnell verständlichen finger-print mit dem </a:t>
            </a:r>
            <a:r>
              <a:rPr lang="de-DE" kern="0" dirty="0" err="1"/>
              <a:t>indivi</a:t>
            </a:r>
            <a:r>
              <a:rPr lang="de-DE" kern="0" dirty="0"/>
              <a:t>-duelle Projekte rasch und treffsicher eingeschätzt werden können, um diese „richtig“ aufzusetzen. </a:t>
            </a:r>
          </a:p>
          <a:p>
            <a:pPr marL="0" indent="0">
              <a:buNone/>
            </a:pPr>
            <a:endParaRPr lang="de-DE" kern="0" dirty="0"/>
          </a:p>
        </p:txBody>
      </p:sp>
      <p:graphicFrame>
        <p:nvGraphicFramePr>
          <p:cNvPr id="13" name="Inhaltsplatzhalter 5"/>
          <p:cNvGraphicFramePr>
            <a:graphicFrameLocks/>
          </p:cNvGraphicFramePr>
          <p:nvPr>
            <p:extLst>
              <p:ext uri="{D42A27DB-BD31-4B8C-83A1-F6EECF244321}">
                <p14:modId xmlns:p14="http://schemas.microsoft.com/office/powerpoint/2010/main" val="1315473421"/>
              </p:ext>
            </p:extLst>
          </p:nvPr>
        </p:nvGraphicFramePr>
        <p:xfrm>
          <a:off x="3601866" y="434075"/>
          <a:ext cx="360053" cy="6719860"/>
        </p:xfrm>
        <a:graphic>
          <a:graphicData uri="http://schemas.openxmlformats.org/drawingml/2006/table">
            <a:tbl>
              <a:tblPr firstRow="1" bandRow="1">
                <a:tableStyleId>{2D5ABB26-0587-4C30-8999-92F81FD0307C}</a:tableStyleId>
              </a:tblPr>
              <a:tblGrid>
                <a:gridCol w="360053"/>
              </a:tblGrid>
              <a:tr h="154961">
                <a:tc>
                  <a:txBody>
                    <a:bodyPr/>
                    <a:lstStyle/>
                    <a:p>
                      <a:pPr marL="0" marR="0" indent="0" algn="r" defTabSz="995690" rtl="0" eaLnBrk="1" fontAlgn="auto" latinLnBrk="0" hangingPunct="1">
                        <a:lnSpc>
                          <a:spcPct val="100000"/>
                        </a:lnSpc>
                        <a:spcBef>
                          <a:spcPts val="0"/>
                        </a:spcBef>
                        <a:spcAft>
                          <a:spcPts val="0"/>
                        </a:spcAft>
                        <a:buClrTx/>
                        <a:buSzTx/>
                        <a:buFontTx/>
                        <a:buNone/>
                        <a:tabLst/>
                        <a:defRPr/>
                      </a:pPr>
                      <a:r>
                        <a:rPr lang="de-DE" sz="800" dirty="0" smtClean="0"/>
                        <a:t>∑</a:t>
                      </a:r>
                      <a:endParaRPr lang="de-DE" sz="800" dirty="0" smtClean="0">
                        <a:latin typeface="Arial" panose="020B0604020202020204" pitchFamily="34" charset="0"/>
                        <a:cs typeface="Arial" panose="020B0604020202020204" pitchFamily="34" charset="0"/>
                      </a:endParaRPr>
                    </a:p>
                  </a:txBody>
                  <a:tcPr marL="36000" marR="36000" marT="36000" marB="36000">
                    <a:lnL w="3175" cap="flat" cmpd="sng" algn="ctr">
                      <a:solidFill>
                        <a:schemeClr val="tx1"/>
                      </a:solidFill>
                      <a:prstDash val="solid"/>
                      <a:round/>
                      <a:headEnd type="none" w="med" len="med"/>
                      <a:tailEnd type="none" w="med" len="med"/>
                    </a:lnL>
                    <a:lnR w="3175" cap="flat" cmpd="sng" algn="ctr">
                      <a:noFill/>
                      <a:prstDash val="solid"/>
                      <a:round/>
                      <a:headEnd type="none" w="med" len="med"/>
                      <a:tailEnd type="none" w="med" len="med"/>
                    </a:lnR>
                    <a:lnT w="12700" cap="flat" cmpd="sng" algn="ctr">
                      <a:noFill/>
                      <a:prstDash val="solid"/>
                      <a:round/>
                      <a:headEnd type="none" w="med" len="med"/>
                      <a:tailEnd type="none" w="med" len="med"/>
                    </a:lnT>
                    <a:lnB w="3175" cap="flat" cmpd="sng" algn="ctr">
                      <a:solidFill>
                        <a:schemeClr val="tx1"/>
                      </a:solidFill>
                      <a:prstDash val="solid"/>
                      <a:round/>
                      <a:headEnd type="none" w="med" len="med"/>
                      <a:tailEnd type="none" w="med" len="med"/>
                    </a:lnB>
                    <a:noFill/>
                  </a:tcPr>
                </a:tc>
              </a:tr>
              <a:tr h="561600">
                <a:tc>
                  <a:txBody>
                    <a:bodyPr/>
                    <a:lstStyle/>
                    <a:p>
                      <a:pPr algn="r"/>
                      <a:endParaRPr lang="de-DE" sz="1400" b="1" dirty="0">
                        <a:solidFill>
                          <a:srgbClr val="00B0F0"/>
                        </a:solidFill>
                        <a:latin typeface="Arial" panose="020B0604020202020204" pitchFamily="34" charset="0"/>
                        <a:cs typeface="Arial" panose="020B0604020202020204" pitchFamily="34" charset="0"/>
                      </a:endParaRPr>
                    </a:p>
                  </a:txBody>
                  <a:tcPr marL="36000" marR="36000" marT="36000" marB="36000" anchor="b">
                    <a:lnL w="3175" cap="flat" cmpd="sng" algn="ctr">
                      <a:solidFill>
                        <a:schemeClr val="tx1"/>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noFill/>
                  </a:tcPr>
                </a:tc>
              </a:tr>
              <a:tr h="561600">
                <a:tc>
                  <a:txBody>
                    <a:bodyPr/>
                    <a:lstStyle/>
                    <a:p>
                      <a:pPr algn="r"/>
                      <a:endParaRPr lang="de-DE" sz="1400" b="1" dirty="0">
                        <a:solidFill>
                          <a:srgbClr val="00B0F0"/>
                        </a:solidFill>
                        <a:latin typeface="Arial" panose="020B0604020202020204" pitchFamily="34" charset="0"/>
                        <a:cs typeface="Arial" panose="020B0604020202020204" pitchFamily="34" charset="0"/>
                      </a:endParaRPr>
                    </a:p>
                  </a:txBody>
                  <a:tcPr marL="36000" marR="36000" marT="36000" marB="36000" anchor="b">
                    <a:lnL w="3175" cap="flat" cmpd="sng" algn="ctr">
                      <a:solidFill>
                        <a:schemeClr val="tx1"/>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noFill/>
                  </a:tcPr>
                </a:tc>
              </a:tr>
              <a:tr h="561600">
                <a:tc>
                  <a:txBody>
                    <a:bodyPr/>
                    <a:lstStyle/>
                    <a:p>
                      <a:pPr algn="r"/>
                      <a:endParaRPr lang="de-DE" sz="1400" b="1" dirty="0">
                        <a:solidFill>
                          <a:srgbClr val="00B0F0"/>
                        </a:solidFill>
                        <a:latin typeface="Arial" panose="020B0604020202020204" pitchFamily="34" charset="0"/>
                        <a:cs typeface="Arial" panose="020B0604020202020204" pitchFamily="34" charset="0"/>
                      </a:endParaRPr>
                    </a:p>
                  </a:txBody>
                  <a:tcPr marL="36000" marR="36000" marT="36000" marB="36000" anchor="b">
                    <a:lnL w="3175" cap="flat" cmpd="sng" algn="ctr">
                      <a:solidFill>
                        <a:schemeClr val="tx1"/>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noFill/>
                  </a:tcPr>
                </a:tc>
              </a:tr>
              <a:tr h="561600">
                <a:tc>
                  <a:txBody>
                    <a:bodyPr/>
                    <a:lstStyle/>
                    <a:p>
                      <a:pPr algn="r"/>
                      <a:endParaRPr lang="de-DE" sz="1400" b="1" dirty="0">
                        <a:solidFill>
                          <a:srgbClr val="00B0F0"/>
                        </a:solidFill>
                        <a:latin typeface="Arial" panose="020B0604020202020204" pitchFamily="34" charset="0"/>
                        <a:cs typeface="Arial" panose="020B0604020202020204" pitchFamily="34" charset="0"/>
                      </a:endParaRPr>
                    </a:p>
                  </a:txBody>
                  <a:tcPr marL="36000" marR="36000" marT="36000" marB="36000" anchor="b">
                    <a:lnL w="3175" cap="flat" cmpd="sng" algn="ctr">
                      <a:solidFill>
                        <a:schemeClr val="tx1"/>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noFill/>
                  </a:tcPr>
                </a:tc>
              </a:tr>
              <a:tr h="561600">
                <a:tc>
                  <a:txBody>
                    <a:bodyPr/>
                    <a:lstStyle/>
                    <a:p>
                      <a:pPr algn="r"/>
                      <a:endParaRPr lang="de-DE" sz="1400" b="1" dirty="0">
                        <a:solidFill>
                          <a:srgbClr val="00B0F0"/>
                        </a:solidFill>
                        <a:latin typeface="Arial" panose="020B0604020202020204" pitchFamily="34" charset="0"/>
                        <a:cs typeface="Arial" panose="020B0604020202020204" pitchFamily="34" charset="0"/>
                      </a:endParaRPr>
                    </a:p>
                  </a:txBody>
                  <a:tcPr marL="36000" marR="36000" marT="36000" marB="36000" anchor="b">
                    <a:lnL w="3175" cap="flat" cmpd="sng" algn="ctr">
                      <a:solidFill>
                        <a:schemeClr val="tx1"/>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noFill/>
                  </a:tcPr>
                </a:tc>
              </a:tr>
              <a:tr h="439200">
                <a:tc>
                  <a:txBody>
                    <a:bodyPr/>
                    <a:lstStyle/>
                    <a:p>
                      <a:pPr algn="r"/>
                      <a:endParaRPr lang="de-DE" sz="1400" b="1" dirty="0">
                        <a:solidFill>
                          <a:srgbClr val="00B0F0"/>
                        </a:solidFill>
                        <a:latin typeface="Arial" panose="020B0604020202020204" pitchFamily="34" charset="0"/>
                        <a:cs typeface="Arial" panose="020B0604020202020204" pitchFamily="34" charset="0"/>
                      </a:endParaRPr>
                    </a:p>
                  </a:txBody>
                  <a:tcPr marL="36000" marR="36000" marT="36000" marB="36000" anchor="b">
                    <a:lnL w="3175" cap="flat" cmpd="sng" algn="ctr">
                      <a:solidFill>
                        <a:schemeClr val="tx1"/>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noFill/>
                  </a:tcPr>
                </a:tc>
              </a:tr>
              <a:tr h="561600">
                <a:tc>
                  <a:txBody>
                    <a:bodyPr/>
                    <a:lstStyle/>
                    <a:p>
                      <a:pPr algn="r"/>
                      <a:endParaRPr lang="de-DE" sz="1400" b="1" dirty="0">
                        <a:solidFill>
                          <a:srgbClr val="00B0F0"/>
                        </a:solidFill>
                        <a:latin typeface="Arial" panose="020B0604020202020204" pitchFamily="34" charset="0"/>
                        <a:cs typeface="Arial" panose="020B0604020202020204" pitchFamily="34" charset="0"/>
                      </a:endParaRPr>
                    </a:p>
                  </a:txBody>
                  <a:tcPr marL="36000" marR="36000" marT="36000" marB="36000" anchor="b">
                    <a:lnL w="3175" cap="flat" cmpd="sng" algn="ctr">
                      <a:solidFill>
                        <a:schemeClr val="tx1"/>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noFill/>
                  </a:tcPr>
                </a:tc>
              </a:tr>
              <a:tr h="439200">
                <a:tc>
                  <a:txBody>
                    <a:bodyPr/>
                    <a:lstStyle/>
                    <a:p>
                      <a:pPr algn="r"/>
                      <a:endParaRPr lang="de-DE" sz="1400" b="1" dirty="0">
                        <a:solidFill>
                          <a:srgbClr val="00B0F0"/>
                        </a:solidFill>
                        <a:latin typeface="Arial" panose="020B0604020202020204" pitchFamily="34" charset="0"/>
                        <a:cs typeface="Arial" panose="020B0604020202020204" pitchFamily="34" charset="0"/>
                      </a:endParaRPr>
                    </a:p>
                  </a:txBody>
                  <a:tcPr marL="36000" marR="36000" marT="36000" marB="36000" anchor="b">
                    <a:lnL w="3175" cap="flat" cmpd="sng" algn="ctr">
                      <a:solidFill>
                        <a:schemeClr val="tx1"/>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noFill/>
                  </a:tcPr>
                </a:tc>
              </a:tr>
              <a:tr h="561600">
                <a:tc>
                  <a:txBody>
                    <a:bodyPr/>
                    <a:lstStyle/>
                    <a:p>
                      <a:pPr algn="r"/>
                      <a:endParaRPr lang="de-DE" sz="1400" b="1" dirty="0">
                        <a:solidFill>
                          <a:srgbClr val="00B0F0"/>
                        </a:solidFill>
                        <a:latin typeface="Arial" panose="020B0604020202020204" pitchFamily="34" charset="0"/>
                        <a:cs typeface="Arial" panose="020B0604020202020204" pitchFamily="34" charset="0"/>
                      </a:endParaRPr>
                    </a:p>
                  </a:txBody>
                  <a:tcPr marL="36000" marR="36000" marT="36000" marB="36000" anchor="b">
                    <a:lnL w="3175" cap="flat" cmpd="sng" algn="ctr">
                      <a:solidFill>
                        <a:schemeClr val="tx1"/>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noFill/>
                  </a:tcPr>
                </a:tc>
              </a:tr>
              <a:tr h="561600">
                <a:tc>
                  <a:txBody>
                    <a:bodyPr/>
                    <a:lstStyle/>
                    <a:p>
                      <a:pPr algn="r"/>
                      <a:endParaRPr lang="de-DE" sz="1400" b="1" dirty="0">
                        <a:solidFill>
                          <a:srgbClr val="00B0F0"/>
                        </a:solidFill>
                        <a:latin typeface="Arial" panose="020B0604020202020204" pitchFamily="34" charset="0"/>
                        <a:cs typeface="Arial" panose="020B0604020202020204" pitchFamily="34" charset="0"/>
                      </a:endParaRPr>
                    </a:p>
                  </a:txBody>
                  <a:tcPr marL="36000" marR="36000" marT="36000" marB="36000" anchor="b">
                    <a:lnL w="3175" cap="flat" cmpd="sng" algn="ctr">
                      <a:solidFill>
                        <a:schemeClr val="tx1"/>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noFill/>
                  </a:tcPr>
                </a:tc>
              </a:tr>
              <a:tr h="430180">
                <a:tc>
                  <a:txBody>
                    <a:bodyPr/>
                    <a:lstStyle/>
                    <a:p>
                      <a:pPr algn="r"/>
                      <a:endParaRPr lang="de-DE" sz="1400" b="1" dirty="0">
                        <a:solidFill>
                          <a:srgbClr val="00B0F0"/>
                        </a:solidFill>
                        <a:latin typeface="Arial" panose="020B0604020202020204" pitchFamily="34" charset="0"/>
                        <a:cs typeface="Arial" panose="020B0604020202020204" pitchFamily="34" charset="0"/>
                      </a:endParaRPr>
                    </a:p>
                  </a:txBody>
                  <a:tcPr marL="36000" marR="36000" marT="36000" marB="36000" anchor="b">
                    <a:lnL w="3175" cap="flat" cmpd="sng" algn="ctr">
                      <a:solidFill>
                        <a:schemeClr val="tx1"/>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noFill/>
                  </a:tcPr>
                </a:tc>
              </a:tr>
              <a:tr h="439200">
                <a:tc>
                  <a:txBody>
                    <a:bodyPr/>
                    <a:lstStyle/>
                    <a:p>
                      <a:pPr algn="r"/>
                      <a:endParaRPr lang="de-DE" sz="1400" b="1" dirty="0">
                        <a:solidFill>
                          <a:srgbClr val="00B0F0"/>
                        </a:solidFill>
                        <a:latin typeface="Arial" panose="020B0604020202020204" pitchFamily="34" charset="0"/>
                        <a:cs typeface="Arial" panose="020B0604020202020204" pitchFamily="34" charset="0"/>
                      </a:endParaRPr>
                    </a:p>
                  </a:txBody>
                  <a:tcPr marL="36000" marR="36000" marT="36000" marB="36000" anchor="b">
                    <a:lnL w="3175" cap="flat" cmpd="sng" algn="ctr">
                      <a:solidFill>
                        <a:schemeClr val="tx1"/>
                      </a:solid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180000">
                <a:tc>
                  <a:txBody>
                    <a:bodyPr/>
                    <a:lstStyle/>
                    <a:p>
                      <a:pPr marL="0" marR="0" indent="0" algn="r" defTabSz="995690" rtl="0" eaLnBrk="1" fontAlgn="auto" latinLnBrk="0" hangingPunct="1">
                        <a:lnSpc>
                          <a:spcPct val="100000"/>
                        </a:lnSpc>
                        <a:spcBef>
                          <a:spcPts val="0"/>
                        </a:spcBef>
                        <a:spcAft>
                          <a:spcPts val="0"/>
                        </a:spcAft>
                        <a:buClrTx/>
                        <a:buSzTx/>
                        <a:buFontTx/>
                        <a:buNone/>
                        <a:tabLst/>
                        <a:defRPr/>
                      </a:pPr>
                      <a:endParaRPr lang="de-DE" sz="1400" b="1" kern="1200" dirty="0" smtClean="0">
                        <a:solidFill>
                          <a:srgbClr val="00B0F0"/>
                        </a:solidFill>
                        <a:latin typeface="Arial" panose="020B0604020202020204" pitchFamily="34" charset="0"/>
                        <a:ea typeface="+mn-ea"/>
                        <a:cs typeface="Arial" panose="020B0604020202020204" pitchFamily="34" charset="0"/>
                      </a:endParaRPr>
                    </a:p>
                  </a:txBody>
                  <a:tcPr marL="36000" marR="36000" marT="36000" marB="36000">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bl>
          </a:graphicData>
        </a:graphic>
      </p:graphicFrame>
      <p:graphicFrame>
        <p:nvGraphicFramePr>
          <p:cNvPr id="16" name="Diagramm 15"/>
          <p:cNvGraphicFramePr>
            <a:graphicFrameLocks/>
          </p:cNvGraphicFramePr>
          <p:nvPr>
            <p:extLst>
              <p:ext uri="{D42A27DB-BD31-4B8C-83A1-F6EECF244321}">
                <p14:modId xmlns:p14="http://schemas.microsoft.com/office/powerpoint/2010/main" val="1389420835"/>
              </p:ext>
            </p:extLst>
          </p:nvPr>
        </p:nvGraphicFramePr>
        <p:xfrm>
          <a:off x="3690470" y="1332291"/>
          <a:ext cx="7345020" cy="4896680"/>
        </p:xfrm>
        <a:graphic>
          <a:graphicData uri="http://schemas.openxmlformats.org/drawingml/2006/chart">
            <c:chart xmlns:c="http://schemas.openxmlformats.org/drawingml/2006/chart" xmlns:r="http://schemas.openxmlformats.org/officeDocument/2006/relationships" r:id="rId3"/>
          </a:graphicData>
        </a:graphic>
      </p:graphicFrame>
      <p:sp>
        <p:nvSpPr>
          <p:cNvPr id="15" name="Textfeld 14"/>
          <p:cNvSpPr txBox="1"/>
          <p:nvPr/>
        </p:nvSpPr>
        <p:spPr>
          <a:xfrm>
            <a:off x="4266550" y="431408"/>
            <a:ext cx="2448340" cy="261610"/>
          </a:xfrm>
          <a:prstGeom prst="rect">
            <a:avLst/>
          </a:prstGeom>
          <a:noFill/>
        </p:spPr>
        <p:txBody>
          <a:bodyPr wrap="square" rtlCol="0">
            <a:spAutoFit/>
          </a:bodyPr>
          <a:lstStyle/>
          <a:p>
            <a:r>
              <a:rPr lang="de-DE" sz="1100" b="1" dirty="0" smtClean="0"/>
              <a:t>Büro: </a:t>
            </a:r>
            <a:r>
              <a:rPr lang="de-DE" sz="1100" dirty="0" smtClean="0">
                <a:solidFill>
                  <a:schemeClr val="bg1">
                    <a:lumMod val="75000"/>
                  </a:schemeClr>
                </a:solidFill>
              </a:rPr>
              <a:t>_______________________</a:t>
            </a:r>
            <a:endParaRPr lang="de-DE" sz="1100" dirty="0">
              <a:solidFill>
                <a:schemeClr val="bg1">
                  <a:lumMod val="75000"/>
                </a:schemeClr>
              </a:solidFill>
            </a:endParaRPr>
          </a:p>
        </p:txBody>
      </p:sp>
      <p:sp>
        <p:nvSpPr>
          <p:cNvPr id="18" name="Text Box 3"/>
          <p:cNvSpPr txBox="1">
            <a:spLocks noChangeArrowheads="1"/>
          </p:cNvSpPr>
          <p:nvPr/>
        </p:nvSpPr>
        <p:spPr bwMode="auto">
          <a:xfrm>
            <a:off x="8569190" y="7244248"/>
            <a:ext cx="1943077" cy="107722"/>
          </a:xfrm>
          <a:prstGeom prst="rect">
            <a:avLst/>
          </a:prstGeom>
          <a:noFill/>
          <a:ln w="9525">
            <a:noFill/>
            <a:miter lim="800000"/>
            <a:headEnd/>
            <a:tailEnd/>
          </a:ln>
          <a:effectLst/>
        </p:spPr>
        <p:txBody>
          <a:bodyPr lIns="0" tIns="0" rIns="0" bIns="0">
            <a:spAutoFit/>
          </a:bodyPr>
          <a:lstStyle/>
          <a:p>
            <a:pPr algn="r" defTabSz="995300">
              <a:spcBef>
                <a:spcPct val="50000"/>
              </a:spcBef>
              <a:defRPr/>
            </a:pPr>
            <a:r>
              <a:rPr lang="de-AT" sz="700" dirty="0" smtClean="0">
                <a:solidFill>
                  <a:schemeClr val="bg2"/>
                </a:solidFill>
                <a:latin typeface="Arial"/>
                <a:cs typeface="Arial"/>
              </a:rPr>
              <a:t>11</a:t>
            </a:r>
            <a:r>
              <a:rPr lang="de-AT" sz="700" b="0" dirty="0" smtClean="0">
                <a:solidFill>
                  <a:schemeClr val="bg2"/>
                </a:solidFill>
                <a:latin typeface="Arial"/>
                <a:cs typeface="Arial"/>
              </a:rPr>
              <a:t>. Februar 2016</a:t>
            </a:r>
            <a:r>
              <a:rPr lang="de-AT" sz="700" b="0" baseline="0" dirty="0" smtClean="0">
                <a:solidFill>
                  <a:schemeClr val="bg2"/>
                </a:solidFill>
                <a:latin typeface="Arial"/>
                <a:cs typeface="Arial"/>
              </a:rPr>
              <a:t>   </a:t>
            </a:r>
            <a:r>
              <a:rPr lang="de-AT" sz="700" b="0" smtClean="0">
                <a:solidFill>
                  <a:schemeClr val="bg2"/>
                </a:solidFill>
                <a:latin typeface="Arial" charset="0"/>
                <a:cs typeface="Arial" charset="0"/>
                <a:sym typeface="Wingdings 2"/>
              </a:rPr>
              <a:t>|  </a:t>
            </a:r>
            <a:r>
              <a:rPr lang="de-AT" sz="700" b="0" smtClean="0">
                <a:solidFill>
                  <a:schemeClr val="bg2"/>
                </a:solidFill>
                <a:latin typeface="Arial" charset="0"/>
                <a:cs typeface="Arial" charset="0"/>
              </a:rPr>
              <a:t> ö-VS </a:t>
            </a:r>
            <a:r>
              <a:rPr lang="de-AT" sz="700" b="0" dirty="0" smtClean="0">
                <a:solidFill>
                  <a:schemeClr val="bg2"/>
                </a:solidFill>
                <a:latin typeface="Arial" charset="0"/>
                <a:cs typeface="Arial" charset="0"/>
              </a:rPr>
              <a:t>1   </a:t>
            </a:r>
            <a:r>
              <a:rPr lang="de-AT" sz="700" b="0" dirty="0" smtClean="0">
                <a:solidFill>
                  <a:schemeClr val="bg2"/>
                </a:solidFill>
                <a:latin typeface="Arial" charset="0"/>
                <a:cs typeface="Arial" charset="0"/>
                <a:sym typeface="Wingdings 2"/>
              </a:rPr>
              <a:t>|</a:t>
            </a:r>
            <a:r>
              <a:rPr lang="de-AT" sz="700" b="1" baseline="0" dirty="0" smtClean="0">
                <a:solidFill>
                  <a:schemeClr val="bg2"/>
                </a:solidFill>
                <a:latin typeface="Arial" charset="0"/>
                <a:sym typeface="Wingdings 2"/>
              </a:rPr>
              <a:t> </a:t>
            </a:r>
            <a:r>
              <a:rPr lang="de-AT" sz="700" b="1" dirty="0" smtClean="0">
                <a:solidFill>
                  <a:schemeClr val="bg2"/>
                </a:solidFill>
                <a:latin typeface="Arial" charset="0"/>
                <a:sym typeface="Wingdings 2"/>
              </a:rPr>
              <a:t>  </a:t>
            </a:r>
            <a:r>
              <a:rPr lang="de-DE" sz="700" dirty="0" smtClean="0">
                <a:solidFill>
                  <a:schemeClr val="bg2"/>
                </a:solidFill>
                <a:latin typeface="Arial" charset="0"/>
              </a:rPr>
              <a:t> 2 von 2</a:t>
            </a:r>
            <a:endParaRPr lang="de-AT" sz="700" b="0" dirty="0">
              <a:solidFill>
                <a:schemeClr val="bg2"/>
              </a:solidFill>
              <a:latin typeface="Arial" charset="0"/>
              <a:cs typeface="Arial" charset="0"/>
              <a:sym typeface="Wingdings 3" pitchFamily="18" charset="2"/>
            </a:endParaRPr>
          </a:p>
        </p:txBody>
      </p:sp>
      <p:sp>
        <p:nvSpPr>
          <p:cNvPr id="3" name="Textfeld 2"/>
          <p:cNvSpPr txBox="1"/>
          <p:nvPr/>
        </p:nvSpPr>
        <p:spPr>
          <a:xfrm>
            <a:off x="7666895" y="3719486"/>
            <a:ext cx="108000" cy="123111"/>
          </a:xfrm>
          <a:prstGeom prst="rect">
            <a:avLst/>
          </a:prstGeom>
          <a:solidFill>
            <a:schemeClr val="bg1"/>
          </a:solidFill>
        </p:spPr>
        <p:txBody>
          <a:bodyPr wrap="square" lIns="36000" tIns="0" rIns="36000" bIns="0" rtlCol="0">
            <a:spAutoFit/>
          </a:bodyPr>
          <a:lstStyle/>
          <a:p>
            <a:pPr algn="ctr"/>
            <a:r>
              <a:rPr lang="de-DE" sz="800" dirty="0" smtClean="0"/>
              <a:t>1</a:t>
            </a:r>
            <a:endParaRPr lang="de-DE" sz="800" dirty="0"/>
          </a:p>
        </p:txBody>
      </p:sp>
      <p:sp>
        <p:nvSpPr>
          <p:cNvPr id="21" name="Textfeld 20"/>
          <p:cNvSpPr txBox="1"/>
          <p:nvPr/>
        </p:nvSpPr>
        <p:spPr>
          <a:xfrm>
            <a:off x="7962170" y="3719486"/>
            <a:ext cx="108000" cy="123111"/>
          </a:xfrm>
          <a:prstGeom prst="rect">
            <a:avLst/>
          </a:prstGeom>
          <a:solidFill>
            <a:schemeClr val="bg1"/>
          </a:solidFill>
        </p:spPr>
        <p:txBody>
          <a:bodyPr wrap="square" lIns="36000" tIns="0" rIns="36000" bIns="0" rtlCol="0">
            <a:spAutoFit/>
          </a:bodyPr>
          <a:lstStyle/>
          <a:p>
            <a:pPr algn="ctr"/>
            <a:r>
              <a:rPr lang="de-DE" sz="800" dirty="0" smtClean="0"/>
              <a:t>2</a:t>
            </a:r>
            <a:endParaRPr lang="de-DE" sz="800" dirty="0"/>
          </a:p>
        </p:txBody>
      </p:sp>
      <p:sp>
        <p:nvSpPr>
          <p:cNvPr id="22" name="Textfeld 21"/>
          <p:cNvSpPr txBox="1"/>
          <p:nvPr/>
        </p:nvSpPr>
        <p:spPr>
          <a:xfrm>
            <a:off x="8266970" y="3719486"/>
            <a:ext cx="108000" cy="123111"/>
          </a:xfrm>
          <a:prstGeom prst="rect">
            <a:avLst/>
          </a:prstGeom>
          <a:solidFill>
            <a:schemeClr val="bg1"/>
          </a:solidFill>
        </p:spPr>
        <p:txBody>
          <a:bodyPr wrap="square" lIns="36000" tIns="0" rIns="36000" bIns="0" rtlCol="0">
            <a:spAutoFit/>
          </a:bodyPr>
          <a:lstStyle/>
          <a:p>
            <a:pPr algn="ctr"/>
            <a:r>
              <a:rPr lang="de-DE" sz="800" dirty="0" smtClean="0"/>
              <a:t>3</a:t>
            </a:r>
            <a:endParaRPr lang="de-DE" sz="800" dirty="0"/>
          </a:p>
        </p:txBody>
      </p:sp>
      <p:sp>
        <p:nvSpPr>
          <p:cNvPr id="23" name="Textfeld 22"/>
          <p:cNvSpPr txBox="1"/>
          <p:nvPr/>
        </p:nvSpPr>
        <p:spPr>
          <a:xfrm>
            <a:off x="8578120" y="3719486"/>
            <a:ext cx="108000" cy="123111"/>
          </a:xfrm>
          <a:prstGeom prst="rect">
            <a:avLst/>
          </a:prstGeom>
          <a:solidFill>
            <a:schemeClr val="bg1"/>
          </a:solidFill>
        </p:spPr>
        <p:txBody>
          <a:bodyPr wrap="square" lIns="36000" tIns="0" rIns="36000" bIns="0" rtlCol="0">
            <a:spAutoFit/>
          </a:bodyPr>
          <a:lstStyle/>
          <a:p>
            <a:pPr algn="ctr"/>
            <a:r>
              <a:rPr lang="de-DE" sz="800" dirty="0" smtClean="0"/>
              <a:t>4</a:t>
            </a:r>
            <a:endParaRPr lang="de-DE" sz="800" dirty="0"/>
          </a:p>
        </p:txBody>
      </p:sp>
      <p:sp>
        <p:nvSpPr>
          <p:cNvPr id="24" name="Textfeld 23"/>
          <p:cNvSpPr txBox="1"/>
          <p:nvPr/>
        </p:nvSpPr>
        <p:spPr>
          <a:xfrm>
            <a:off x="8873395" y="3719486"/>
            <a:ext cx="108000" cy="123111"/>
          </a:xfrm>
          <a:prstGeom prst="rect">
            <a:avLst/>
          </a:prstGeom>
          <a:solidFill>
            <a:schemeClr val="bg1"/>
          </a:solidFill>
        </p:spPr>
        <p:txBody>
          <a:bodyPr wrap="square" lIns="36000" tIns="0" rIns="36000" bIns="0" rtlCol="0">
            <a:spAutoFit/>
          </a:bodyPr>
          <a:lstStyle/>
          <a:p>
            <a:pPr algn="ctr"/>
            <a:r>
              <a:rPr lang="de-DE" sz="800" dirty="0" smtClean="0"/>
              <a:t>5</a:t>
            </a:r>
            <a:endParaRPr lang="de-DE" sz="800" dirty="0"/>
          </a:p>
        </p:txBody>
      </p:sp>
      <p:graphicFrame>
        <p:nvGraphicFramePr>
          <p:cNvPr id="19" name="Inhaltsplatzhalter 5"/>
          <p:cNvGraphicFramePr>
            <a:graphicFrameLocks/>
          </p:cNvGraphicFramePr>
          <p:nvPr>
            <p:extLst>
              <p:ext uri="{D42A27DB-BD31-4B8C-83A1-F6EECF244321}">
                <p14:modId xmlns:p14="http://schemas.microsoft.com/office/powerpoint/2010/main" val="390037059"/>
              </p:ext>
            </p:extLst>
          </p:nvPr>
        </p:nvGraphicFramePr>
        <p:xfrm>
          <a:off x="4159170" y="6879741"/>
          <a:ext cx="2589904" cy="285360"/>
        </p:xfrm>
        <a:graphic>
          <a:graphicData uri="http://schemas.openxmlformats.org/drawingml/2006/table">
            <a:tbl>
              <a:tblPr firstRow="1" bandRow="1">
                <a:tableStyleId>{2D5ABB26-0587-4C30-8999-92F81FD0307C}</a:tableStyleId>
              </a:tblPr>
              <a:tblGrid>
                <a:gridCol w="2589904"/>
              </a:tblGrid>
              <a:tr h="284400">
                <a:tc>
                  <a:txBody>
                    <a:bodyPr/>
                    <a:lstStyle/>
                    <a:p>
                      <a:r>
                        <a:rPr lang="de-DE" sz="1400" b="1" kern="1200" dirty="0" smtClean="0">
                          <a:solidFill>
                            <a:srgbClr val="00B0F0"/>
                          </a:solidFill>
                          <a:latin typeface="Brush Script Std" pitchFamily="66" charset="0"/>
                          <a:ea typeface="+mn-ea"/>
                          <a:cs typeface="Arial" panose="020B0604020202020204" pitchFamily="34" charset="0"/>
                        </a:rPr>
                        <a:t>..</a:t>
                      </a:r>
                      <a:r>
                        <a:rPr lang="de-DE" sz="1400" dirty="0" smtClean="0"/>
                        <a:t>/12 =</a:t>
                      </a:r>
                      <a:r>
                        <a:rPr lang="de-DE" sz="1400" b="1" kern="1200" dirty="0" smtClean="0">
                          <a:solidFill>
                            <a:srgbClr val="00B0F0"/>
                          </a:solidFill>
                          <a:latin typeface="Brush Script Std" pitchFamily="66" charset="0"/>
                          <a:ea typeface="+mn-ea"/>
                          <a:cs typeface="Arial" panose="020B0604020202020204" pitchFamily="34" charset="0"/>
                        </a:rPr>
                        <a:t>.,..</a:t>
                      </a:r>
                      <a:r>
                        <a:rPr lang="de-DE" sz="1400" dirty="0" smtClean="0"/>
                        <a:t>  = Projektklasse </a:t>
                      </a:r>
                      <a:r>
                        <a:rPr lang="de-DE" sz="1400" b="1" kern="1200" dirty="0" smtClean="0">
                          <a:solidFill>
                            <a:srgbClr val="00B0F0"/>
                          </a:solidFill>
                          <a:latin typeface="Brush Script Std" pitchFamily="66" charset="0"/>
                          <a:ea typeface="+mn-ea"/>
                          <a:cs typeface="Arial" panose="020B0604020202020204" pitchFamily="34" charset="0"/>
                        </a:rPr>
                        <a:t>..</a:t>
                      </a: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bl>
          </a:graphicData>
        </a:graphic>
      </p:graphicFrame>
      <p:graphicFrame>
        <p:nvGraphicFramePr>
          <p:cNvPr id="25" name="Inhaltsplatzhalter 5"/>
          <p:cNvGraphicFramePr>
            <a:graphicFrameLocks/>
          </p:cNvGraphicFramePr>
          <p:nvPr>
            <p:extLst>
              <p:ext uri="{D42A27DB-BD31-4B8C-83A1-F6EECF244321}">
                <p14:modId xmlns:p14="http://schemas.microsoft.com/office/powerpoint/2010/main" val="1911049242"/>
              </p:ext>
            </p:extLst>
          </p:nvPr>
        </p:nvGraphicFramePr>
        <p:xfrm>
          <a:off x="6786900" y="6877061"/>
          <a:ext cx="1143892" cy="285360"/>
        </p:xfrm>
        <a:graphic>
          <a:graphicData uri="http://schemas.openxmlformats.org/drawingml/2006/table">
            <a:tbl>
              <a:tblPr firstRow="1" bandRow="1">
                <a:tableStyleId>{2D5ABB26-0587-4C30-8999-92F81FD0307C}</a:tableStyleId>
              </a:tblPr>
              <a:tblGrid>
                <a:gridCol w="303775"/>
                <a:gridCol w="840117"/>
              </a:tblGrid>
              <a:tr h="284400">
                <a:tc>
                  <a:txBody>
                    <a:bodyPr/>
                    <a:lstStyle/>
                    <a:p>
                      <a:pPr marL="0" marR="0" indent="0" algn="ctr" defTabSz="995690" rtl="0" eaLnBrk="1" fontAlgn="auto" latinLnBrk="0" hangingPunct="1">
                        <a:lnSpc>
                          <a:spcPct val="100000"/>
                        </a:lnSpc>
                        <a:spcBef>
                          <a:spcPts val="0"/>
                        </a:spcBef>
                        <a:spcAft>
                          <a:spcPts val="0"/>
                        </a:spcAft>
                        <a:buClrTx/>
                        <a:buSzTx/>
                        <a:buFontTx/>
                        <a:buNone/>
                        <a:tabLst/>
                        <a:defRPr/>
                      </a:pPr>
                      <a:r>
                        <a:rPr lang="de-DE" sz="1400" b="1" kern="1200" baseline="0" dirty="0" smtClean="0">
                          <a:solidFill>
                            <a:schemeClr val="tx1"/>
                          </a:solidFill>
                          <a:latin typeface="Arial" panose="020B0604020202020204" pitchFamily="34" charset="0"/>
                          <a:ea typeface="+mn-ea"/>
                          <a:cs typeface="Arial" panose="020B0604020202020204" pitchFamily="34" charset="0"/>
                          <a:sym typeface="Wingdings 3"/>
                        </a:rPr>
                        <a:t></a:t>
                      </a:r>
                      <a:endParaRPr lang="de-DE" sz="1400" b="1" kern="1200" baseline="0" dirty="0" smtClean="0">
                        <a:solidFill>
                          <a:schemeClr val="tx1"/>
                        </a:solidFill>
                        <a:latin typeface="Arial" panose="020B0604020202020204" pitchFamily="34" charset="0"/>
                        <a:ea typeface="+mn-ea"/>
                        <a:cs typeface="Arial" panose="020B0604020202020204" pitchFamily="34" charset="0"/>
                      </a:endParaRPr>
                    </a:p>
                  </a:txBody>
                  <a:tcPr marL="36000" marR="36000" marT="36000" marB="36000">
                    <a:lnL w="635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3175" cap="flat" cmpd="sng" algn="ctr">
                      <a:noFill/>
                      <a:prstDash val="solid"/>
                      <a:round/>
                      <a:headEnd type="none" w="med" len="med"/>
                      <a:tailEnd type="none" w="med" len="med"/>
                    </a:lnT>
                    <a:lnB w="3175" cap="flat" cmpd="sng" algn="ctr">
                      <a:noFill/>
                      <a:prstDash val="solid"/>
                      <a:round/>
                      <a:headEnd type="none" w="med" len="med"/>
                      <a:tailEnd type="none" w="med" len="med"/>
                    </a:lnB>
                    <a:noFill/>
                  </a:tcPr>
                </a:tc>
                <a:tc>
                  <a:txBody>
                    <a:bodyPr/>
                    <a:lstStyle/>
                    <a:p>
                      <a:pPr marL="0" marR="0" indent="0" algn="ctr" defTabSz="995690" rtl="0" eaLnBrk="1" fontAlgn="auto" latinLnBrk="0" hangingPunct="1">
                        <a:lnSpc>
                          <a:spcPct val="100000"/>
                        </a:lnSpc>
                        <a:spcBef>
                          <a:spcPts val="0"/>
                        </a:spcBef>
                        <a:spcAft>
                          <a:spcPts val="0"/>
                        </a:spcAft>
                        <a:buClrTx/>
                        <a:buSzTx/>
                        <a:buFontTx/>
                        <a:buNone/>
                        <a:tabLst/>
                        <a:defRPr/>
                      </a:pPr>
                      <a:r>
                        <a:rPr lang="de-DE" sz="1400" b="1" kern="1200" baseline="0" dirty="0" smtClean="0">
                          <a:solidFill>
                            <a:schemeClr val="tx1"/>
                          </a:solidFill>
                          <a:latin typeface="Arial" panose="020B0604020202020204" pitchFamily="34" charset="0"/>
                          <a:ea typeface="+mn-ea"/>
                          <a:cs typeface="Arial" panose="020B0604020202020204" pitchFamily="34" charset="0"/>
                        </a:rPr>
                        <a:t>PKL </a:t>
                      </a:r>
                      <a:r>
                        <a:rPr lang="de-DE" sz="1400" b="1" kern="1200" baseline="0" dirty="0" smtClean="0">
                          <a:solidFill>
                            <a:srgbClr val="00B0F0"/>
                          </a:solidFill>
                          <a:latin typeface="Brush Script Std" pitchFamily="66" charset="0"/>
                          <a:ea typeface="+mn-ea"/>
                          <a:cs typeface="Arial" panose="020B0604020202020204" pitchFamily="34" charset="0"/>
                        </a:rPr>
                        <a:t>___</a:t>
                      </a:r>
                      <a:endParaRPr lang="de-DE" sz="1400" b="1" kern="1200" dirty="0" smtClean="0">
                        <a:solidFill>
                          <a:srgbClr val="00B0F0"/>
                        </a:solidFill>
                        <a:latin typeface="Brush Script Std" pitchFamily="66" charset="0"/>
                        <a:ea typeface="+mn-ea"/>
                        <a:cs typeface="Arial" panose="020B0604020202020204" pitchFamily="34" charset="0"/>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bl>
          </a:graphicData>
        </a:graphic>
      </p:graphicFrame>
      <p:sp>
        <p:nvSpPr>
          <p:cNvPr id="20" name="Text Box 3"/>
          <p:cNvSpPr txBox="1">
            <a:spLocks noChangeArrowheads="1"/>
          </p:cNvSpPr>
          <p:nvPr/>
        </p:nvSpPr>
        <p:spPr bwMode="auto">
          <a:xfrm>
            <a:off x="166405" y="7237111"/>
            <a:ext cx="5832475" cy="107722"/>
          </a:xfrm>
          <a:prstGeom prst="rect">
            <a:avLst/>
          </a:prstGeom>
          <a:solidFill>
            <a:schemeClr val="bg1"/>
          </a:solidFill>
          <a:ln w="9525">
            <a:noFill/>
            <a:miter lim="800000"/>
            <a:headEnd/>
            <a:tailEnd/>
          </a:ln>
          <a:effectLst/>
        </p:spPr>
        <p:txBody>
          <a:bodyPr lIns="0" tIns="0" rIns="0" bIns="0">
            <a:spAutoFit/>
          </a:bodyPr>
          <a:lstStyle/>
          <a:p>
            <a:pPr algn="l" defTabSz="995300">
              <a:spcBef>
                <a:spcPct val="50000"/>
              </a:spcBef>
              <a:defRPr/>
            </a:pPr>
            <a:r>
              <a:rPr lang="de-AT" sz="700" b="1" dirty="0" smtClean="0">
                <a:solidFill>
                  <a:schemeClr val="bg2"/>
                </a:solidFill>
                <a:latin typeface="Arial" charset="0"/>
                <a:cs typeface="Arial" charset="0"/>
              </a:rPr>
              <a:t>HLZTG </a:t>
            </a:r>
            <a:r>
              <a:rPr lang="de-AT" sz="700" b="0" dirty="0" smtClean="0">
                <a:solidFill>
                  <a:schemeClr val="bg2"/>
                </a:solidFill>
                <a:latin typeface="Arial" charset="0"/>
                <a:cs typeface="Arial" charset="0"/>
                <a:sym typeface="Wingdings 2"/>
              </a:rPr>
              <a:t>|</a:t>
            </a:r>
            <a:r>
              <a:rPr lang="de-AT" sz="700" b="0" dirty="0" smtClean="0">
                <a:solidFill>
                  <a:schemeClr val="bg2"/>
                </a:solidFill>
                <a:latin typeface="Arial" charset="0"/>
                <a:cs typeface="Arial" charset="0"/>
              </a:rPr>
              <a:t>   Projektklassen [PKL]</a:t>
            </a:r>
            <a:endParaRPr lang="de-AT" sz="700" b="0" dirty="0">
              <a:solidFill>
                <a:schemeClr val="bg2"/>
              </a:solidFill>
              <a:latin typeface="Arial" charset="0"/>
              <a:cs typeface="Arial" charset="0"/>
              <a:sym typeface="Wingdings 3" pitchFamily="18" charset="2"/>
            </a:endParaRPr>
          </a:p>
        </p:txBody>
      </p:sp>
    </p:spTree>
    <p:extLst>
      <p:ext uri="{BB962C8B-B14F-4D97-AF65-F5344CB8AC3E}">
        <p14:creationId xmlns:p14="http://schemas.microsoft.com/office/powerpoint/2010/main" val="90402951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theme/theme1.xml><?xml version="1.0" encoding="utf-8"?>
<a:theme xmlns:a="http://schemas.openxmlformats.org/drawingml/2006/main" name="3_Standarddesign">
  <a:themeElements>
    <a:clrScheme name="1_Standard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Standarddesign">
      <a:majorFont>
        <a:latin typeface="Arial"/>
        <a:ea typeface=""/>
        <a:cs typeface=""/>
      </a:majorFont>
      <a:minorFont>
        <a:latin typeface="Arial"/>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w="6350">
          <a:solidFill>
            <a:schemeClr val="tx1"/>
          </a:solidFill>
        </a:ln>
      </a:spPr>
      <a:bodyPr rtlCol="0" anchor="ctr"/>
      <a:lstStyle>
        <a:defPPr algn="ctr">
          <a:defRPr dirty="0"/>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raClrScheme>
      <a:clrScheme name="1_Standard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Standard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Standard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Standard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Standard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Standard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Standard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Standard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Standard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Standard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Standard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Standard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4_Standarddesign">
  <a:themeElements>
    <a:clrScheme name="1_Standard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Standarddesign">
      <a:majorFont>
        <a:latin typeface="Arial"/>
        <a:ea typeface=""/>
        <a:cs typeface=""/>
      </a:majorFont>
      <a:minorFont>
        <a:latin typeface="Arial"/>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w="6350">
          <a:solidFill>
            <a:schemeClr val="tx1"/>
          </a:solidFill>
        </a:ln>
      </a:spPr>
      <a:bodyPr rtlCol="0" anchor="ctr"/>
      <a:lstStyle>
        <a:defPPr algn="ctr">
          <a:defRPr dirty="0"/>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raClrScheme>
      <a:clrScheme name="1_Standard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Standard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Standard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Standard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Standard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Standard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Standard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Standard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Standard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Standard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Standard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Standard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5_Standarddesign">
  <a:themeElements>
    <a:clrScheme name="1_Standard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Standarddesign">
      <a:majorFont>
        <a:latin typeface="Arial"/>
        <a:ea typeface=""/>
        <a:cs typeface=""/>
      </a:majorFont>
      <a:minorFont>
        <a:latin typeface="Arial"/>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w="6350">
          <a:solidFill>
            <a:schemeClr val="tx1"/>
          </a:solidFill>
        </a:ln>
      </a:spPr>
      <a:bodyPr rtlCol="0" anchor="ctr"/>
      <a:lstStyle>
        <a:defPPr algn="ctr">
          <a:defRPr dirty="0"/>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raClrScheme>
      <a:clrScheme name="1_Standard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Standard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Standard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Standard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Standard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Standard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Standard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Standard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Standard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Standard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Standard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Standard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Larissa">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Larissa">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1893</Words>
  <Application>Microsoft Office PowerPoint</Application>
  <PresentationFormat>Benutzerdefiniert</PresentationFormat>
  <Paragraphs>567</Paragraphs>
  <Slides>8</Slides>
  <Notes>7</Notes>
  <HiddenSlides>0</HiddenSlides>
  <MMClips>0</MMClips>
  <ScaleCrop>false</ScaleCrop>
  <HeadingPairs>
    <vt:vector size="4" baseType="variant">
      <vt:variant>
        <vt:lpstr>Design</vt:lpstr>
      </vt:variant>
      <vt:variant>
        <vt:i4>3</vt:i4>
      </vt:variant>
      <vt:variant>
        <vt:lpstr>Folientitel</vt:lpstr>
      </vt:variant>
      <vt:variant>
        <vt:i4>8</vt:i4>
      </vt:variant>
    </vt:vector>
  </HeadingPairs>
  <TitlesOfParts>
    <vt:vector size="11" baseType="lpstr">
      <vt:lpstr>3_Standarddesign</vt:lpstr>
      <vt:lpstr>4_Standarddesign</vt:lpstr>
      <vt:lpstr>5_Standarddesign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vector>
  </TitlesOfParts>
  <Company>Hans Lechner ZT GmbH</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Folie 0</dc:title>
  <dc:creator>Stanic Jana</dc:creator>
  <cp:lastModifiedBy>Stanic Jana</cp:lastModifiedBy>
  <cp:revision>1832</cp:revision>
  <cp:lastPrinted>2016-02-16T13:25:13Z</cp:lastPrinted>
  <dcterms:created xsi:type="dcterms:W3CDTF">2006-09-28T08:31:47Z</dcterms:created>
  <dcterms:modified xsi:type="dcterms:W3CDTF">2016-02-29T07:56:30Z</dcterms:modified>
</cp:coreProperties>
</file>