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slideLayouts/slideLayout11.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charts/chart1.xml" ContentType="application/vnd.openxmlformats-officedocument.drawingml.chart+xml"/>
  <Override PartName="/ppt/notesSlides/notesSlide6.xml" ContentType="application/vnd.openxmlformats-officedocument.presentationml.notesSlide+xml"/>
  <Override PartName="/ppt/notesSlides/notesSlide7.xml" ContentType="application/vnd.openxmlformats-officedocument.presentationml.notesSlide+xml"/>
  <Override PartName="/ppt/charts/chart2.xml" ContentType="application/vnd.openxmlformats-officedocument.drawingml.char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bookmarkIdSeed="2">
  <p:sldMasterIdLst>
    <p:sldMasterId id="2147483690" r:id="rId1"/>
    <p:sldMasterId id="2147483755" r:id="rId2"/>
    <p:sldMasterId id="2147483760" r:id="rId3"/>
  </p:sldMasterIdLst>
  <p:notesMasterIdLst>
    <p:notesMasterId r:id="rId12"/>
  </p:notesMasterIdLst>
  <p:handoutMasterIdLst>
    <p:handoutMasterId r:id="rId13"/>
  </p:handoutMasterIdLst>
  <p:sldIdLst>
    <p:sldId id="675" r:id="rId4"/>
    <p:sldId id="676" r:id="rId5"/>
    <p:sldId id="666" r:id="rId6"/>
    <p:sldId id="667" r:id="rId7"/>
    <p:sldId id="668" r:id="rId8"/>
    <p:sldId id="672" r:id="rId9"/>
    <p:sldId id="673" r:id="rId10"/>
    <p:sldId id="674" r:id="rId11"/>
  </p:sldIdLst>
  <p:sldSz cx="10693400" cy="7561263"/>
  <p:notesSz cx="7099300" cy="10234613"/>
  <p:defaultTextStyle>
    <a:defPPr>
      <a:defRPr lang="de-DE"/>
    </a:defPPr>
    <a:lvl1pPr algn="l" rtl="0" fontAlgn="base">
      <a:spcBef>
        <a:spcPct val="0"/>
      </a:spcBef>
      <a:spcAft>
        <a:spcPct val="0"/>
      </a:spcAft>
      <a:defRPr sz="1000" kern="1200">
        <a:solidFill>
          <a:schemeClr val="tx1"/>
        </a:solidFill>
        <a:latin typeface="Arial" charset="0"/>
        <a:ea typeface="+mn-ea"/>
        <a:cs typeface="Arial" charset="0"/>
      </a:defRPr>
    </a:lvl1pPr>
    <a:lvl2pPr marL="497845" algn="l" rtl="0" fontAlgn="base">
      <a:spcBef>
        <a:spcPct val="0"/>
      </a:spcBef>
      <a:spcAft>
        <a:spcPct val="0"/>
      </a:spcAft>
      <a:defRPr sz="1000" kern="1200">
        <a:solidFill>
          <a:schemeClr val="tx1"/>
        </a:solidFill>
        <a:latin typeface="Arial" charset="0"/>
        <a:ea typeface="+mn-ea"/>
        <a:cs typeface="Arial" charset="0"/>
      </a:defRPr>
    </a:lvl2pPr>
    <a:lvl3pPr marL="995690" algn="l" rtl="0" fontAlgn="base">
      <a:spcBef>
        <a:spcPct val="0"/>
      </a:spcBef>
      <a:spcAft>
        <a:spcPct val="0"/>
      </a:spcAft>
      <a:defRPr sz="1000" kern="1200">
        <a:solidFill>
          <a:schemeClr val="tx1"/>
        </a:solidFill>
        <a:latin typeface="Arial" charset="0"/>
        <a:ea typeface="+mn-ea"/>
        <a:cs typeface="Arial" charset="0"/>
      </a:defRPr>
    </a:lvl3pPr>
    <a:lvl4pPr marL="1493535" algn="l" rtl="0" fontAlgn="base">
      <a:spcBef>
        <a:spcPct val="0"/>
      </a:spcBef>
      <a:spcAft>
        <a:spcPct val="0"/>
      </a:spcAft>
      <a:defRPr sz="1000" kern="1200">
        <a:solidFill>
          <a:schemeClr val="tx1"/>
        </a:solidFill>
        <a:latin typeface="Arial" charset="0"/>
        <a:ea typeface="+mn-ea"/>
        <a:cs typeface="Arial" charset="0"/>
      </a:defRPr>
    </a:lvl4pPr>
    <a:lvl5pPr marL="1991380" algn="l" rtl="0" fontAlgn="base">
      <a:spcBef>
        <a:spcPct val="0"/>
      </a:spcBef>
      <a:spcAft>
        <a:spcPct val="0"/>
      </a:spcAft>
      <a:defRPr sz="1000" kern="1200">
        <a:solidFill>
          <a:schemeClr val="tx1"/>
        </a:solidFill>
        <a:latin typeface="Arial" charset="0"/>
        <a:ea typeface="+mn-ea"/>
        <a:cs typeface="Arial" charset="0"/>
      </a:defRPr>
    </a:lvl5pPr>
    <a:lvl6pPr marL="2489225" algn="l" defTabSz="995690" rtl="0" eaLnBrk="1" latinLnBrk="0" hangingPunct="1">
      <a:defRPr sz="1000" kern="1200">
        <a:solidFill>
          <a:schemeClr val="tx1"/>
        </a:solidFill>
        <a:latin typeface="Arial" charset="0"/>
        <a:ea typeface="+mn-ea"/>
        <a:cs typeface="Arial" charset="0"/>
      </a:defRPr>
    </a:lvl6pPr>
    <a:lvl7pPr marL="2987070" algn="l" defTabSz="995690" rtl="0" eaLnBrk="1" latinLnBrk="0" hangingPunct="1">
      <a:defRPr sz="1000" kern="1200">
        <a:solidFill>
          <a:schemeClr val="tx1"/>
        </a:solidFill>
        <a:latin typeface="Arial" charset="0"/>
        <a:ea typeface="+mn-ea"/>
        <a:cs typeface="Arial" charset="0"/>
      </a:defRPr>
    </a:lvl7pPr>
    <a:lvl8pPr marL="3484916" algn="l" defTabSz="995690" rtl="0" eaLnBrk="1" latinLnBrk="0" hangingPunct="1">
      <a:defRPr sz="1000" kern="1200">
        <a:solidFill>
          <a:schemeClr val="tx1"/>
        </a:solidFill>
        <a:latin typeface="Arial" charset="0"/>
        <a:ea typeface="+mn-ea"/>
        <a:cs typeface="Arial" charset="0"/>
      </a:defRPr>
    </a:lvl8pPr>
    <a:lvl9pPr marL="3982761" algn="l" defTabSz="995690" rtl="0" eaLnBrk="1" latinLnBrk="0" hangingPunct="1">
      <a:defRPr sz="1000" kern="1200">
        <a:solidFill>
          <a:schemeClr val="tx1"/>
        </a:solidFill>
        <a:latin typeface="Arial" charset="0"/>
        <a:ea typeface="+mn-ea"/>
        <a:cs typeface="Arial" charset="0"/>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Tical" initials=""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AEAEA"/>
    <a:srgbClr val="00AEEF"/>
    <a:srgbClr val="FF6565"/>
    <a:srgbClr val="808080"/>
    <a:srgbClr val="E6E6E6"/>
    <a:srgbClr val="DCDCDC"/>
    <a:srgbClr val="DAEDEF"/>
    <a:srgbClr val="FFFF8F"/>
    <a:srgbClr val="EAF1DD"/>
    <a:srgbClr val="FFC52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ittlere Formatvorlage 2 - Akz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ittlere Formatvorlag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D5ABB26-0587-4C30-8999-92F81FD0307C}" styleName="Keine Formatvorlage, kein Gitternetz">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vertBarState="maximized" horzBarState="maximized">
    <p:restoredLeft sz="34572" autoAdjust="0"/>
    <p:restoredTop sz="94530" autoAdjust="0"/>
  </p:normalViewPr>
  <p:slideViewPr>
    <p:cSldViewPr>
      <p:cViewPr>
        <p:scale>
          <a:sx n="100" d="100"/>
          <a:sy n="100" d="100"/>
        </p:scale>
        <p:origin x="-840" y="-192"/>
      </p:cViewPr>
      <p:guideLst>
        <p:guide orient="horz" pos="1791"/>
        <p:guide orient="horz" pos="4468"/>
        <p:guide orient="horz" pos="2562"/>
        <p:guide orient="horz" pos="3424"/>
        <p:guide pos="646"/>
        <p:guide pos="2437"/>
        <p:guide pos="6453"/>
        <p:guide pos="4592"/>
        <p:guide pos="2642"/>
        <p:guide pos="4397"/>
      </p:guideLst>
    </p:cSldViewPr>
  </p:slideViewPr>
  <p:outlineViewPr>
    <p:cViewPr>
      <p:scale>
        <a:sx n="33" d="100"/>
        <a:sy n="33" d="100"/>
      </p:scale>
      <p:origin x="246" y="0"/>
    </p:cViewPr>
  </p:outlineViewPr>
  <p:notesTextViewPr>
    <p:cViewPr>
      <p:scale>
        <a:sx n="300" d="100"/>
        <a:sy n="300" d="100"/>
      </p:scale>
      <p:origin x="0" y="0"/>
    </p:cViewPr>
  </p:notesTextViewPr>
  <p:sorterViewPr>
    <p:cViewPr>
      <p:scale>
        <a:sx n="66" d="100"/>
        <a:sy n="66" d="100"/>
      </p:scale>
      <p:origin x="0" y="0"/>
    </p:cViewPr>
  </p:sorterViewPr>
  <p:notesViewPr>
    <p:cSldViewPr>
      <p:cViewPr>
        <p:scale>
          <a:sx n="100" d="100"/>
          <a:sy n="100" d="100"/>
        </p:scale>
        <p:origin x="-2070" y="270"/>
      </p:cViewPr>
      <p:guideLst>
        <p:guide orient="horz" pos="3224"/>
        <p:guide pos="2236"/>
      </p:guideLst>
    </p:cSldViewPr>
  </p:notesViewPr>
  <p:gridSpacing cx="72010" cy="7201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handoutMaster" Target="handoutMasters/handoutMaster1.xml"/><Relationship Id="rId18" Type="http://schemas.openxmlformats.org/officeDocument/2006/relationships/tableStyles" Target="tableStyles.xml"/><Relationship Id="rId3" Type="http://schemas.openxmlformats.org/officeDocument/2006/relationships/slideMaster" Target="slideMasters/slideMaster3.xml"/><Relationship Id="rId7" Type="http://schemas.openxmlformats.org/officeDocument/2006/relationships/slide" Target="slides/slide4.xml"/><Relationship Id="rId12" Type="http://schemas.openxmlformats.org/officeDocument/2006/relationships/notesMaster" Target="notesMasters/notesMaster1.xml"/><Relationship Id="rId17"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5" Type="http://schemas.openxmlformats.org/officeDocument/2006/relationships/slide" Target="slides/slide2.xml"/><Relationship Id="rId15" Type="http://schemas.openxmlformats.org/officeDocument/2006/relationships/presProps" Target="presProps.xml"/><Relationship Id="rId10" Type="http://schemas.openxmlformats.org/officeDocument/2006/relationships/slide" Target="slides/slide7.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commentAuthors" Target="commentAuthors.xml"/></Relationships>
</file>

<file path=ppt/charts/_rels/chart1.xml.rels><?xml version="1.0" encoding="UTF-8" standalone="yes"?>
<Relationships xmlns="http://schemas.openxmlformats.org/package/2006/relationships"><Relationship Id="rId1" Type="http://schemas.openxmlformats.org/officeDocument/2006/relationships/oleObject" Target="file:///\\HLW-SYN\produktion\mitarbei\IC-HC-YF\REF\Projektklassen\Grafiken%20Bauvertragswesen%2010-SEP-15.xlsx" TargetMode="External"/></Relationships>
</file>

<file path=ppt/charts/_rels/chart2.xml.rels><?xml version="1.0" encoding="UTF-8" standalone="yes"?>
<Relationships xmlns="http://schemas.openxmlformats.org/package/2006/relationships"><Relationship Id="rId1" Type="http://schemas.openxmlformats.org/officeDocument/2006/relationships/oleObject" Target="file:///\\HLW-SYN\produktion\mitarbei\IC-HC-YF\REF\Projektklassen\Grafiken%20Bauvertragswesen%2010-SEP-15.xlsx" TargetMode="Externa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de-AT"/>
  <c:roundedCorners val="0"/>
  <mc:AlternateContent xmlns:mc="http://schemas.openxmlformats.org/markup-compatibility/2006">
    <mc:Choice xmlns:c14="http://schemas.microsoft.com/office/drawing/2007/8/2/chart" Requires="c14">
      <c14:style val="101"/>
    </mc:Choice>
    <mc:Fallback>
      <c:style val="1"/>
    </mc:Fallback>
  </mc:AlternateContent>
  <c:chart>
    <c:autoTitleDeleted val="1"/>
    <c:plotArea>
      <c:layout/>
      <c:radarChart>
        <c:radarStyle val="filled"/>
        <c:varyColors val="0"/>
        <c:ser>
          <c:idx val="0"/>
          <c:order val="0"/>
          <c:spPr>
            <a:noFill/>
            <a:ln w="28575">
              <a:solidFill>
                <a:srgbClr val="FF6565"/>
              </a:solidFill>
            </a:ln>
          </c:spPr>
          <c:dLbls>
            <c:dLbl>
              <c:idx val="0"/>
              <c:layout>
                <c:manualLayout>
                  <c:x val="0"/>
                  <c:y val="5.1871880539467542E-2"/>
                </c:manualLayout>
              </c:layout>
              <c:showLegendKey val="0"/>
              <c:showVal val="1"/>
              <c:showCatName val="0"/>
              <c:showSerName val="0"/>
              <c:showPercent val="0"/>
              <c:showBubbleSize val="0"/>
            </c:dLbl>
            <c:dLbl>
              <c:idx val="1"/>
              <c:layout>
                <c:manualLayout>
                  <c:x val="-1.9019689531138105E-2"/>
                  <c:y val="4.4091098458547466E-2"/>
                </c:manualLayout>
              </c:layout>
              <c:showLegendKey val="0"/>
              <c:showVal val="1"/>
              <c:showCatName val="0"/>
              <c:showSerName val="0"/>
              <c:showPercent val="0"/>
              <c:showBubbleSize val="0"/>
            </c:dLbl>
            <c:dLbl>
              <c:idx val="2"/>
              <c:layout>
                <c:manualLayout>
                  <c:x val="-3.1123128323680544E-2"/>
                  <c:y val="3.1123128323680582E-2"/>
                </c:manualLayout>
              </c:layout>
              <c:showLegendKey val="0"/>
              <c:showVal val="1"/>
              <c:showCatName val="0"/>
              <c:showSerName val="0"/>
              <c:showPercent val="0"/>
              <c:showBubbleSize val="0"/>
            </c:dLbl>
            <c:dLbl>
              <c:idx val="3"/>
              <c:layout>
                <c:manualLayout>
                  <c:x val="-3.4581253692978382E-2"/>
                  <c:y val="0"/>
                </c:manualLayout>
              </c:layout>
              <c:showLegendKey val="0"/>
              <c:showVal val="1"/>
              <c:showCatName val="0"/>
              <c:showSerName val="0"/>
              <c:showPercent val="0"/>
              <c:showBubbleSize val="0"/>
            </c:dLbl>
            <c:dLbl>
              <c:idx val="4"/>
              <c:layout>
                <c:manualLayout>
                  <c:x val="-3.4581253692978382E-2"/>
                  <c:y val="-2.8529534296707137E-2"/>
                </c:manualLayout>
              </c:layout>
              <c:tx>
                <c:rich>
                  <a:bodyPr/>
                  <a:lstStyle/>
                  <a:p>
                    <a:r>
                      <a:rPr lang="en-US" dirty="0" smtClean="0"/>
                      <a:t>1</a:t>
                    </a:r>
                    <a:endParaRPr lang="en-US" dirty="0"/>
                  </a:p>
                </c:rich>
              </c:tx>
              <c:showLegendKey val="0"/>
              <c:showVal val="1"/>
              <c:showCatName val="0"/>
              <c:showSerName val="0"/>
              <c:showPercent val="0"/>
              <c:showBubbleSize val="0"/>
            </c:dLbl>
            <c:dLbl>
              <c:idx val="5"/>
              <c:layout>
                <c:manualLayout>
                  <c:x val="-1.7290626846489125E-2"/>
                  <c:y val="-4.1497504431574066E-2"/>
                </c:manualLayout>
              </c:layout>
              <c:showLegendKey val="0"/>
              <c:showVal val="1"/>
              <c:showCatName val="0"/>
              <c:showSerName val="0"/>
              <c:showPercent val="0"/>
              <c:showBubbleSize val="0"/>
            </c:dLbl>
            <c:dLbl>
              <c:idx val="6"/>
              <c:layout>
                <c:manualLayout>
                  <c:x val="0"/>
                  <c:y val="-5.1871880539467542E-2"/>
                </c:manualLayout>
              </c:layout>
              <c:showLegendKey val="0"/>
              <c:showVal val="1"/>
              <c:showCatName val="0"/>
              <c:showSerName val="0"/>
              <c:showPercent val="0"/>
              <c:showBubbleSize val="0"/>
            </c:dLbl>
            <c:dLbl>
              <c:idx val="7"/>
              <c:layout>
                <c:manualLayout>
                  <c:x val="1.5561564161840276E-2"/>
                  <c:y val="-4.6684692485520707E-2"/>
                </c:manualLayout>
              </c:layout>
              <c:showLegendKey val="0"/>
              <c:showVal val="1"/>
              <c:showCatName val="0"/>
              <c:showSerName val="0"/>
              <c:showPercent val="0"/>
              <c:showBubbleSize val="0"/>
            </c:dLbl>
            <c:dLbl>
              <c:idx val="8"/>
              <c:layout>
                <c:manualLayout>
                  <c:x val="3.2852191008329472E-2"/>
                  <c:y val="-3.1123128323680544E-2"/>
                </c:manualLayout>
              </c:layout>
              <c:showLegendKey val="0"/>
              <c:showVal val="1"/>
              <c:showCatName val="0"/>
              <c:showSerName val="0"/>
              <c:showPercent val="0"/>
              <c:showBubbleSize val="0"/>
            </c:dLbl>
            <c:dLbl>
              <c:idx val="9"/>
              <c:layout>
                <c:manualLayout>
                  <c:x val="3.9768441746925141E-2"/>
                  <c:y val="0"/>
                </c:manualLayout>
              </c:layout>
              <c:showLegendKey val="0"/>
              <c:showVal val="1"/>
              <c:showCatName val="0"/>
              <c:showSerName val="0"/>
              <c:showPercent val="0"/>
              <c:showBubbleSize val="0"/>
            </c:dLbl>
            <c:dLbl>
              <c:idx val="10"/>
              <c:layout>
                <c:manualLayout>
                  <c:x val="3.1123128323680544E-2"/>
                  <c:y val="3.1123128323680582E-2"/>
                </c:manualLayout>
              </c:layout>
              <c:showLegendKey val="0"/>
              <c:showVal val="1"/>
              <c:showCatName val="0"/>
              <c:showSerName val="0"/>
              <c:showPercent val="0"/>
              <c:showBubbleSize val="0"/>
            </c:dLbl>
            <c:dLbl>
              <c:idx val="11"/>
              <c:layout>
                <c:manualLayout>
                  <c:x val="1.7290626846489191E-2"/>
                  <c:y val="4.6684692485520797E-2"/>
                </c:manualLayout>
              </c:layout>
              <c:showLegendKey val="0"/>
              <c:showVal val="1"/>
              <c:showCatName val="0"/>
              <c:showSerName val="0"/>
              <c:showPercent val="0"/>
              <c:showBubbleSize val="0"/>
            </c:dLbl>
            <c:spPr>
              <a:solidFill>
                <a:schemeClr val="bg1"/>
              </a:solidFill>
            </c:spPr>
            <c:txPr>
              <a:bodyPr rot="0" vert="horz" anchor="b" anchorCtr="1"/>
              <a:lstStyle/>
              <a:p>
                <a:pPr>
                  <a:defRPr sz="800">
                    <a:latin typeface="Arial" panose="020B0604020202020204" pitchFamily="34" charset="0"/>
                    <a:cs typeface="Arial" panose="020B0604020202020204" pitchFamily="34" charset="0"/>
                  </a:defRPr>
                </a:pPr>
                <a:endParaRPr lang="de-DE"/>
              </a:p>
            </c:txPr>
            <c:showLegendKey val="0"/>
            <c:showVal val="1"/>
            <c:showCatName val="0"/>
            <c:showSerName val="0"/>
            <c:showPercent val="0"/>
            <c:showBubbleSize val="0"/>
            <c:showLeaderLines val="0"/>
          </c:dLbls>
          <c:cat>
            <c:strRef>
              <c:f>'"Spinnendiagramm"'!$A$1:$A$12</c:f>
              <c:strCache>
                <c:ptCount val="12"/>
                <c:pt idx="0">
                  <c:v>Anzahl Projektziele</c:v>
                </c:pt>
                <c:pt idx="1">
                  <c:v>Ressourcen AG </c:v>
                </c:pt>
                <c:pt idx="2">
                  <c:v>strategische Bedeutung</c:v>
                </c:pt>
                <c:pt idx="3">
                  <c:v>Neuartigkeit</c:v>
                </c:pt>
                <c:pt idx="4">
                  <c:v>Neubau / Umbau / in Betrieb</c:v>
                </c:pt>
                <c:pt idx="5">
                  <c:v>Risikoeinschätzung</c:v>
                </c:pt>
                <c:pt idx="6">
                  <c:v>Projekt - Dauer</c:v>
                </c:pt>
                <c:pt idx="7">
                  <c:v>Projekt - Kosten</c:v>
                </c:pt>
                <c:pt idx="8">
                  <c:v>Anzahl Planungsfelder, Fachbereiche</c:v>
                </c:pt>
                <c:pt idx="9">
                  <c:v>Anzahl ausf. Firmen 
und Gewerke</c:v>
                </c:pt>
                <c:pt idx="10">
                  <c:v>Verträge + Genehmigungen</c:v>
                </c:pt>
                <c:pt idx="11">
                  <c:v>Umfeld</c:v>
                </c:pt>
              </c:strCache>
            </c:strRef>
          </c:cat>
          <c:val>
            <c:numRef>
              <c:f>'"Spinnendiagramm"'!$B$1:$B$12</c:f>
              <c:numCache>
                <c:formatCode>General</c:formatCode>
                <c:ptCount val="12"/>
                <c:pt idx="0">
                  <c:v>4</c:v>
                </c:pt>
                <c:pt idx="1">
                  <c:v>3</c:v>
                </c:pt>
                <c:pt idx="2">
                  <c:v>3</c:v>
                </c:pt>
                <c:pt idx="3">
                  <c:v>2</c:v>
                </c:pt>
                <c:pt idx="4">
                  <c:v>1</c:v>
                </c:pt>
                <c:pt idx="5">
                  <c:v>2</c:v>
                </c:pt>
                <c:pt idx="6">
                  <c:v>3</c:v>
                </c:pt>
                <c:pt idx="7">
                  <c:v>4</c:v>
                </c:pt>
                <c:pt idx="8">
                  <c:v>5</c:v>
                </c:pt>
                <c:pt idx="9">
                  <c:v>5</c:v>
                </c:pt>
                <c:pt idx="10">
                  <c:v>4</c:v>
                </c:pt>
                <c:pt idx="11">
                  <c:v>4</c:v>
                </c:pt>
              </c:numCache>
            </c:numRef>
          </c:val>
        </c:ser>
        <c:dLbls>
          <c:showLegendKey val="0"/>
          <c:showVal val="0"/>
          <c:showCatName val="0"/>
          <c:showSerName val="0"/>
          <c:showPercent val="0"/>
          <c:showBubbleSize val="0"/>
        </c:dLbls>
        <c:axId val="140638464"/>
        <c:axId val="140906496"/>
      </c:radarChart>
      <c:catAx>
        <c:axId val="140638464"/>
        <c:scaling>
          <c:orientation val="minMax"/>
        </c:scaling>
        <c:delete val="0"/>
        <c:axPos val="b"/>
        <c:majorGridlines/>
        <c:majorTickMark val="none"/>
        <c:minorTickMark val="none"/>
        <c:tickLblPos val="nextTo"/>
        <c:spPr>
          <a:ln w="9525">
            <a:noFill/>
          </a:ln>
        </c:spPr>
        <c:txPr>
          <a:bodyPr anchor="b" anchorCtr="0"/>
          <a:lstStyle/>
          <a:p>
            <a:pPr>
              <a:defRPr sz="800" b="1" i="0">
                <a:latin typeface="Arial" panose="020B0604020202020204" pitchFamily="34" charset="0"/>
                <a:cs typeface="Arial" panose="020B0604020202020204" pitchFamily="34" charset="0"/>
              </a:defRPr>
            </a:pPr>
            <a:endParaRPr lang="de-DE"/>
          </a:p>
        </c:txPr>
        <c:crossAx val="140906496"/>
        <c:crosses val="autoZero"/>
        <c:auto val="1"/>
        <c:lblAlgn val="ctr"/>
        <c:lblOffset val="100"/>
        <c:noMultiLvlLbl val="0"/>
      </c:catAx>
      <c:valAx>
        <c:axId val="140906496"/>
        <c:scaling>
          <c:orientation val="minMax"/>
          <c:max val="7"/>
        </c:scaling>
        <c:delete val="0"/>
        <c:axPos val="l"/>
        <c:minorGridlines/>
        <c:numFmt formatCode="General" sourceLinked="1"/>
        <c:majorTickMark val="none"/>
        <c:minorTickMark val="none"/>
        <c:tickLblPos val="none"/>
        <c:spPr>
          <a:ln w="6350"/>
        </c:spPr>
        <c:txPr>
          <a:bodyPr/>
          <a:lstStyle/>
          <a:p>
            <a:pPr>
              <a:defRPr sz="800">
                <a:latin typeface="Arial" panose="020B0604020202020204" pitchFamily="34" charset="0"/>
                <a:cs typeface="Arial" panose="020B0604020202020204" pitchFamily="34" charset="0"/>
              </a:defRPr>
            </a:pPr>
            <a:endParaRPr lang="de-DE"/>
          </a:p>
        </c:txPr>
        <c:crossAx val="140638464"/>
        <c:crosses val="autoZero"/>
        <c:crossBetween val="between"/>
        <c:minorUnit val="1"/>
      </c:valAx>
      <c:spPr>
        <a:ln w="12700"/>
      </c:spPr>
    </c:plotArea>
    <c:plotVisOnly val="1"/>
    <c:dispBlanksAs val="gap"/>
    <c:showDLblsOverMax val="0"/>
  </c:chart>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de-AT"/>
  <c:roundedCorners val="0"/>
  <mc:AlternateContent xmlns:mc="http://schemas.openxmlformats.org/markup-compatibility/2006">
    <mc:Choice xmlns:c14="http://schemas.microsoft.com/office/drawing/2007/8/2/chart" Requires="c14">
      <c14:style val="101"/>
    </mc:Choice>
    <mc:Fallback>
      <c:style val="1"/>
    </mc:Fallback>
  </mc:AlternateContent>
  <c:chart>
    <c:autoTitleDeleted val="1"/>
    <c:plotArea>
      <c:layout/>
      <c:radarChart>
        <c:radarStyle val="filled"/>
        <c:varyColors val="0"/>
        <c:ser>
          <c:idx val="0"/>
          <c:order val="0"/>
          <c:spPr>
            <a:noFill/>
            <a:ln w="28575">
              <a:noFill/>
            </a:ln>
          </c:spPr>
          <c:cat>
            <c:strRef>
              <c:f>'"Spinnendiagramm"'!$A$1:$A$12</c:f>
              <c:strCache>
                <c:ptCount val="12"/>
                <c:pt idx="0">
                  <c:v>Anzahl Projektziele</c:v>
                </c:pt>
                <c:pt idx="1">
                  <c:v>Ressourcen AG </c:v>
                </c:pt>
                <c:pt idx="2">
                  <c:v>strategische Bedeutung</c:v>
                </c:pt>
                <c:pt idx="3">
                  <c:v>Neuartigkeit</c:v>
                </c:pt>
                <c:pt idx="4">
                  <c:v>Neubau / Umbau / in Betrieb</c:v>
                </c:pt>
                <c:pt idx="5">
                  <c:v>Risikoeinschätzung</c:v>
                </c:pt>
                <c:pt idx="6">
                  <c:v>Projekt - Dauer</c:v>
                </c:pt>
                <c:pt idx="7">
                  <c:v>Projekt - Kosten</c:v>
                </c:pt>
                <c:pt idx="8">
                  <c:v>Anzahl Planungsfelder, Fachbereiche</c:v>
                </c:pt>
                <c:pt idx="9">
                  <c:v>Anzahl ausf. Firmen 
und Gewerke</c:v>
                </c:pt>
                <c:pt idx="10">
                  <c:v>Verträge + Genehmigungen</c:v>
                </c:pt>
                <c:pt idx="11">
                  <c:v>Umfeld</c:v>
                </c:pt>
              </c:strCache>
            </c:strRef>
          </c:cat>
          <c:val>
            <c:numRef>
              <c:f>'"Spinnendiagramm"'!$B$1:$B$12</c:f>
              <c:numCache>
                <c:formatCode>General</c:formatCode>
                <c:ptCount val="12"/>
                <c:pt idx="0">
                  <c:v>4</c:v>
                </c:pt>
                <c:pt idx="1">
                  <c:v>3</c:v>
                </c:pt>
                <c:pt idx="2">
                  <c:v>3</c:v>
                </c:pt>
                <c:pt idx="3">
                  <c:v>2</c:v>
                </c:pt>
                <c:pt idx="4">
                  <c:v>1</c:v>
                </c:pt>
                <c:pt idx="5">
                  <c:v>2</c:v>
                </c:pt>
                <c:pt idx="6">
                  <c:v>3</c:v>
                </c:pt>
                <c:pt idx="7">
                  <c:v>4</c:v>
                </c:pt>
                <c:pt idx="8">
                  <c:v>5</c:v>
                </c:pt>
                <c:pt idx="9">
                  <c:v>5</c:v>
                </c:pt>
                <c:pt idx="10">
                  <c:v>4</c:v>
                </c:pt>
                <c:pt idx="11">
                  <c:v>4</c:v>
                </c:pt>
              </c:numCache>
            </c:numRef>
          </c:val>
        </c:ser>
        <c:dLbls>
          <c:showLegendKey val="0"/>
          <c:showVal val="0"/>
          <c:showCatName val="0"/>
          <c:showSerName val="0"/>
          <c:showPercent val="0"/>
          <c:showBubbleSize val="0"/>
        </c:dLbls>
        <c:axId val="140833152"/>
        <c:axId val="140834688"/>
      </c:radarChart>
      <c:catAx>
        <c:axId val="140833152"/>
        <c:scaling>
          <c:orientation val="minMax"/>
        </c:scaling>
        <c:delete val="0"/>
        <c:axPos val="b"/>
        <c:majorGridlines/>
        <c:majorTickMark val="none"/>
        <c:minorTickMark val="none"/>
        <c:tickLblPos val="nextTo"/>
        <c:spPr>
          <a:ln w="9525">
            <a:noFill/>
          </a:ln>
        </c:spPr>
        <c:txPr>
          <a:bodyPr anchor="b" anchorCtr="0"/>
          <a:lstStyle/>
          <a:p>
            <a:pPr>
              <a:defRPr sz="800" b="1" i="0">
                <a:latin typeface="Arial" panose="020B0604020202020204" pitchFamily="34" charset="0"/>
                <a:cs typeface="Arial" panose="020B0604020202020204" pitchFamily="34" charset="0"/>
              </a:defRPr>
            </a:pPr>
            <a:endParaRPr lang="de-DE"/>
          </a:p>
        </c:txPr>
        <c:crossAx val="140834688"/>
        <c:crosses val="autoZero"/>
        <c:auto val="1"/>
        <c:lblAlgn val="ctr"/>
        <c:lblOffset val="100"/>
        <c:noMultiLvlLbl val="0"/>
      </c:catAx>
      <c:valAx>
        <c:axId val="140834688"/>
        <c:scaling>
          <c:orientation val="minMax"/>
          <c:max val="7"/>
        </c:scaling>
        <c:delete val="0"/>
        <c:axPos val="l"/>
        <c:minorGridlines/>
        <c:numFmt formatCode="General" sourceLinked="1"/>
        <c:majorTickMark val="none"/>
        <c:minorTickMark val="none"/>
        <c:tickLblPos val="none"/>
        <c:spPr>
          <a:ln w="6350"/>
        </c:spPr>
        <c:txPr>
          <a:bodyPr/>
          <a:lstStyle/>
          <a:p>
            <a:pPr>
              <a:defRPr sz="800">
                <a:latin typeface="Arial" panose="020B0604020202020204" pitchFamily="34" charset="0"/>
                <a:cs typeface="Arial" panose="020B0604020202020204" pitchFamily="34" charset="0"/>
              </a:defRPr>
            </a:pPr>
            <a:endParaRPr lang="de-DE"/>
          </a:p>
        </c:txPr>
        <c:crossAx val="140833152"/>
        <c:crosses val="autoZero"/>
        <c:crossBetween val="between"/>
        <c:minorUnit val="1"/>
      </c:valAx>
      <c:spPr>
        <a:ln w="12700"/>
      </c:spPr>
    </c:plotArea>
    <c:plotVisOnly val="1"/>
    <c:dispBlanksAs val="gap"/>
    <c:showDLblsOverMax val="0"/>
  </c:chart>
  <c:externalData r:id="rId1">
    <c:autoUpdate val="0"/>
  </c:externalData>
</c:chartSpace>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93890" name="Rectangle 2"/>
          <p:cNvSpPr>
            <a:spLocks noGrp="1" noChangeArrowheads="1"/>
          </p:cNvSpPr>
          <p:nvPr>
            <p:ph type="hdr" sz="quarter"/>
          </p:nvPr>
        </p:nvSpPr>
        <p:spPr bwMode="auto">
          <a:xfrm>
            <a:off x="11" y="1"/>
            <a:ext cx="3079155" cy="5110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701" tIns="46355" rIns="92701" bIns="46355" numCol="1" anchor="t" anchorCtr="0" compatLnSpc="1">
            <a:prstTxWarp prst="textNoShape">
              <a:avLst/>
            </a:prstTxWarp>
          </a:bodyPr>
          <a:lstStyle>
            <a:lvl1pPr defTabSz="927825">
              <a:defRPr sz="1300"/>
            </a:lvl1pPr>
          </a:lstStyle>
          <a:p>
            <a:endParaRPr lang="de-DE"/>
          </a:p>
        </p:txBody>
      </p:sp>
      <p:sp>
        <p:nvSpPr>
          <p:cNvPr id="293891" name="Rectangle 3"/>
          <p:cNvSpPr>
            <a:spLocks noGrp="1" noChangeArrowheads="1"/>
          </p:cNvSpPr>
          <p:nvPr>
            <p:ph type="dt" sz="quarter" idx="1"/>
          </p:nvPr>
        </p:nvSpPr>
        <p:spPr bwMode="auto">
          <a:xfrm>
            <a:off x="4018481" y="1"/>
            <a:ext cx="3079155" cy="5110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701" tIns="46355" rIns="92701" bIns="46355" numCol="1" anchor="t" anchorCtr="0" compatLnSpc="1">
            <a:prstTxWarp prst="textNoShape">
              <a:avLst/>
            </a:prstTxWarp>
          </a:bodyPr>
          <a:lstStyle>
            <a:lvl1pPr algn="r" defTabSz="927825">
              <a:defRPr sz="1300"/>
            </a:lvl1pPr>
          </a:lstStyle>
          <a:p>
            <a:endParaRPr lang="de-DE"/>
          </a:p>
        </p:txBody>
      </p:sp>
      <p:sp>
        <p:nvSpPr>
          <p:cNvPr id="293892" name="Rectangle 4"/>
          <p:cNvSpPr>
            <a:spLocks noGrp="1" noChangeArrowheads="1"/>
          </p:cNvSpPr>
          <p:nvPr>
            <p:ph type="ftr" sz="quarter" idx="2"/>
          </p:nvPr>
        </p:nvSpPr>
        <p:spPr bwMode="auto">
          <a:xfrm>
            <a:off x="11" y="9720244"/>
            <a:ext cx="3079155" cy="5127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701" tIns="46355" rIns="92701" bIns="46355" numCol="1" anchor="b" anchorCtr="0" compatLnSpc="1">
            <a:prstTxWarp prst="textNoShape">
              <a:avLst/>
            </a:prstTxWarp>
          </a:bodyPr>
          <a:lstStyle>
            <a:lvl1pPr defTabSz="927825">
              <a:defRPr sz="1300"/>
            </a:lvl1pPr>
          </a:lstStyle>
          <a:p>
            <a:endParaRPr lang="de-DE"/>
          </a:p>
        </p:txBody>
      </p:sp>
      <p:sp>
        <p:nvSpPr>
          <p:cNvPr id="293893" name="Rectangle 5"/>
          <p:cNvSpPr>
            <a:spLocks noGrp="1" noChangeArrowheads="1"/>
          </p:cNvSpPr>
          <p:nvPr>
            <p:ph type="sldNum" sz="quarter" idx="3"/>
          </p:nvPr>
        </p:nvSpPr>
        <p:spPr bwMode="auto">
          <a:xfrm>
            <a:off x="4018481" y="9720244"/>
            <a:ext cx="3079155" cy="5127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701" tIns="46355" rIns="92701" bIns="46355" numCol="1" anchor="b" anchorCtr="0" compatLnSpc="1">
            <a:prstTxWarp prst="textNoShape">
              <a:avLst/>
            </a:prstTxWarp>
          </a:bodyPr>
          <a:lstStyle>
            <a:lvl1pPr algn="r" defTabSz="927825">
              <a:defRPr sz="1300"/>
            </a:lvl1pPr>
          </a:lstStyle>
          <a:p>
            <a:fld id="{50360B99-C287-4EE5-96F2-8E091D746F9F}" type="slidenum">
              <a:rPr lang="de-DE"/>
              <a:pPr/>
              <a:t>‹Nr.›</a:t>
            </a:fld>
            <a:endParaRPr lang="de-DE"/>
          </a:p>
        </p:txBody>
      </p:sp>
    </p:spTree>
    <p:extLst>
      <p:ext uri="{BB962C8B-B14F-4D97-AF65-F5344CB8AC3E}">
        <p14:creationId xmlns:p14="http://schemas.microsoft.com/office/powerpoint/2010/main" val="81805610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7826" name="Rectangle 2"/>
          <p:cNvSpPr>
            <a:spLocks noGrp="1" noChangeArrowheads="1"/>
          </p:cNvSpPr>
          <p:nvPr>
            <p:ph type="hdr" sz="quarter"/>
          </p:nvPr>
        </p:nvSpPr>
        <p:spPr bwMode="auto">
          <a:xfrm>
            <a:off x="11" y="1"/>
            <a:ext cx="3079155" cy="5110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9066" tIns="49531" rIns="99066" bIns="49531" numCol="1" anchor="t" anchorCtr="0" compatLnSpc="1">
            <a:prstTxWarp prst="textNoShape">
              <a:avLst/>
            </a:prstTxWarp>
          </a:bodyPr>
          <a:lstStyle>
            <a:lvl1pPr defTabSz="992444">
              <a:defRPr sz="1300"/>
            </a:lvl1pPr>
          </a:lstStyle>
          <a:p>
            <a:endParaRPr lang="de-DE"/>
          </a:p>
        </p:txBody>
      </p:sp>
      <p:sp>
        <p:nvSpPr>
          <p:cNvPr id="77827" name="Rectangle 3"/>
          <p:cNvSpPr>
            <a:spLocks noGrp="1" noChangeArrowheads="1"/>
          </p:cNvSpPr>
          <p:nvPr>
            <p:ph type="dt" idx="1"/>
          </p:nvPr>
        </p:nvSpPr>
        <p:spPr bwMode="auto">
          <a:xfrm>
            <a:off x="4018481" y="1"/>
            <a:ext cx="3079155" cy="5110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9066" tIns="49531" rIns="99066" bIns="49531" numCol="1" anchor="t" anchorCtr="0" compatLnSpc="1">
            <a:prstTxWarp prst="textNoShape">
              <a:avLst/>
            </a:prstTxWarp>
          </a:bodyPr>
          <a:lstStyle>
            <a:lvl1pPr algn="r" defTabSz="992444">
              <a:defRPr sz="1300"/>
            </a:lvl1pPr>
          </a:lstStyle>
          <a:p>
            <a:endParaRPr lang="de-DE"/>
          </a:p>
        </p:txBody>
      </p:sp>
      <p:sp>
        <p:nvSpPr>
          <p:cNvPr id="77828" name="Rectangle 4"/>
          <p:cNvSpPr>
            <a:spLocks noGrp="1" noRot="1" noChangeAspect="1" noChangeArrowheads="1" noTextEdit="1"/>
          </p:cNvSpPr>
          <p:nvPr>
            <p:ph type="sldImg" idx="2"/>
          </p:nvPr>
        </p:nvSpPr>
        <p:spPr bwMode="auto">
          <a:xfrm>
            <a:off x="838200" y="766763"/>
            <a:ext cx="5432425" cy="3840162"/>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77829" name="Rectangle 5"/>
          <p:cNvSpPr>
            <a:spLocks noGrp="1" noChangeArrowheads="1"/>
          </p:cNvSpPr>
          <p:nvPr>
            <p:ph type="body" sz="quarter" idx="3"/>
          </p:nvPr>
        </p:nvSpPr>
        <p:spPr bwMode="auto">
          <a:xfrm>
            <a:off x="709931" y="4860124"/>
            <a:ext cx="5679440" cy="460623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9066" tIns="49531" rIns="99066" bIns="49531" numCol="1" anchor="t" anchorCtr="0" compatLnSpc="1">
            <a:prstTxWarp prst="textNoShape">
              <a:avLst/>
            </a:prstTxWarp>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p>
        </p:txBody>
      </p:sp>
      <p:sp>
        <p:nvSpPr>
          <p:cNvPr id="77830" name="Rectangle 6"/>
          <p:cNvSpPr>
            <a:spLocks noGrp="1" noChangeArrowheads="1"/>
          </p:cNvSpPr>
          <p:nvPr>
            <p:ph type="ftr" sz="quarter" idx="4"/>
          </p:nvPr>
        </p:nvSpPr>
        <p:spPr bwMode="auto">
          <a:xfrm>
            <a:off x="11" y="9720244"/>
            <a:ext cx="3079155" cy="5127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9066" tIns="49531" rIns="99066" bIns="49531" numCol="1" anchor="b" anchorCtr="0" compatLnSpc="1">
            <a:prstTxWarp prst="textNoShape">
              <a:avLst/>
            </a:prstTxWarp>
          </a:bodyPr>
          <a:lstStyle>
            <a:lvl1pPr defTabSz="992444">
              <a:defRPr sz="1300"/>
            </a:lvl1pPr>
          </a:lstStyle>
          <a:p>
            <a:endParaRPr lang="de-DE"/>
          </a:p>
        </p:txBody>
      </p:sp>
      <p:sp>
        <p:nvSpPr>
          <p:cNvPr id="77831" name="Rectangle 7"/>
          <p:cNvSpPr>
            <a:spLocks noGrp="1" noChangeArrowheads="1"/>
          </p:cNvSpPr>
          <p:nvPr>
            <p:ph type="sldNum" sz="quarter" idx="5"/>
          </p:nvPr>
        </p:nvSpPr>
        <p:spPr bwMode="auto">
          <a:xfrm>
            <a:off x="4018481" y="9720244"/>
            <a:ext cx="3079155" cy="5127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9066" tIns="49531" rIns="99066" bIns="49531" numCol="1" anchor="b" anchorCtr="0" compatLnSpc="1">
            <a:prstTxWarp prst="textNoShape">
              <a:avLst/>
            </a:prstTxWarp>
          </a:bodyPr>
          <a:lstStyle>
            <a:lvl1pPr algn="r" defTabSz="992444">
              <a:defRPr sz="1300"/>
            </a:lvl1pPr>
          </a:lstStyle>
          <a:p>
            <a:fld id="{E41F2332-2E07-49A2-B493-298235FBDE09}" type="slidenum">
              <a:rPr lang="de-DE"/>
              <a:pPr/>
              <a:t>‹Nr.›</a:t>
            </a:fld>
            <a:endParaRPr lang="de-DE"/>
          </a:p>
        </p:txBody>
      </p:sp>
    </p:spTree>
    <p:extLst>
      <p:ext uri="{BB962C8B-B14F-4D97-AF65-F5344CB8AC3E}">
        <p14:creationId xmlns:p14="http://schemas.microsoft.com/office/powerpoint/2010/main" val="3512714493"/>
      </p:ext>
    </p:extLst>
  </p:cSld>
  <p:clrMap bg1="lt1" tx1="dk1" bg2="lt2" tx2="dk2" accent1="accent1" accent2="accent2" accent3="accent3" accent4="accent4" accent5="accent5" accent6="accent6" hlink="hlink" folHlink="folHlink"/>
  <p:notesStyle>
    <a:lvl1pPr algn="l" rtl="0" fontAlgn="base">
      <a:lnSpc>
        <a:spcPct val="110000"/>
      </a:lnSpc>
      <a:spcBef>
        <a:spcPct val="30000"/>
      </a:spcBef>
      <a:spcAft>
        <a:spcPct val="0"/>
      </a:spcAft>
      <a:defRPr sz="1100" kern="1200">
        <a:solidFill>
          <a:schemeClr val="tx1"/>
        </a:solidFill>
        <a:latin typeface="Arial" charset="0"/>
        <a:ea typeface="+mn-ea"/>
        <a:cs typeface="Arial" charset="0"/>
      </a:defRPr>
    </a:lvl1pPr>
    <a:lvl2pPr marL="497845" algn="l" rtl="0" fontAlgn="base">
      <a:lnSpc>
        <a:spcPct val="110000"/>
      </a:lnSpc>
      <a:spcBef>
        <a:spcPct val="30000"/>
      </a:spcBef>
      <a:spcAft>
        <a:spcPct val="0"/>
      </a:spcAft>
      <a:defRPr sz="1100" kern="1200">
        <a:solidFill>
          <a:schemeClr val="tx1"/>
        </a:solidFill>
        <a:latin typeface="Arial" charset="0"/>
        <a:ea typeface="+mn-ea"/>
        <a:cs typeface="Arial" charset="0"/>
      </a:defRPr>
    </a:lvl2pPr>
    <a:lvl3pPr marL="995690" algn="l" rtl="0" fontAlgn="base">
      <a:lnSpc>
        <a:spcPct val="110000"/>
      </a:lnSpc>
      <a:spcBef>
        <a:spcPct val="30000"/>
      </a:spcBef>
      <a:spcAft>
        <a:spcPct val="0"/>
      </a:spcAft>
      <a:defRPr sz="1100" kern="1200">
        <a:solidFill>
          <a:schemeClr val="tx1"/>
        </a:solidFill>
        <a:latin typeface="Arial" charset="0"/>
        <a:ea typeface="+mn-ea"/>
        <a:cs typeface="Arial" charset="0"/>
      </a:defRPr>
    </a:lvl3pPr>
    <a:lvl4pPr marL="1493535" algn="l" rtl="0" fontAlgn="base">
      <a:lnSpc>
        <a:spcPct val="110000"/>
      </a:lnSpc>
      <a:spcBef>
        <a:spcPct val="30000"/>
      </a:spcBef>
      <a:spcAft>
        <a:spcPct val="0"/>
      </a:spcAft>
      <a:defRPr sz="1100" kern="1200">
        <a:solidFill>
          <a:schemeClr val="tx1"/>
        </a:solidFill>
        <a:latin typeface="Arial" charset="0"/>
        <a:ea typeface="+mn-ea"/>
        <a:cs typeface="Arial" charset="0"/>
      </a:defRPr>
    </a:lvl4pPr>
    <a:lvl5pPr marL="1991380" algn="l" rtl="0" fontAlgn="base">
      <a:lnSpc>
        <a:spcPct val="110000"/>
      </a:lnSpc>
      <a:spcBef>
        <a:spcPct val="30000"/>
      </a:spcBef>
      <a:spcAft>
        <a:spcPct val="0"/>
      </a:spcAft>
      <a:defRPr sz="1100" kern="1200">
        <a:solidFill>
          <a:schemeClr val="tx1"/>
        </a:solidFill>
        <a:latin typeface="Arial" charset="0"/>
        <a:ea typeface="+mn-ea"/>
        <a:cs typeface="Arial" charset="0"/>
      </a:defRPr>
    </a:lvl5pPr>
    <a:lvl6pPr marL="2489225" algn="l" defTabSz="995690" rtl="0" eaLnBrk="1" latinLnBrk="0" hangingPunct="1">
      <a:defRPr sz="1300" kern="1200">
        <a:solidFill>
          <a:schemeClr val="tx1"/>
        </a:solidFill>
        <a:latin typeface="+mn-lt"/>
        <a:ea typeface="+mn-ea"/>
        <a:cs typeface="+mn-cs"/>
      </a:defRPr>
    </a:lvl6pPr>
    <a:lvl7pPr marL="2987070" algn="l" defTabSz="995690" rtl="0" eaLnBrk="1" latinLnBrk="0" hangingPunct="1">
      <a:defRPr sz="1300" kern="1200">
        <a:solidFill>
          <a:schemeClr val="tx1"/>
        </a:solidFill>
        <a:latin typeface="+mn-lt"/>
        <a:ea typeface="+mn-ea"/>
        <a:cs typeface="+mn-cs"/>
      </a:defRPr>
    </a:lvl7pPr>
    <a:lvl8pPr marL="3484916" algn="l" defTabSz="995690" rtl="0" eaLnBrk="1" latinLnBrk="0" hangingPunct="1">
      <a:defRPr sz="1300" kern="1200">
        <a:solidFill>
          <a:schemeClr val="tx1"/>
        </a:solidFill>
        <a:latin typeface="+mn-lt"/>
        <a:ea typeface="+mn-ea"/>
        <a:cs typeface="+mn-cs"/>
      </a:defRPr>
    </a:lvl8pPr>
    <a:lvl9pPr marL="3982761" algn="l" defTabSz="995690" rtl="0" eaLnBrk="1" latinLnBrk="0" hangingPunct="1">
      <a:defRPr sz="13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fld id="{E41F2332-2E07-49A2-B493-298235FBDE09}" type="slidenum">
              <a:rPr lang="de-DE" smtClean="0"/>
              <a:pPr/>
              <a:t>0</a:t>
            </a:fld>
            <a:endParaRPr lang="de-DE"/>
          </a:p>
        </p:txBody>
      </p:sp>
    </p:spTree>
    <p:extLst>
      <p:ext uri="{BB962C8B-B14F-4D97-AF65-F5344CB8AC3E}">
        <p14:creationId xmlns:p14="http://schemas.microsoft.com/office/powerpoint/2010/main" val="237384690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dirty="0"/>
          </a:p>
        </p:txBody>
      </p:sp>
      <p:sp>
        <p:nvSpPr>
          <p:cNvPr id="4" name="Datumsplatzhalter 3"/>
          <p:cNvSpPr>
            <a:spLocks noGrp="1"/>
          </p:cNvSpPr>
          <p:nvPr>
            <p:ph type="dt" idx="10"/>
          </p:nvPr>
        </p:nvSpPr>
        <p:spPr/>
        <p:txBody>
          <a:bodyPr/>
          <a:lstStyle/>
          <a:p>
            <a:pPr>
              <a:defRPr/>
            </a:pPr>
            <a:r>
              <a:rPr lang="de-DE" smtClean="0"/>
              <a:t>Nov 2006</a:t>
            </a:r>
            <a:endParaRPr lang="de-DE"/>
          </a:p>
        </p:txBody>
      </p:sp>
      <p:sp>
        <p:nvSpPr>
          <p:cNvPr id="5" name="Foliennummernplatzhalter 4"/>
          <p:cNvSpPr>
            <a:spLocks noGrp="1"/>
          </p:cNvSpPr>
          <p:nvPr>
            <p:ph type="sldNum" sz="quarter" idx="11"/>
          </p:nvPr>
        </p:nvSpPr>
        <p:spPr/>
        <p:txBody>
          <a:bodyPr/>
          <a:lstStyle/>
          <a:p>
            <a:pPr>
              <a:defRPr/>
            </a:pPr>
            <a:fld id="{6E492A75-36F1-4755-9D4F-76A571419DB1}" type="slidenum">
              <a:rPr lang="de-DE" smtClean="0"/>
              <a:pPr>
                <a:defRPr/>
              </a:pPr>
              <a:t>1</a:t>
            </a:fld>
            <a:endParaRPr lang="de-DE"/>
          </a:p>
        </p:txBody>
      </p:sp>
    </p:spTree>
    <p:extLst>
      <p:ext uri="{BB962C8B-B14F-4D97-AF65-F5344CB8AC3E}">
        <p14:creationId xmlns:p14="http://schemas.microsoft.com/office/powerpoint/2010/main" val="301686466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dirty="0"/>
          </a:p>
        </p:txBody>
      </p:sp>
      <p:sp>
        <p:nvSpPr>
          <p:cNvPr id="4" name="Datumsplatzhalter 3"/>
          <p:cNvSpPr>
            <a:spLocks noGrp="1"/>
          </p:cNvSpPr>
          <p:nvPr>
            <p:ph type="dt" idx="10"/>
          </p:nvPr>
        </p:nvSpPr>
        <p:spPr/>
        <p:txBody>
          <a:bodyPr/>
          <a:lstStyle/>
          <a:p>
            <a:pPr>
              <a:defRPr/>
            </a:pPr>
            <a:r>
              <a:rPr lang="de-DE" smtClean="0"/>
              <a:t>Nov 2006</a:t>
            </a:r>
            <a:endParaRPr lang="de-DE"/>
          </a:p>
        </p:txBody>
      </p:sp>
      <p:sp>
        <p:nvSpPr>
          <p:cNvPr id="5" name="Foliennummernplatzhalter 4"/>
          <p:cNvSpPr>
            <a:spLocks noGrp="1"/>
          </p:cNvSpPr>
          <p:nvPr>
            <p:ph type="sldNum" sz="quarter" idx="11"/>
          </p:nvPr>
        </p:nvSpPr>
        <p:spPr/>
        <p:txBody>
          <a:bodyPr/>
          <a:lstStyle/>
          <a:p>
            <a:pPr>
              <a:defRPr/>
            </a:pPr>
            <a:fld id="{6E492A75-36F1-4755-9D4F-76A571419DB1}" type="slidenum">
              <a:rPr lang="de-DE" smtClean="0"/>
              <a:pPr>
                <a:defRPr/>
              </a:pPr>
              <a:t>2</a:t>
            </a:fld>
            <a:endParaRPr lang="de-DE"/>
          </a:p>
        </p:txBody>
      </p:sp>
    </p:spTree>
    <p:extLst>
      <p:ext uri="{BB962C8B-B14F-4D97-AF65-F5344CB8AC3E}">
        <p14:creationId xmlns:p14="http://schemas.microsoft.com/office/powerpoint/2010/main" val="301686466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de-DE" dirty="0"/>
          </a:p>
        </p:txBody>
      </p:sp>
      <p:sp>
        <p:nvSpPr>
          <p:cNvPr id="4" name="Foliennummernplatzhalter 3"/>
          <p:cNvSpPr>
            <a:spLocks noGrp="1"/>
          </p:cNvSpPr>
          <p:nvPr>
            <p:ph type="sldNum" sz="quarter" idx="10"/>
          </p:nvPr>
        </p:nvSpPr>
        <p:spPr/>
        <p:txBody>
          <a:bodyPr/>
          <a:lstStyle/>
          <a:p>
            <a:fld id="{E41F2332-2E07-49A2-B493-298235FBDE09}" type="slidenum">
              <a:rPr lang="de-DE" smtClean="0"/>
              <a:pPr/>
              <a:t>3</a:t>
            </a:fld>
            <a:endParaRPr lang="de-DE"/>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de-DE" dirty="0"/>
          </a:p>
        </p:txBody>
      </p:sp>
      <p:sp>
        <p:nvSpPr>
          <p:cNvPr id="4" name="Foliennummernplatzhalter 3"/>
          <p:cNvSpPr>
            <a:spLocks noGrp="1"/>
          </p:cNvSpPr>
          <p:nvPr>
            <p:ph type="sldNum" sz="quarter" idx="10"/>
          </p:nvPr>
        </p:nvSpPr>
        <p:spPr/>
        <p:txBody>
          <a:bodyPr/>
          <a:lstStyle/>
          <a:p>
            <a:fld id="{E41F2332-2E07-49A2-B493-298235FBDE09}" type="slidenum">
              <a:rPr lang="de-DE" smtClean="0"/>
              <a:pPr/>
              <a:t>4</a:t>
            </a:fld>
            <a:endParaRPr lang="de-DE"/>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de-DE" dirty="0"/>
          </a:p>
        </p:txBody>
      </p:sp>
      <p:sp>
        <p:nvSpPr>
          <p:cNvPr id="4" name="Foliennummernplatzhalter 3"/>
          <p:cNvSpPr>
            <a:spLocks noGrp="1"/>
          </p:cNvSpPr>
          <p:nvPr>
            <p:ph type="sldNum" sz="quarter" idx="10"/>
          </p:nvPr>
        </p:nvSpPr>
        <p:spPr/>
        <p:txBody>
          <a:bodyPr/>
          <a:lstStyle/>
          <a:p>
            <a:fld id="{E41F2332-2E07-49A2-B493-298235FBDE09}" type="slidenum">
              <a:rPr lang="de-DE" smtClean="0"/>
              <a:pPr/>
              <a:t>6</a:t>
            </a:fld>
            <a:endParaRPr lang="de-DE"/>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normAutofit/>
          </a:bodyPr>
          <a:lstStyle/>
          <a:p>
            <a:endParaRPr lang="de-DE" dirty="0"/>
          </a:p>
        </p:txBody>
      </p:sp>
      <p:sp>
        <p:nvSpPr>
          <p:cNvPr id="4" name="Foliennummernplatzhalter 3"/>
          <p:cNvSpPr>
            <a:spLocks noGrp="1"/>
          </p:cNvSpPr>
          <p:nvPr>
            <p:ph type="sldNum" sz="quarter" idx="10"/>
          </p:nvPr>
        </p:nvSpPr>
        <p:spPr/>
        <p:txBody>
          <a:bodyPr/>
          <a:lstStyle/>
          <a:p>
            <a:fld id="{E41F2332-2E07-49A2-B493-298235FBDE09}" type="slidenum">
              <a:rPr lang="de-DE" smtClean="0"/>
              <a:pPr/>
              <a:t>7</a:t>
            </a:fld>
            <a:endParaRPr lang="de-DE"/>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_6">
    <p:spTree>
      <p:nvGrpSpPr>
        <p:cNvPr id="1" name=""/>
        <p:cNvGrpSpPr/>
        <p:nvPr/>
      </p:nvGrpSpPr>
      <p:grpSpPr>
        <a:xfrm>
          <a:off x="0" y="0"/>
          <a:ext cx="0" cy="0"/>
          <a:chOff x="0" y="0"/>
          <a:chExt cx="0" cy="0"/>
        </a:xfrm>
      </p:grpSpPr>
      <p:sp>
        <p:nvSpPr>
          <p:cNvPr id="10" name="Rectangle 2"/>
          <p:cNvSpPr txBox="1">
            <a:spLocks noChangeArrowheads="1"/>
          </p:cNvSpPr>
          <p:nvPr userDrawn="1"/>
        </p:nvSpPr>
        <p:spPr bwMode="auto">
          <a:xfrm>
            <a:off x="180700" y="180151"/>
            <a:ext cx="10332000" cy="144000"/>
          </a:xfrm>
          <a:prstGeom prst="rect">
            <a:avLst/>
          </a:prstGeom>
          <a:solidFill>
            <a:schemeClr val="bg1">
              <a:lumMod val="85000"/>
            </a:schemeClr>
          </a:solidFill>
          <a:ln w="9525">
            <a:noFill/>
            <a:miter lim="800000"/>
            <a:headEnd/>
            <a:tailEnd/>
          </a:ln>
        </p:spPr>
        <p:txBody>
          <a:bodyPr vert="horz" wrap="square" lIns="35998" tIns="0" rIns="35998" bIns="0" numCol="1" anchor="ctr" anchorCtr="0" compatLnSpc="1">
            <a:prstTxWarp prst="textNoShape">
              <a:avLst/>
            </a:prstTxWarp>
          </a:bodyPr>
          <a:lstStyle>
            <a:lvl1pPr marL="398463" indent="-398463">
              <a:buFont typeface="+mj-lt"/>
              <a:buAutoNum type="arabicPeriod"/>
              <a:defRPr sz="1400"/>
            </a:lvl1pPr>
          </a:lstStyle>
          <a:p>
            <a:pPr marL="0" indent="0" eaLnBrk="0" hangingPunct="0">
              <a:spcBef>
                <a:spcPct val="50000"/>
              </a:spcBef>
              <a:buNone/>
              <a:defRPr/>
            </a:pPr>
            <a:r>
              <a:rPr lang="de-DE" sz="1000" b="1" dirty="0" smtClean="0"/>
              <a:t>Anzahl und Unterschiedlichkeit, Änderungspotenziale je Zeile </a:t>
            </a:r>
            <a:endParaRPr lang="de-DE" sz="1000" b="1" dirty="0"/>
          </a:p>
        </p:txBody>
      </p:sp>
      <p:sp>
        <p:nvSpPr>
          <p:cNvPr id="7" name="Rectangle 7"/>
          <p:cNvSpPr>
            <a:spLocks noChangeArrowheads="1"/>
          </p:cNvSpPr>
          <p:nvPr userDrawn="1"/>
        </p:nvSpPr>
        <p:spPr bwMode="auto">
          <a:xfrm>
            <a:off x="4021139" y="1012826"/>
            <a:ext cx="3059112" cy="6011863"/>
          </a:xfrm>
          <a:prstGeom prst="rect">
            <a:avLst/>
          </a:prstGeom>
          <a:noFill/>
          <a:ln w="3175">
            <a:noFill/>
            <a:miter lim="800000"/>
            <a:headEnd/>
            <a:tailEnd/>
          </a:ln>
          <a:effectLst/>
        </p:spPr>
        <p:txBody>
          <a:bodyPr lIns="0" tIns="0" rIns="0" bIns="0"/>
          <a:lstStyle/>
          <a:p>
            <a:pPr algn="just" defTabSz="995300">
              <a:lnSpc>
                <a:spcPct val="110000"/>
              </a:lnSpc>
              <a:spcBef>
                <a:spcPct val="20000"/>
              </a:spcBef>
              <a:tabLst>
                <a:tab pos="1566764" algn="r"/>
              </a:tabLst>
              <a:defRPr/>
            </a:pPr>
            <a:endParaRPr lang="de-DE" sz="300">
              <a:latin typeface="Arial" charset="0"/>
            </a:endParaRPr>
          </a:p>
        </p:txBody>
      </p:sp>
      <p:sp>
        <p:nvSpPr>
          <p:cNvPr id="8" name="Rectangle 9"/>
          <p:cNvSpPr>
            <a:spLocks noChangeArrowheads="1"/>
          </p:cNvSpPr>
          <p:nvPr userDrawn="1"/>
        </p:nvSpPr>
        <p:spPr bwMode="auto">
          <a:xfrm>
            <a:off x="774701" y="1025526"/>
            <a:ext cx="3059113" cy="6011863"/>
          </a:xfrm>
          <a:prstGeom prst="rect">
            <a:avLst/>
          </a:prstGeom>
          <a:noFill/>
          <a:ln w="3175">
            <a:noFill/>
            <a:miter lim="800000"/>
            <a:headEnd/>
            <a:tailEnd/>
          </a:ln>
          <a:effectLst/>
        </p:spPr>
        <p:txBody>
          <a:bodyPr lIns="0" tIns="0" rIns="0" bIns="0"/>
          <a:lstStyle/>
          <a:p>
            <a:pPr algn="just" defTabSz="995300">
              <a:lnSpc>
                <a:spcPct val="110000"/>
              </a:lnSpc>
              <a:spcBef>
                <a:spcPct val="20000"/>
              </a:spcBef>
              <a:tabLst>
                <a:tab pos="196837" algn="l"/>
              </a:tabLst>
              <a:defRPr/>
            </a:pPr>
            <a:endParaRPr lang="de-DE" sz="300">
              <a:latin typeface="Arial" charset="0"/>
            </a:endParaRPr>
          </a:p>
        </p:txBody>
      </p:sp>
      <p:sp>
        <p:nvSpPr>
          <p:cNvPr id="9" name="Rectangle 10"/>
          <p:cNvSpPr>
            <a:spLocks noChangeArrowheads="1"/>
          </p:cNvSpPr>
          <p:nvPr userDrawn="1"/>
        </p:nvSpPr>
        <p:spPr bwMode="auto">
          <a:xfrm>
            <a:off x="7267575" y="1012826"/>
            <a:ext cx="3059113" cy="6011863"/>
          </a:xfrm>
          <a:prstGeom prst="rect">
            <a:avLst/>
          </a:prstGeom>
          <a:noFill/>
          <a:ln w="3175">
            <a:noFill/>
            <a:miter lim="800000"/>
            <a:headEnd/>
            <a:tailEnd/>
          </a:ln>
          <a:effectLst/>
        </p:spPr>
        <p:txBody>
          <a:bodyPr lIns="0" tIns="0" rIns="0" bIns="0"/>
          <a:lstStyle/>
          <a:p>
            <a:pPr algn="just" defTabSz="995300">
              <a:spcBef>
                <a:spcPct val="90000"/>
              </a:spcBef>
              <a:tabLst>
                <a:tab pos="196837" algn="l"/>
              </a:tabLst>
              <a:defRPr/>
            </a:pPr>
            <a:endParaRPr lang="de-AT" sz="300">
              <a:latin typeface="Arial" charset="0"/>
            </a:endParaRPr>
          </a:p>
        </p:txBody>
      </p:sp>
      <p:sp>
        <p:nvSpPr>
          <p:cNvPr id="11" name="Text Box 4"/>
          <p:cNvSpPr txBox="1">
            <a:spLocks noChangeArrowheads="1"/>
          </p:cNvSpPr>
          <p:nvPr userDrawn="1"/>
        </p:nvSpPr>
        <p:spPr bwMode="auto">
          <a:xfrm>
            <a:off x="6210820" y="157944"/>
            <a:ext cx="4176000" cy="181596"/>
          </a:xfrm>
          <a:prstGeom prst="rect">
            <a:avLst/>
          </a:prstGeom>
          <a:noFill/>
          <a:ln w="9525">
            <a:noFill/>
            <a:miter lim="800000"/>
            <a:headEnd/>
            <a:tailEnd/>
          </a:ln>
        </p:spPr>
        <p:txBody>
          <a:bodyPr lIns="39200" tIns="19600" rIns="39200" bIns="7840" anchor="ctr" anchorCtr="0">
            <a:spAutoFit/>
          </a:bodyPr>
          <a:lstStyle/>
          <a:p>
            <a:pPr algn="l" eaLnBrk="0" hangingPunct="0">
              <a:spcBef>
                <a:spcPct val="50000"/>
              </a:spcBef>
              <a:tabLst>
                <a:tab pos="990600" algn="l"/>
                <a:tab pos="4038600" algn="r"/>
              </a:tabLst>
              <a:defRPr/>
            </a:pPr>
            <a:r>
              <a:rPr lang="de-DE" sz="1000" b="1" dirty="0" smtClean="0"/>
              <a:t>	Bewertungsmatrix (B)</a:t>
            </a:r>
            <a:r>
              <a:rPr lang="de-DE" sz="1000" b="1" baseline="0" dirty="0" smtClean="0"/>
              <a:t>	Projektklassen</a:t>
            </a:r>
            <a:endParaRPr lang="de-DE" sz="1000" b="1" dirty="0"/>
          </a:p>
        </p:txBody>
      </p:sp>
    </p:spTree>
    <p:extLst>
      <p:ext uri="{BB962C8B-B14F-4D97-AF65-F5344CB8AC3E}">
        <p14:creationId xmlns:p14="http://schemas.microsoft.com/office/powerpoint/2010/main" val="1806617424"/>
      </p:ext>
    </p:extLst>
  </p:cSld>
  <p:clrMapOvr>
    <a:masterClrMapping/>
  </p:clrMapOvr>
  <p:transition/>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5" name="Rechteck 4"/>
          <p:cNvSpPr/>
          <p:nvPr userDrawn="1"/>
        </p:nvSpPr>
        <p:spPr>
          <a:xfrm>
            <a:off x="9883330" y="396161"/>
            <a:ext cx="648090" cy="288040"/>
          </a:xfrm>
          <a:prstGeom prst="rect">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3" name="Rectangle 2"/>
          <p:cNvSpPr txBox="1">
            <a:spLocks noChangeArrowheads="1"/>
          </p:cNvSpPr>
          <p:nvPr userDrawn="1"/>
        </p:nvSpPr>
        <p:spPr bwMode="auto">
          <a:xfrm>
            <a:off x="180700" y="180151"/>
            <a:ext cx="10332000" cy="144000"/>
          </a:xfrm>
          <a:prstGeom prst="rect">
            <a:avLst/>
          </a:prstGeom>
          <a:solidFill>
            <a:schemeClr val="bg1">
              <a:lumMod val="85000"/>
            </a:schemeClr>
          </a:solidFill>
          <a:ln w="9525">
            <a:noFill/>
            <a:miter lim="800000"/>
            <a:headEnd/>
            <a:tailEnd/>
          </a:ln>
        </p:spPr>
        <p:txBody>
          <a:bodyPr vert="horz" wrap="square" lIns="35998" tIns="0" rIns="35998" bIns="0" numCol="1" anchor="ctr" anchorCtr="0" compatLnSpc="1">
            <a:prstTxWarp prst="textNoShape">
              <a:avLst/>
            </a:prstTxWarp>
          </a:bodyPr>
          <a:lstStyle>
            <a:lvl1pPr marL="398463" indent="-398463">
              <a:buFont typeface="+mj-lt"/>
              <a:buAutoNum type="arabicPeriod"/>
              <a:defRPr sz="1400"/>
            </a:lvl1pPr>
          </a:lstStyle>
          <a:p>
            <a:pPr marL="0" indent="0" eaLnBrk="0" hangingPunct="0">
              <a:spcBef>
                <a:spcPct val="50000"/>
              </a:spcBef>
              <a:buNone/>
              <a:defRPr/>
            </a:pPr>
            <a:r>
              <a:rPr lang="de-DE" sz="1000" b="1" dirty="0" smtClean="0"/>
              <a:t>...</a:t>
            </a:r>
            <a:r>
              <a:rPr lang="de-DE" sz="1000" b="1" baseline="0" dirty="0" smtClean="0"/>
              <a:t>    PROJEKT   PROJEKTNAME</a:t>
            </a:r>
            <a:endParaRPr lang="de-DE" sz="1000" b="1" dirty="0"/>
          </a:p>
        </p:txBody>
      </p:sp>
    </p:spTree>
    <p:extLst>
      <p:ext uri="{BB962C8B-B14F-4D97-AF65-F5344CB8AC3E}">
        <p14:creationId xmlns:p14="http://schemas.microsoft.com/office/powerpoint/2010/main" val="3121890490"/>
      </p:ext>
    </p:extLst>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reserve="1">
  <p:cSld name="1_Leer">
    <p:spTree>
      <p:nvGrpSpPr>
        <p:cNvPr id="1" name=""/>
        <p:cNvGrpSpPr/>
        <p:nvPr/>
      </p:nvGrpSpPr>
      <p:grpSpPr>
        <a:xfrm>
          <a:off x="0" y="0"/>
          <a:ext cx="0" cy="0"/>
          <a:chOff x="0" y="0"/>
          <a:chExt cx="0" cy="0"/>
        </a:xfrm>
      </p:grpSpPr>
      <p:sp>
        <p:nvSpPr>
          <p:cNvPr id="5" name="Rechteck 4"/>
          <p:cNvSpPr/>
          <p:nvPr userDrawn="1"/>
        </p:nvSpPr>
        <p:spPr>
          <a:xfrm>
            <a:off x="9883330" y="396161"/>
            <a:ext cx="648090" cy="288040"/>
          </a:xfrm>
          <a:prstGeom prst="rect">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Tree>
    <p:extLst>
      <p:ext uri="{BB962C8B-B14F-4D97-AF65-F5344CB8AC3E}">
        <p14:creationId xmlns:p14="http://schemas.microsoft.com/office/powerpoint/2010/main" val="1777946977"/>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__6">
    <p:spTree>
      <p:nvGrpSpPr>
        <p:cNvPr id="1" name=""/>
        <p:cNvGrpSpPr/>
        <p:nvPr/>
      </p:nvGrpSpPr>
      <p:grpSpPr>
        <a:xfrm>
          <a:off x="0" y="0"/>
          <a:ext cx="0" cy="0"/>
          <a:chOff x="0" y="0"/>
          <a:chExt cx="0" cy="0"/>
        </a:xfrm>
      </p:grpSpPr>
      <p:sp>
        <p:nvSpPr>
          <p:cNvPr id="10" name="Rectangle 2"/>
          <p:cNvSpPr txBox="1">
            <a:spLocks noChangeArrowheads="1"/>
          </p:cNvSpPr>
          <p:nvPr userDrawn="1"/>
        </p:nvSpPr>
        <p:spPr bwMode="auto">
          <a:xfrm>
            <a:off x="180700" y="180151"/>
            <a:ext cx="10332000" cy="144000"/>
          </a:xfrm>
          <a:prstGeom prst="rect">
            <a:avLst/>
          </a:prstGeom>
          <a:solidFill>
            <a:schemeClr val="bg1">
              <a:lumMod val="85000"/>
            </a:schemeClr>
          </a:solidFill>
          <a:ln w="9525">
            <a:noFill/>
            <a:miter lim="800000"/>
            <a:headEnd/>
            <a:tailEnd/>
          </a:ln>
        </p:spPr>
        <p:txBody>
          <a:bodyPr vert="horz" wrap="square" lIns="35998" tIns="0" rIns="35998" bIns="0" numCol="1" anchor="ctr" anchorCtr="0" compatLnSpc="1">
            <a:prstTxWarp prst="textNoShape">
              <a:avLst/>
            </a:prstTxWarp>
          </a:bodyPr>
          <a:lstStyle>
            <a:lvl1pPr marL="398463" indent="-398463">
              <a:buFont typeface="+mj-lt"/>
              <a:buAutoNum type="arabicPeriod"/>
              <a:defRPr sz="1400"/>
            </a:lvl1pPr>
          </a:lstStyle>
          <a:p>
            <a:pPr marL="0" indent="0" eaLnBrk="0" hangingPunct="0">
              <a:spcBef>
                <a:spcPct val="50000"/>
              </a:spcBef>
              <a:buNone/>
              <a:defRPr/>
            </a:pPr>
            <a:r>
              <a:rPr lang="de-DE" sz="1000" b="1" dirty="0" smtClean="0"/>
              <a:t>Anzahl und Unterschiedlichkeit, Änderungspotenziale je Zeile </a:t>
            </a:r>
            <a:endParaRPr lang="de-DE" sz="1000" b="1" dirty="0"/>
          </a:p>
        </p:txBody>
      </p:sp>
      <p:sp>
        <p:nvSpPr>
          <p:cNvPr id="7" name="Rectangle 7"/>
          <p:cNvSpPr>
            <a:spLocks noChangeArrowheads="1"/>
          </p:cNvSpPr>
          <p:nvPr userDrawn="1"/>
        </p:nvSpPr>
        <p:spPr bwMode="auto">
          <a:xfrm>
            <a:off x="4021139" y="1012826"/>
            <a:ext cx="3059112" cy="6011863"/>
          </a:xfrm>
          <a:prstGeom prst="rect">
            <a:avLst/>
          </a:prstGeom>
          <a:noFill/>
          <a:ln w="3175">
            <a:noFill/>
            <a:miter lim="800000"/>
            <a:headEnd/>
            <a:tailEnd/>
          </a:ln>
          <a:effectLst/>
        </p:spPr>
        <p:txBody>
          <a:bodyPr lIns="0" tIns="0" rIns="0" bIns="0"/>
          <a:lstStyle/>
          <a:p>
            <a:pPr algn="just" defTabSz="995300">
              <a:lnSpc>
                <a:spcPct val="110000"/>
              </a:lnSpc>
              <a:spcBef>
                <a:spcPct val="20000"/>
              </a:spcBef>
              <a:tabLst>
                <a:tab pos="1566764" algn="r"/>
              </a:tabLst>
              <a:defRPr/>
            </a:pPr>
            <a:endParaRPr lang="de-DE" sz="300">
              <a:latin typeface="Arial" charset="0"/>
            </a:endParaRPr>
          </a:p>
        </p:txBody>
      </p:sp>
      <p:sp>
        <p:nvSpPr>
          <p:cNvPr id="8" name="Rectangle 9"/>
          <p:cNvSpPr>
            <a:spLocks noChangeArrowheads="1"/>
          </p:cNvSpPr>
          <p:nvPr userDrawn="1"/>
        </p:nvSpPr>
        <p:spPr bwMode="auto">
          <a:xfrm>
            <a:off x="774701" y="1025526"/>
            <a:ext cx="3059113" cy="6011863"/>
          </a:xfrm>
          <a:prstGeom prst="rect">
            <a:avLst/>
          </a:prstGeom>
          <a:noFill/>
          <a:ln w="3175">
            <a:noFill/>
            <a:miter lim="800000"/>
            <a:headEnd/>
            <a:tailEnd/>
          </a:ln>
          <a:effectLst/>
        </p:spPr>
        <p:txBody>
          <a:bodyPr lIns="0" tIns="0" rIns="0" bIns="0"/>
          <a:lstStyle/>
          <a:p>
            <a:pPr algn="just" defTabSz="995300">
              <a:lnSpc>
                <a:spcPct val="110000"/>
              </a:lnSpc>
              <a:spcBef>
                <a:spcPct val="20000"/>
              </a:spcBef>
              <a:tabLst>
                <a:tab pos="196837" algn="l"/>
              </a:tabLst>
              <a:defRPr/>
            </a:pPr>
            <a:endParaRPr lang="de-DE" sz="300">
              <a:latin typeface="Arial" charset="0"/>
            </a:endParaRPr>
          </a:p>
        </p:txBody>
      </p:sp>
      <p:sp>
        <p:nvSpPr>
          <p:cNvPr id="9" name="Rectangle 10"/>
          <p:cNvSpPr>
            <a:spLocks noChangeArrowheads="1"/>
          </p:cNvSpPr>
          <p:nvPr userDrawn="1"/>
        </p:nvSpPr>
        <p:spPr bwMode="auto">
          <a:xfrm>
            <a:off x="7267575" y="1012826"/>
            <a:ext cx="3059113" cy="6011863"/>
          </a:xfrm>
          <a:prstGeom prst="rect">
            <a:avLst/>
          </a:prstGeom>
          <a:noFill/>
          <a:ln w="3175">
            <a:noFill/>
            <a:miter lim="800000"/>
            <a:headEnd/>
            <a:tailEnd/>
          </a:ln>
          <a:effectLst/>
        </p:spPr>
        <p:txBody>
          <a:bodyPr lIns="0" tIns="0" rIns="0" bIns="0"/>
          <a:lstStyle/>
          <a:p>
            <a:pPr algn="just" defTabSz="995300">
              <a:spcBef>
                <a:spcPct val="90000"/>
              </a:spcBef>
              <a:tabLst>
                <a:tab pos="196837" algn="l"/>
              </a:tabLst>
              <a:defRPr/>
            </a:pPr>
            <a:endParaRPr lang="de-AT" sz="300">
              <a:latin typeface="Arial" charset="0"/>
            </a:endParaRPr>
          </a:p>
        </p:txBody>
      </p:sp>
      <p:sp>
        <p:nvSpPr>
          <p:cNvPr id="13" name="Text Box 4"/>
          <p:cNvSpPr txBox="1">
            <a:spLocks noChangeArrowheads="1"/>
          </p:cNvSpPr>
          <p:nvPr userDrawn="1"/>
        </p:nvSpPr>
        <p:spPr bwMode="auto">
          <a:xfrm>
            <a:off x="6210820" y="157944"/>
            <a:ext cx="4176000" cy="181596"/>
          </a:xfrm>
          <a:prstGeom prst="rect">
            <a:avLst/>
          </a:prstGeom>
          <a:noFill/>
          <a:ln w="9525">
            <a:noFill/>
            <a:miter lim="800000"/>
            <a:headEnd/>
            <a:tailEnd/>
          </a:ln>
        </p:spPr>
        <p:txBody>
          <a:bodyPr lIns="39200" tIns="19600" rIns="39200" bIns="7840" anchor="ctr" anchorCtr="0">
            <a:spAutoFit/>
          </a:bodyPr>
          <a:lstStyle/>
          <a:p>
            <a:pPr algn="l" eaLnBrk="0" hangingPunct="0">
              <a:spcBef>
                <a:spcPct val="50000"/>
              </a:spcBef>
              <a:tabLst>
                <a:tab pos="990600" algn="l"/>
                <a:tab pos="4038600" algn="r"/>
              </a:tabLst>
              <a:defRPr/>
            </a:pPr>
            <a:r>
              <a:rPr lang="de-DE" sz="1000" b="1" dirty="0" smtClean="0"/>
              <a:t>	Beurteilungsmatrix (A)</a:t>
            </a:r>
            <a:r>
              <a:rPr lang="de-DE" sz="1000" b="1" baseline="0" dirty="0" smtClean="0"/>
              <a:t>	Projektklassen</a:t>
            </a:r>
            <a:endParaRPr lang="de-DE" sz="1000" b="1" dirty="0"/>
          </a:p>
        </p:txBody>
      </p:sp>
    </p:spTree>
    <p:extLst>
      <p:ext uri="{BB962C8B-B14F-4D97-AF65-F5344CB8AC3E}">
        <p14:creationId xmlns:p14="http://schemas.microsoft.com/office/powerpoint/2010/main" val="259402958"/>
      </p:ext>
    </p:extLst>
  </p:cSld>
  <p:clrMapOvr>
    <a:masterClrMapping/>
  </p:clrMapOvr>
  <p:transition/>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blank">
  <p:cSld name="Leer">
    <p:spTree>
      <p:nvGrpSpPr>
        <p:cNvPr id="1" name=""/>
        <p:cNvGrpSpPr/>
        <p:nvPr/>
      </p:nvGrpSpPr>
      <p:grpSpPr>
        <a:xfrm>
          <a:off x="0" y="0"/>
          <a:ext cx="0" cy="0"/>
          <a:chOff x="0" y="0"/>
          <a:chExt cx="0" cy="0"/>
        </a:xfrm>
      </p:grpSpPr>
      <p:sp>
        <p:nvSpPr>
          <p:cNvPr id="5" name="Rechteck 4"/>
          <p:cNvSpPr/>
          <p:nvPr userDrawn="1"/>
        </p:nvSpPr>
        <p:spPr>
          <a:xfrm>
            <a:off x="9883330" y="396161"/>
            <a:ext cx="648090" cy="288040"/>
          </a:xfrm>
          <a:prstGeom prst="rect">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3" name="Rectangle 2"/>
          <p:cNvSpPr txBox="1">
            <a:spLocks noChangeArrowheads="1"/>
          </p:cNvSpPr>
          <p:nvPr userDrawn="1"/>
        </p:nvSpPr>
        <p:spPr bwMode="auto">
          <a:xfrm>
            <a:off x="180700" y="180151"/>
            <a:ext cx="10332000" cy="144000"/>
          </a:xfrm>
          <a:prstGeom prst="rect">
            <a:avLst/>
          </a:prstGeom>
          <a:solidFill>
            <a:schemeClr val="bg1">
              <a:lumMod val="85000"/>
            </a:schemeClr>
          </a:solidFill>
          <a:ln w="9525">
            <a:noFill/>
            <a:miter lim="800000"/>
            <a:headEnd/>
            <a:tailEnd/>
          </a:ln>
        </p:spPr>
        <p:txBody>
          <a:bodyPr vert="horz" wrap="square" lIns="35998" tIns="0" rIns="35998" bIns="0" numCol="1" anchor="ctr" anchorCtr="0" compatLnSpc="1">
            <a:prstTxWarp prst="textNoShape">
              <a:avLst/>
            </a:prstTxWarp>
          </a:bodyPr>
          <a:lstStyle>
            <a:lvl1pPr marL="398463" indent="-398463">
              <a:buFont typeface="+mj-lt"/>
              <a:buAutoNum type="arabicPeriod"/>
              <a:defRPr sz="1400"/>
            </a:lvl1pPr>
          </a:lstStyle>
          <a:p>
            <a:pPr marL="0" indent="0" eaLnBrk="0" hangingPunct="0">
              <a:spcBef>
                <a:spcPct val="50000"/>
              </a:spcBef>
              <a:buNone/>
              <a:defRPr/>
            </a:pPr>
            <a:r>
              <a:rPr lang="de-DE" sz="1000" b="1" dirty="0" smtClean="0"/>
              <a:t>...</a:t>
            </a:r>
            <a:r>
              <a:rPr lang="de-DE" sz="1000" b="1" baseline="0" dirty="0" smtClean="0"/>
              <a:t>    PROJEKT   PROJEKTNAME</a:t>
            </a:r>
            <a:endParaRPr lang="de-DE" sz="1000" b="1" dirty="0"/>
          </a:p>
        </p:txBody>
      </p:sp>
    </p:spTree>
    <p:extLst>
      <p:ext uri="{BB962C8B-B14F-4D97-AF65-F5344CB8AC3E}">
        <p14:creationId xmlns:p14="http://schemas.microsoft.com/office/powerpoint/2010/main" val="3335225957"/>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blank" preserve="1">
  <p:cSld name="1_Leer">
    <p:spTree>
      <p:nvGrpSpPr>
        <p:cNvPr id="1" name=""/>
        <p:cNvGrpSpPr/>
        <p:nvPr/>
      </p:nvGrpSpPr>
      <p:grpSpPr>
        <a:xfrm>
          <a:off x="0" y="0"/>
          <a:ext cx="0" cy="0"/>
          <a:chOff x="0" y="0"/>
          <a:chExt cx="0" cy="0"/>
        </a:xfrm>
      </p:grpSpPr>
      <p:sp>
        <p:nvSpPr>
          <p:cNvPr id="5" name="Rechteck 4"/>
          <p:cNvSpPr/>
          <p:nvPr userDrawn="1"/>
        </p:nvSpPr>
        <p:spPr>
          <a:xfrm>
            <a:off x="9883330" y="396161"/>
            <a:ext cx="648090" cy="288040"/>
          </a:xfrm>
          <a:prstGeom prst="rect">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Tree>
    <p:extLst>
      <p:ext uri="{BB962C8B-B14F-4D97-AF65-F5344CB8AC3E}">
        <p14:creationId xmlns:p14="http://schemas.microsoft.com/office/powerpoint/2010/main" val="928090574"/>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D_7 Kapitel 1">
    <p:spTree>
      <p:nvGrpSpPr>
        <p:cNvPr id="1" name=""/>
        <p:cNvGrpSpPr/>
        <p:nvPr/>
      </p:nvGrpSpPr>
      <p:grpSpPr>
        <a:xfrm>
          <a:off x="0" y="0"/>
          <a:ext cx="0" cy="0"/>
          <a:chOff x="0" y="0"/>
          <a:chExt cx="0" cy="0"/>
        </a:xfrm>
      </p:grpSpPr>
      <p:sp>
        <p:nvSpPr>
          <p:cNvPr id="3" name="Inhaltsplatzhalter 2"/>
          <p:cNvSpPr>
            <a:spLocks noGrp="1"/>
          </p:cNvSpPr>
          <p:nvPr>
            <p:ph idx="1"/>
          </p:nvPr>
        </p:nvSpPr>
        <p:spPr>
          <a:xfrm>
            <a:off x="774000" y="1116000"/>
            <a:ext cx="3060000" cy="5760000"/>
          </a:xfrm>
          <a:prstGeom prst="rect">
            <a:avLst/>
          </a:prstGeom>
          <a:ln>
            <a:noFill/>
          </a:ln>
        </p:spPr>
        <p:txBody>
          <a:bodyPr lIns="0" rIns="36000"/>
          <a:lstStyle>
            <a:lvl1pPr marL="179388" indent="-179388">
              <a:lnSpc>
                <a:spcPct val="100000"/>
              </a:lnSpc>
              <a:spcBef>
                <a:spcPts val="600"/>
              </a:spcBef>
              <a:defRPr sz="1000"/>
            </a:lvl1pPr>
            <a:lvl2pPr marL="355600" indent="-177800">
              <a:lnSpc>
                <a:spcPct val="100000"/>
              </a:lnSpc>
              <a:defRPr lang="de-DE" sz="1000" dirty="0" smtClean="0">
                <a:solidFill>
                  <a:schemeClr val="tx1"/>
                </a:solidFill>
                <a:latin typeface="+mn-lt"/>
              </a:defRPr>
            </a:lvl2pPr>
            <a:lvl3pPr marL="542925" indent="-180975">
              <a:lnSpc>
                <a:spcPct val="100000"/>
              </a:lnSpc>
              <a:buSzPct val="120000"/>
              <a:defRPr lang="de-DE" sz="1000" dirty="0" smtClean="0">
                <a:solidFill>
                  <a:schemeClr val="tx1"/>
                </a:solidFill>
                <a:latin typeface="+mn-lt"/>
              </a:defRPr>
            </a:lvl3pPr>
          </a:lstStyle>
          <a:p>
            <a:pPr lvl="0"/>
            <a:r>
              <a:rPr lang="de-DE" dirty="0" smtClean="0"/>
              <a:t>Textmasterformate durch Klicken bearbeiten</a:t>
            </a:r>
          </a:p>
          <a:p>
            <a:pPr marL="324000" lvl="1" indent="-144000" algn="l" rtl="0" eaLnBrk="0" fontAlgn="base" hangingPunct="0">
              <a:lnSpc>
                <a:spcPct val="100000"/>
              </a:lnSpc>
              <a:spcBef>
                <a:spcPct val="20000"/>
              </a:spcBef>
              <a:spcAft>
                <a:spcPct val="0"/>
              </a:spcAft>
              <a:buFont typeface="Arial" pitchFamily="34" charset="0"/>
              <a:buChar char="-"/>
            </a:pPr>
            <a:r>
              <a:rPr lang="de-DE" dirty="0" smtClean="0"/>
              <a:t>Zweite Ebene</a:t>
            </a:r>
          </a:p>
          <a:p>
            <a:pPr marL="468000" lvl="2" indent="-144000" algn="l" rtl="0" eaLnBrk="0" fontAlgn="base" hangingPunct="0">
              <a:lnSpc>
                <a:spcPct val="100000"/>
              </a:lnSpc>
              <a:spcBef>
                <a:spcPts val="0"/>
              </a:spcBef>
              <a:spcAft>
                <a:spcPct val="0"/>
              </a:spcAft>
              <a:buSzPct val="120000"/>
              <a:buChar char="•"/>
            </a:pPr>
            <a:r>
              <a:rPr lang="de-DE" dirty="0" smtClean="0"/>
              <a:t>Dritte Ebene</a:t>
            </a:r>
          </a:p>
        </p:txBody>
      </p:sp>
      <p:sp>
        <p:nvSpPr>
          <p:cNvPr id="16" name="Inhaltsplatzhalter 2"/>
          <p:cNvSpPr>
            <a:spLocks noGrp="1"/>
          </p:cNvSpPr>
          <p:nvPr>
            <p:ph idx="10"/>
          </p:nvPr>
        </p:nvSpPr>
        <p:spPr>
          <a:xfrm>
            <a:off x="4021200" y="1116000"/>
            <a:ext cx="3060000" cy="5760000"/>
          </a:xfrm>
          <a:prstGeom prst="rect">
            <a:avLst/>
          </a:prstGeom>
        </p:spPr>
        <p:txBody>
          <a:bodyPr lIns="0" rIns="36000"/>
          <a:lstStyle>
            <a:lvl1pPr marL="180000" indent="-180000">
              <a:lnSpc>
                <a:spcPct val="100000"/>
              </a:lnSpc>
              <a:spcBef>
                <a:spcPts val="600"/>
              </a:spcBef>
              <a:defRPr sz="1000"/>
            </a:lvl1pPr>
            <a:lvl2pPr marL="360000" indent="-180000">
              <a:lnSpc>
                <a:spcPct val="100000"/>
              </a:lnSpc>
              <a:spcBef>
                <a:spcPts val="300"/>
              </a:spcBef>
              <a:defRPr lang="de-DE" sz="1000" dirty="0" smtClean="0">
                <a:solidFill>
                  <a:schemeClr val="tx1"/>
                </a:solidFill>
                <a:latin typeface="+mn-lt"/>
              </a:defRPr>
            </a:lvl2pPr>
            <a:lvl3pPr marL="542925" indent="-180975">
              <a:lnSpc>
                <a:spcPct val="100000"/>
              </a:lnSpc>
              <a:defRPr lang="de-DE" sz="1000" dirty="0" smtClean="0">
                <a:solidFill>
                  <a:schemeClr val="tx1"/>
                </a:solidFill>
                <a:latin typeface="+mn-lt"/>
              </a:defRPr>
            </a:lvl3pPr>
          </a:lstStyle>
          <a:p>
            <a:pPr lvl="0"/>
            <a:r>
              <a:rPr lang="de-DE" dirty="0" smtClean="0"/>
              <a:t>Textmasterformate durch Klicken bearbeiten</a:t>
            </a:r>
          </a:p>
          <a:p>
            <a:pPr marL="324000" lvl="1" indent="-144000" algn="l" rtl="0" eaLnBrk="0" fontAlgn="base" hangingPunct="0">
              <a:lnSpc>
                <a:spcPct val="100000"/>
              </a:lnSpc>
              <a:spcBef>
                <a:spcPct val="20000"/>
              </a:spcBef>
              <a:spcAft>
                <a:spcPct val="0"/>
              </a:spcAft>
              <a:buFont typeface="Arial" pitchFamily="34" charset="0"/>
              <a:buChar char="-"/>
            </a:pPr>
            <a:r>
              <a:rPr lang="de-DE" dirty="0" smtClean="0"/>
              <a:t>Zweite Ebene</a:t>
            </a:r>
          </a:p>
          <a:p>
            <a:pPr marL="468000" lvl="2" indent="-144000" algn="l" rtl="0" eaLnBrk="0" fontAlgn="base" hangingPunct="0">
              <a:lnSpc>
                <a:spcPct val="100000"/>
              </a:lnSpc>
              <a:spcBef>
                <a:spcPts val="0"/>
              </a:spcBef>
              <a:spcAft>
                <a:spcPct val="0"/>
              </a:spcAft>
              <a:buSzPct val="120000"/>
              <a:buChar char="•"/>
            </a:pPr>
            <a:r>
              <a:rPr lang="de-DE" dirty="0" smtClean="0"/>
              <a:t>Dritte Ebene</a:t>
            </a:r>
          </a:p>
        </p:txBody>
      </p:sp>
      <p:sp>
        <p:nvSpPr>
          <p:cNvPr id="17" name="Inhaltsplatzhalter 2"/>
          <p:cNvSpPr>
            <a:spLocks noGrp="1"/>
          </p:cNvSpPr>
          <p:nvPr>
            <p:ph idx="11"/>
          </p:nvPr>
        </p:nvSpPr>
        <p:spPr>
          <a:xfrm>
            <a:off x="7267904" y="1116000"/>
            <a:ext cx="3060000" cy="5760000"/>
          </a:xfrm>
          <a:prstGeom prst="rect">
            <a:avLst/>
          </a:prstGeom>
        </p:spPr>
        <p:txBody>
          <a:bodyPr lIns="0" rIns="36000"/>
          <a:lstStyle>
            <a:lvl1pPr marL="180000" indent="-180000">
              <a:lnSpc>
                <a:spcPct val="100000"/>
              </a:lnSpc>
              <a:spcBef>
                <a:spcPts val="600"/>
              </a:spcBef>
              <a:defRPr sz="1000"/>
            </a:lvl1pPr>
            <a:lvl2pPr marL="360000" indent="-144000">
              <a:lnSpc>
                <a:spcPct val="100000"/>
              </a:lnSpc>
              <a:spcBef>
                <a:spcPts val="300"/>
              </a:spcBef>
              <a:defRPr lang="de-DE" sz="1000" dirty="0" smtClean="0">
                <a:solidFill>
                  <a:schemeClr val="tx1"/>
                </a:solidFill>
                <a:latin typeface="+mn-lt"/>
              </a:defRPr>
            </a:lvl2pPr>
            <a:lvl3pPr marL="540000" indent="-144000">
              <a:lnSpc>
                <a:spcPct val="100000"/>
              </a:lnSpc>
              <a:spcBef>
                <a:spcPts val="0"/>
              </a:spcBef>
              <a:defRPr lang="de-DE" sz="1000" dirty="0" smtClean="0">
                <a:solidFill>
                  <a:schemeClr val="tx1"/>
                </a:solidFill>
                <a:latin typeface="+mn-lt"/>
              </a:defRPr>
            </a:lvl3pPr>
          </a:lstStyle>
          <a:p>
            <a:pPr lvl="0"/>
            <a:r>
              <a:rPr lang="de-DE" dirty="0" smtClean="0"/>
              <a:t>Textmasterformate durch Klicken bearbeiten</a:t>
            </a:r>
          </a:p>
          <a:p>
            <a:pPr marL="324000" lvl="1" indent="-144000" algn="l" rtl="0" eaLnBrk="0" fontAlgn="base" hangingPunct="0">
              <a:lnSpc>
                <a:spcPct val="100000"/>
              </a:lnSpc>
              <a:spcBef>
                <a:spcPct val="20000"/>
              </a:spcBef>
              <a:spcAft>
                <a:spcPct val="0"/>
              </a:spcAft>
              <a:buFont typeface="Arial" pitchFamily="34" charset="0"/>
              <a:buChar char="-"/>
            </a:pPr>
            <a:r>
              <a:rPr lang="de-DE" dirty="0" smtClean="0"/>
              <a:t>Zweite Ebene</a:t>
            </a:r>
          </a:p>
          <a:p>
            <a:pPr marL="468000" lvl="2" indent="-144000" algn="l" rtl="0" eaLnBrk="0" fontAlgn="base" hangingPunct="0">
              <a:lnSpc>
                <a:spcPct val="100000"/>
              </a:lnSpc>
              <a:spcBef>
                <a:spcPts val="0"/>
              </a:spcBef>
              <a:spcAft>
                <a:spcPct val="0"/>
              </a:spcAft>
              <a:buSzPct val="120000"/>
              <a:buChar char="•"/>
            </a:pPr>
            <a:r>
              <a:rPr lang="de-DE" dirty="0" smtClean="0"/>
              <a:t>Dritte Ebene</a:t>
            </a:r>
          </a:p>
        </p:txBody>
      </p:sp>
      <p:sp>
        <p:nvSpPr>
          <p:cNvPr id="9" name="Rectangle 2"/>
          <p:cNvSpPr txBox="1">
            <a:spLocks noChangeArrowheads="1"/>
          </p:cNvSpPr>
          <p:nvPr userDrawn="1"/>
        </p:nvSpPr>
        <p:spPr bwMode="auto">
          <a:xfrm>
            <a:off x="774668" y="494483"/>
            <a:ext cx="9558000" cy="180000"/>
          </a:xfrm>
          <a:prstGeom prst="rect">
            <a:avLst/>
          </a:prstGeom>
          <a:solidFill>
            <a:schemeClr val="bg1">
              <a:lumMod val="85000"/>
            </a:schemeClr>
          </a:solidFill>
          <a:ln w="9525">
            <a:noFill/>
            <a:miter lim="800000"/>
            <a:headEnd/>
            <a:tailEnd/>
          </a:ln>
        </p:spPr>
        <p:txBody>
          <a:bodyPr vert="horz" wrap="square" lIns="36000" tIns="0" rIns="36000" bIns="0" numCol="1" anchor="ctr" anchorCtr="0" compatLnSpc="1">
            <a:prstTxWarp prst="textNoShape">
              <a:avLst/>
            </a:prstTxWarp>
          </a:bodyPr>
          <a:lstStyle>
            <a:lvl1pPr marL="398463" indent="-398463">
              <a:buFont typeface="+mj-lt"/>
              <a:buAutoNum type="arabicPeriod"/>
              <a:defRPr sz="1400"/>
            </a:lvl1pPr>
          </a:lstStyle>
          <a:p>
            <a:pPr marL="0" marR="0" lvl="0" indent="0" algn="l" defTabSz="914400" rtl="0" eaLnBrk="0" fontAlgn="base" latinLnBrk="0" hangingPunct="0">
              <a:lnSpc>
                <a:spcPct val="100000"/>
              </a:lnSpc>
              <a:spcBef>
                <a:spcPct val="0"/>
              </a:spcBef>
              <a:spcAft>
                <a:spcPct val="0"/>
              </a:spcAft>
              <a:buClrTx/>
              <a:buSzTx/>
              <a:buFont typeface="+mj-lt"/>
              <a:buNone/>
              <a:tabLst>
                <a:tab pos="2962275" algn="l"/>
                <a:tab pos="3227388" algn="l"/>
              </a:tabLst>
              <a:defRPr/>
            </a:pPr>
            <a:r>
              <a:rPr lang="de-DE" sz="1200" b="1" dirty="0" smtClean="0"/>
              <a:t>Anzahl und Unterschiedlichkeit, Änderungspotenziale der Parameter A1-A12 </a:t>
            </a:r>
            <a:r>
              <a:rPr kumimoji="0" lang="de-DE" sz="1150" b="0" i="0" u="none" strike="noStrike" kern="0" cap="none" spc="0" normalizeH="0" baseline="0" noProof="0" dirty="0" smtClean="0">
                <a:ln>
                  <a:noFill/>
                </a:ln>
                <a:solidFill>
                  <a:schemeClr val="tx2"/>
                </a:solidFill>
                <a:effectLst/>
                <a:uLnTx/>
                <a:uFillTx/>
                <a:latin typeface="+mj-lt"/>
                <a:ea typeface="+mj-ea"/>
                <a:cs typeface="+mj-cs"/>
              </a:rPr>
              <a:t>	</a:t>
            </a:r>
            <a:endParaRPr kumimoji="0" lang="de-DE" sz="1150" b="0" i="0" u="none" strike="noStrike" kern="0" cap="none" spc="0" normalizeH="0" baseline="0" noProof="0" dirty="0" smtClean="0">
              <a:ln>
                <a:noFill/>
              </a:ln>
              <a:solidFill>
                <a:schemeClr val="tx1">
                  <a:lumMod val="50000"/>
                  <a:lumOff val="50000"/>
                </a:schemeClr>
              </a:solidFill>
              <a:effectLst/>
              <a:uLnTx/>
              <a:uFillTx/>
              <a:latin typeface="Arial" pitchFamily="34" charset="0"/>
              <a:ea typeface="+mn-ea"/>
              <a:cs typeface="+mn-cs"/>
            </a:endParaRPr>
          </a:p>
        </p:txBody>
      </p:sp>
      <p:sp>
        <p:nvSpPr>
          <p:cNvPr id="8" name="Text Box 4"/>
          <p:cNvSpPr txBox="1">
            <a:spLocks noChangeArrowheads="1"/>
          </p:cNvSpPr>
          <p:nvPr userDrawn="1"/>
        </p:nvSpPr>
        <p:spPr bwMode="auto">
          <a:xfrm>
            <a:off x="6210820" y="468171"/>
            <a:ext cx="4176000" cy="212374"/>
          </a:xfrm>
          <a:prstGeom prst="rect">
            <a:avLst/>
          </a:prstGeom>
          <a:noFill/>
          <a:ln w="9525">
            <a:noFill/>
            <a:miter lim="800000"/>
            <a:headEnd/>
            <a:tailEnd/>
          </a:ln>
        </p:spPr>
        <p:txBody>
          <a:bodyPr lIns="39200" tIns="19600" rIns="39200" bIns="7840" anchor="ctr" anchorCtr="0">
            <a:spAutoFit/>
          </a:bodyPr>
          <a:lstStyle/>
          <a:p>
            <a:pPr algn="l" eaLnBrk="0" hangingPunct="0">
              <a:spcBef>
                <a:spcPct val="50000"/>
              </a:spcBef>
              <a:tabLst>
                <a:tab pos="4038600" algn="r"/>
              </a:tabLst>
              <a:defRPr/>
            </a:pPr>
            <a:r>
              <a:rPr lang="de-DE" sz="1200" b="1" dirty="0" smtClean="0"/>
              <a:t>	 Bewertungsaspekte für P</a:t>
            </a:r>
            <a:r>
              <a:rPr lang="de-DE" sz="1200" b="1" baseline="0" dirty="0" smtClean="0"/>
              <a:t>rojektklassen</a:t>
            </a:r>
            <a:endParaRPr lang="de-DE" sz="1200" b="1" dirty="0"/>
          </a:p>
        </p:txBody>
      </p:sp>
    </p:spTree>
    <p:extLst>
      <p:ext uri="{BB962C8B-B14F-4D97-AF65-F5344CB8AC3E}">
        <p14:creationId xmlns:p14="http://schemas.microsoft.com/office/powerpoint/2010/main" val="22528565"/>
      </p:ext>
    </p:extLst>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a4-12">
    <p:spTree>
      <p:nvGrpSpPr>
        <p:cNvPr id="1" name=""/>
        <p:cNvGrpSpPr/>
        <p:nvPr/>
      </p:nvGrpSpPr>
      <p:grpSpPr>
        <a:xfrm>
          <a:off x="0" y="0"/>
          <a:ext cx="0" cy="0"/>
          <a:chOff x="0" y="0"/>
          <a:chExt cx="0" cy="0"/>
        </a:xfrm>
      </p:grpSpPr>
      <p:sp>
        <p:nvSpPr>
          <p:cNvPr id="3" name="Inhaltsplatzhalter 2"/>
          <p:cNvSpPr>
            <a:spLocks noGrp="1"/>
          </p:cNvSpPr>
          <p:nvPr>
            <p:ph idx="1"/>
          </p:nvPr>
        </p:nvSpPr>
        <p:spPr>
          <a:xfrm>
            <a:off x="774000" y="1116000"/>
            <a:ext cx="3060000" cy="5760000"/>
          </a:xfrm>
          <a:prstGeom prst="rect">
            <a:avLst/>
          </a:prstGeom>
          <a:ln>
            <a:noFill/>
          </a:ln>
        </p:spPr>
        <p:txBody>
          <a:bodyPr lIns="0" rIns="36000"/>
          <a:lstStyle>
            <a:lvl1pPr marL="179388" indent="-179388">
              <a:lnSpc>
                <a:spcPct val="100000"/>
              </a:lnSpc>
              <a:spcBef>
                <a:spcPts val="600"/>
              </a:spcBef>
              <a:defRPr sz="1000"/>
            </a:lvl1pPr>
            <a:lvl2pPr marL="355600" indent="-177800">
              <a:lnSpc>
                <a:spcPct val="100000"/>
              </a:lnSpc>
              <a:defRPr lang="de-DE" sz="1000" dirty="0" smtClean="0">
                <a:solidFill>
                  <a:schemeClr val="tx1"/>
                </a:solidFill>
                <a:latin typeface="+mn-lt"/>
              </a:defRPr>
            </a:lvl2pPr>
            <a:lvl3pPr marL="542925" indent="-180975">
              <a:lnSpc>
                <a:spcPct val="100000"/>
              </a:lnSpc>
              <a:buSzPct val="120000"/>
              <a:defRPr lang="de-DE" sz="1000" dirty="0" smtClean="0">
                <a:solidFill>
                  <a:schemeClr val="tx1"/>
                </a:solidFill>
                <a:latin typeface="+mn-lt"/>
              </a:defRPr>
            </a:lvl3pPr>
          </a:lstStyle>
          <a:p>
            <a:pPr lvl="0"/>
            <a:r>
              <a:rPr lang="de-DE" dirty="0" smtClean="0"/>
              <a:t>Textmasterformate durch Klicken bearbeiten</a:t>
            </a:r>
          </a:p>
          <a:p>
            <a:pPr marL="324000" lvl="1" indent="-144000" algn="l" rtl="0" eaLnBrk="0" fontAlgn="base" hangingPunct="0">
              <a:lnSpc>
                <a:spcPct val="100000"/>
              </a:lnSpc>
              <a:spcBef>
                <a:spcPct val="20000"/>
              </a:spcBef>
              <a:spcAft>
                <a:spcPct val="0"/>
              </a:spcAft>
              <a:buFont typeface="Arial" pitchFamily="34" charset="0"/>
              <a:buChar char="-"/>
            </a:pPr>
            <a:r>
              <a:rPr lang="de-DE" dirty="0" smtClean="0"/>
              <a:t>Zweite Ebene</a:t>
            </a:r>
          </a:p>
          <a:p>
            <a:pPr marL="468000" lvl="2" indent="-144000" algn="l" rtl="0" eaLnBrk="0" fontAlgn="base" hangingPunct="0">
              <a:lnSpc>
                <a:spcPct val="100000"/>
              </a:lnSpc>
              <a:spcBef>
                <a:spcPts val="0"/>
              </a:spcBef>
              <a:spcAft>
                <a:spcPct val="0"/>
              </a:spcAft>
              <a:buSzPct val="120000"/>
              <a:buChar char="•"/>
            </a:pPr>
            <a:r>
              <a:rPr lang="de-DE" dirty="0" smtClean="0"/>
              <a:t>Dritte Ebene</a:t>
            </a:r>
          </a:p>
        </p:txBody>
      </p:sp>
      <p:sp>
        <p:nvSpPr>
          <p:cNvPr id="16" name="Inhaltsplatzhalter 2"/>
          <p:cNvSpPr>
            <a:spLocks noGrp="1"/>
          </p:cNvSpPr>
          <p:nvPr>
            <p:ph idx="10"/>
          </p:nvPr>
        </p:nvSpPr>
        <p:spPr>
          <a:xfrm>
            <a:off x="4021200" y="1116000"/>
            <a:ext cx="3060000" cy="5760000"/>
          </a:xfrm>
          <a:prstGeom prst="rect">
            <a:avLst/>
          </a:prstGeom>
        </p:spPr>
        <p:txBody>
          <a:bodyPr lIns="0" rIns="36000"/>
          <a:lstStyle>
            <a:lvl1pPr marL="180000" indent="-180000">
              <a:lnSpc>
                <a:spcPct val="100000"/>
              </a:lnSpc>
              <a:spcBef>
                <a:spcPts val="600"/>
              </a:spcBef>
              <a:defRPr sz="1000"/>
            </a:lvl1pPr>
            <a:lvl2pPr marL="360000" indent="-180000">
              <a:lnSpc>
                <a:spcPct val="100000"/>
              </a:lnSpc>
              <a:spcBef>
                <a:spcPts val="300"/>
              </a:spcBef>
              <a:defRPr lang="de-DE" sz="1000" dirty="0" smtClean="0">
                <a:solidFill>
                  <a:schemeClr val="tx1"/>
                </a:solidFill>
                <a:latin typeface="+mn-lt"/>
              </a:defRPr>
            </a:lvl2pPr>
            <a:lvl3pPr marL="542925" indent="-180975">
              <a:lnSpc>
                <a:spcPct val="100000"/>
              </a:lnSpc>
              <a:defRPr lang="de-DE" sz="1000" dirty="0" smtClean="0">
                <a:solidFill>
                  <a:schemeClr val="tx1"/>
                </a:solidFill>
                <a:latin typeface="+mn-lt"/>
              </a:defRPr>
            </a:lvl3pPr>
          </a:lstStyle>
          <a:p>
            <a:pPr lvl="0"/>
            <a:r>
              <a:rPr lang="de-DE" dirty="0" smtClean="0"/>
              <a:t>Textmasterformate durch Klicken bearbeiten</a:t>
            </a:r>
          </a:p>
          <a:p>
            <a:pPr marL="324000" lvl="1" indent="-144000" algn="l" rtl="0" eaLnBrk="0" fontAlgn="base" hangingPunct="0">
              <a:lnSpc>
                <a:spcPct val="100000"/>
              </a:lnSpc>
              <a:spcBef>
                <a:spcPct val="20000"/>
              </a:spcBef>
              <a:spcAft>
                <a:spcPct val="0"/>
              </a:spcAft>
              <a:buFont typeface="Arial" pitchFamily="34" charset="0"/>
              <a:buChar char="-"/>
            </a:pPr>
            <a:r>
              <a:rPr lang="de-DE" dirty="0" smtClean="0"/>
              <a:t>Zweite Ebene</a:t>
            </a:r>
          </a:p>
          <a:p>
            <a:pPr marL="468000" lvl="2" indent="-144000" algn="l" rtl="0" eaLnBrk="0" fontAlgn="base" hangingPunct="0">
              <a:lnSpc>
                <a:spcPct val="100000"/>
              </a:lnSpc>
              <a:spcBef>
                <a:spcPts val="0"/>
              </a:spcBef>
              <a:spcAft>
                <a:spcPct val="0"/>
              </a:spcAft>
              <a:buSzPct val="120000"/>
              <a:buChar char="•"/>
            </a:pPr>
            <a:r>
              <a:rPr lang="de-DE" dirty="0" smtClean="0"/>
              <a:t>Dritte Ebene</a:t>
            </a:r>
          </a:p>
        </p:txBody>
      </p:sp>
      <p:sp>
        <p:nvSpPr>
          <p:cNvPr id="17" name="Inhaltsplatzhalter 2"/>
          <p:cNvSpPr>
            <a:spLocks noGrp="1"/>
          </p:cNvSpPr>
          <p:nvPr>
            <p:ph idx="11"/>
          </p:nvPr>
        </p:nvSpPr>
        <p:spPr>
          <a:xfrm>
            <a:off x="7267904" y="1116000"/>
            <a:ext cx="3060000" cy="5760000"/>
          </a:xfrm>
          <a:prstGeom prst="rect">
            <a:avLst/>
          </a:prstGeom>
        </p:spPr>
        <p:txBody>
          <a:bodyPr lIns="0" rIns="36000"/>
          <a:lstStyle>
            <a:lvl1pPr marL="180000" indent="-180000">
              <a:lnSpc>
                <a:spcPct val="100000"/>
              </a:lnSpc>
              <a:spcBef>
                <a:spcPts val="600"/>
              </a:spcBef>
              <a:defRPr sz="1000"/>
            </a:lvl1pPr>
            <a:lvl2pPr marL="360000" indent="-144000">
              <a:lnSpc>
                <a:spcPct val="100000"/>
              </a:lnSpc>
              <a:spcBef>
                <a:spcPts val="300"/>
              </a:spcBef>
              <a:defRPr lang="de-DE" sz="1000" dirty="0" smtClean="0">
                <a:solidFill>
                  <a:schemeClr val="tx1"/>
                </a:solidFill>
                <a:latin typeface="+mn-lt"/>
              </a:defRPr>
            </a:lvl2pPr>
            <a:lvl3pPr marL="540000" indent="-144000">
              <a:lnSpc>
                <a:spcPct val="100000"/>
              </a:lnSpc>
              <a:spcBef>
                <a:spcPts val="0"/>
              </a:spcBef>
              <a:defRPr lang="de-DE" sz="1000" dirty="0" smtClean="0">
                <a:solidFill>
                  <a:schemeClr val="tx1"/>
                </a:solidFill>
                <a:latin typeface="+mn-lt"/>
              </a:defRPr>
            </a:lvl3pPr>
          </a:lstStyle>
          <a:p>
            <a:pPr lvl="0"/>
            <a:r>
              <a:rPr lang="de-DE" dirty="0" smtClean="0"/>
              <a:t>Textmasterformate durch Klicken bearbeiten</a:t>
            </a:r>
          </a:p>
          <a:p>
            <a:pPr marL="324000" lvl="1" indent="-144000" algn="l" rtl="0" eaLnBrk="0" fontAlgn="base" hangingPunct="0">
              <a:lnSpc>
                <a:spcPct val="100000"/>
              </a:lnSpc>
              <a:spcBef>
                <a:spcPct val="20000"/>
              </a:spcBef>
              <a:spcAft>
                <a:spcPct val="0"/>
              </a:spcAft>
              <a:buFont typeface="Arial" pitchFamily="34" charset="0"/>
              <a:buChar char="-"/>
            </a:pPr>
            <a:r>
              <a:rPr lang="de-DE" dirty="0" smtClean="0"/>
              <a:t>Zweite Ebene</a:t>
            </a:r>
          </a:p>
          <a:p>
            <a:pPr marL="468000" lvl="2" indent="-144000" algn="l" rtl="0" eaLnBrk="0" fontAlgn="base" hangingPunct="0">
              <a:lnSpc>
                <a:spcPct val="100000"/>
              </a:lnSpc>
              <a:spcBef>
                <a:spcPts val="0"/>
              </a:spcBef>
              <a:spcAft>
                <a:spcPct val="0"/>
              </a:spcAft>
              <a:buSzPct val="120000"/>
              <a:buChar char="•"/>
            </a:pPr>
            <a:r>
              <a:rPr lang="de-DE" dirty="0" smtClean="0"/>
              <a:t>Dritte Ebene</a:t>
            </a:r>
          </a:p>
        </p:txBody>
      </p:sp>
      <p:sp>
        <p:nvSpPr>
          <p:cNvPr id="9" name="Rectangle 2"/>
          <p:cNvSpPr txBox="1">
            <a:spLocks noChangeArrowheads="1"/>
          </p:cNvSpPr>
          <p:nvPr userDrawn="1"/>
        </p:nvSpPr>
        <p:spPr bwMode="auto">
          <a:xfrm>
            <a:off x="774668" y="494483"/>
            <a:ext cx="9558000" cy="180000"/>
          </a:xfrm>
          <a:prstGeom prst="rect">
            <a:avLst/>
          </a:prstGeom>
          <a:solidFill>
            <a:schemeClr val="bg1">
              <a:lumMod val="85000"/>
            </a:schemeClr>
          </a:solidFill>
          <a:ln w="9525">
            <a:noFill/>
            <a:miter lim="800000"/>
            <a:headEnd/>
            <a:tailEnd/>
          </a:ln>
        </p:spPr>
        <p:txBody>
          <a:bodyPr vert="horz" wrap="square" lIns="36000" tIns="0" rIns="36000" bIns="0" numCol="1" anchor="ctr" anchorCtr="0" compatLnSpc="1">
            <a:prstTxWarp prst="textNoShape">
              <a:avLst/>
            </a:prstTxWarp>
          </a:bodyPr>
          <a:lstStyle>
            <a:lvl1pPr marL="398463" indent="-398463">
              <a:buFont typeface="+mj-lt"/>
              <a:buAutoNum type="arabicPeriod"/>
              <a:defRPr sz="1400"/>
            </a:lvl1pPr>
          </a:lstStyle>
          <a:p>
            <a:pPr marL="0" marR="0" lvl="0" indent="0" algn="l" defTabSz="914400" rtl="0" eaLnBrk="0" fontAlgn="base" latinLnBrk="0" hangingPunct="0">
              <a:lnSpc>
                <a:spcPct val="100000"/>
              </a:lnSpc>
              <a:spcBef>
                <a:spcPct val="0"/>
              </a:spcBef>
              <a:spcAft>
                <a:spcPct val="0"/>
              </a:spcAft>
              <a:buClrTx/>
              <a:buSzTx/>
              <a:buFont typeface="+mj-lt"/>
              <a:buNone/>
              <a:tabLst>
                <a:tab pos="2962275" algn="l"/>
                <a:tab pos="3227388" algn="l"/>
              </a:tabLst>
              <a:defRPr/>
            </a:pPr>
            <a:r>
              <a:rPr lang="de-DE" sz="1200" b="1" dirty="0" smtClean="0"/>
              <a:t>Anzahl und Unterschiedlichkeit, Änderungspotenziale der Parameter A1-A12 </a:t>
            </a:r>
            <a:r>
              <a:rPr kumimoji="0" lang="de-DE" sz="1150" b="0" i="0" u="none" strike="noStrike" kern="0" cap="none" spc="0" normalizeH="0" baseline="0" noProof="0" dirty="0" smtClean="0">
                <a:ln>
                  <a:noFill/>
                </a:ln>
                <a:solidFill>
                  <a:schemeClr val="tx2"/>
                </a:solidFill>
                <a:effectLst/>
                <a:uLnTx/>
                <a:uFillTx/>
                <a:latin typeface="+mj-lt"/>
                <a:ea typeface="+mj-ea"/>
                <a:cs typeface="+mj-cs"/>
              </a:rPr>
              <a:t>	</a:t>
            </a:r>
            <a:endParaRPr kumimoji="0" lang="de-DE" sz="1150" b="0" i="0" u="none" strike="noStrike" kern="0" cap="none" spc="0" normalizeH="0" baseline="0" noProof="0" dirty="0" smtClean="0">
              <a:ln>
                <a:noFill/>
              </a:ln>
              <a:solidFill>
                <a:schemeClr val="tx1">
                  <a:lumMod val="50000"/>
                  <a:lumOff val="50000"/>
                </a:schemeClr>
              </a:solidFill>
              <a:effectLst/>
              <a:uLnTx/>
              <a:uFillTx/>
              <a:latin typeface="Arial" pitchFamily="34" charset="0"/>
              <a:ea typeface="+mn-ea"/>
              <a:cs typeface="+mn-cs"/>
            </a:endParaRPr>
          </a:p>
        </p:txBody>
      </p:sp>
      <p:sp>
        <p:nvSpPr>
          <p:cNvPr id="8" name="Text Box 4"/>
          <p:cNvSpPr txBox="1">
            <a:spLocks noChangeArrowheads="1"/>
          </p:cNvSpPr>
          <p:nvPr userDrawn="1"/>
        </p:nvSpPr>
        <p:spPr bwMode="auto">
          <a:xfrm>
            <a:off x="6210820" y="468171"/>
            <a:ext cx="4176000" cy="212374"/>
          </a:xfrm>
          <a:prstGeom prst="rect">
            <a:avLst/>
          </a:prstGeom>
          <a:noFill/>
          <a:ln w="9525">
            <a:noFill/>
            <a:miter lim="800000"/>
            <a:headEnd/>
            <a:tailEnd/>
          </a:ln>
        </p:spPr>
        <p:txBody>
          <a:bodyPr lIns="39200" tIns="19600" rIns="39200" bIns="7840" anchor="ctr" anchorCtr="0">
            <a:spAutoFit/>
          </a:bodyPr>
          <a:lstStyle/>
          <a:p>
            <a:pPr algn="l" eaLnBrk="0" hangingPunct="0">
              <a:spcBef>
                <a:spcPct val="50000"/>
              </a:spcBef>
              <a:tabLst>
                <a:tab pos="4038600" algn="r"/>
              </a:tabLst>
              <a:defRPr/>
            </a:pPr>
            <a:r>
              <a:rPr lang="de-DE" sz="1200" b="1" dirty="0" smtClean="0"/>
              <a:t>	 Bewertungsaspekte für P</a:t>
            </a:r>
            <a:r>
              <a:rPr lang="de-DE" sz="1200" b="1" baseline="0" dirty="0" smtClean="0"/>
              <a:t>rojektklassen</a:t>
            </a:r>
            <a:endParaRPr lang="de-DE" sz="1200" b="1" dirty="0"/>
          </a:p>
        </p:txBody>
      </p:sp>
    </p:spTree>
    <p:extLst>
      <p:ext uri="{BB962C8B-B14F-4D97-AF65-F5344CB8AC3E}">
        <p14:creationId xmlns:p14="http://schemas.microsoft.com/office/powerpoint/2010/main" val="3797783361"/>
      </p:ext>
    </p:extLst>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_D_7 Kapitel 1">
    <p:spTree>
      <p:nvGrpSpPr>
        <p:cNvPr id="1" name=""/>
        <p:cNvGrpSpPr/>
        <p:nvPr/>
      </p:nvGrpSpPr>
      <p:grpSpPr>
        <a:xfrm>
          <a:off x="0" y="0"/>
          <a:ext cx="0" cy="0"/>
          <a:chOff x="0" y="0"/>
          <a:chExt cx="0" cy="0"/>
        </a:xfrm>
      </p:grpSpPr>
      <p:sp>
        <p:nvSpPr>
          <p:cNvPr id="3" name="Inhaltsplatzhalter 2"/>
          <p:cNvSpPr>
            <a:spLocks noGrp="1"/>
          </p:cNvSpPr>
          <p:nvPr>
            <p:ph idx="1"/>
          </p:nvPr>
        </p:nvSpPr>
        <p:spPr>
          <a:xfrm>
            <a:off x="774000" y="1116000"/>
            <a:ext cx="3060000" cy="5760000"/>
          </a:xfrm>
          <a:prstGeom prst="rect">
            <a:avLst/>
          </a:prstGeom>
          <a:ln>
            <a:noFill/>
          </a:ln>
        </p:spPr>
        <p:txBody>
          <a:bodyPr lIns="0" rIns="36000"/>
          <a:lstStyle>
            <a:lvl1pPr marL="179388" indent="-179388">
              <a:lnSpc>
                <a:spcPct val="100000"/>
              </a:lnSpc>
              <a:spcBef>
                <a:spcPts val="600"/>
              </a:spcBef>
              <a:defRPr sz="1000"/>
            </a:lvl1pPr>
            <a:lvl2pPr marL="355600" indent="-177800">
              <a:lnSpc>
                <a:spcPct val="100000"/>
              </a:lnSpc>
              <a:defRPr lang="de-DE" sz="1000" dirty="0" smtClean="0">
                <a:solidFill>
                  <a:schemeClr val="tx1"/>
                </a:solidFill>
                <a:latin typeface="+mn-lt"/>
              </a:defRPr>
            </a:lvl2pPr>
            <a:lvl3pPr marL="542925" indent="-180975">
              <a:lnSpc>
                <a:spcPct val="100000"/>
              </a:lnSpc>
              <a:buSzPct val="120000"/>
              <a:defRPr lang="de-DE" sz="1000" dirty="0" smtClean="0">
                <a:solidFill>
                  <a:schemeClr val="tx1"/>
                </a:solidFill>
                <a:latin typeface="+mn-lt"/>
              </a:defRPr>
            </a:lvl3pPr>
          </a:lstStyle>
          <a:p>
            <a:pPr lvl="0"/>
            <a:r>
              <a:rPr lang="de-DE" dirty="0" smtClean="0"/>
              <a:t>Textmasterformate durch Klicken bearbeiten</a:t>
            </a:r>
          </a:p>
          <a:p>
            <a:pPr marL="324000" lvl="1" indent="-144000" algn="l" rtl="0" eaLnBrk="0" fontAlgn="base" hangingPunct="0">
              <a:lnSpc>
                <a:spcPct val="100000"/>
              </a:lnSpc>
              <a:spcBef>
                <a:spcPct val="20000"/>
              </a:spcBef>
              <a:spcAft>
                <a:spcPct val="0"/>
              </a:spcAft>
              <a:buFont typeface="Arial" pitchFamily="34" charset="0"/>
              <a:buChar char="-"/>
            </a:pPr>
            <a:r>
              <a:rPr lang="de-DE" dirty="0" smtClean="0"/>
              <a:t>Zweite Ebene</a:t>
            </a:r>
          </a:p>
          <a:p>
            <a:pPr marL="468000" lvl="2" indent="-144000" algn="l" rtl="0" eaLnBrk="0" fontAlgn="base" hangingPunct="0">
              <a:lnSpc>
                <a:spcPct val="100000"/>
              </a:lnSpc>
              <a:spcBef>
                <a:spcPts val="0"/>
              </a:spcBef>
              <a:spcAft>
                <a:spcPct val="0"/>
              </a:spcAft>
              <a:buSzPct val="120000"/>
              <a:buChar char="•"/>
            </a:pPr>
            <a:r>
              <a:rPr lang="de-DE" dirty="0" smtClean="0"/>
              <a:t>Dritte Ebene</a:t>
            </a:r>
          </a:p>
        </p:txBody>
      </p:sp>
      <p:sp>
        <p:nvSpPr>
          <p:cNvPr id="16" name="Inhaltsplatzhalter 2"/>
          <p:cNvSpPr>
            <a:spLocks noGrp="1"/>
          </p:cNvSpPr>
          <p:nvPr>
            <p:ph idx="10"/>
          </p:nvPr>
        </p:nvSpPr>
        <p:spPr>
          <a:xfrm>
            <a:off x="4021200" y="1116000"/>
            <a:ext cx="3060000" cy="5760000"/>
          </a:xfrm>
          <a:prstGeom prst="rect">
            <a:avLst/>
          </a:prstGeom>
        </p:spPr>
        <p:txBody>
          <a:bodyPr lIns="0" rIns="36000"/>
          <a:lstStyle>
            <a:lvl1pPr marL="180000" indent="-180000">
              <a:lnSpc>
                <a:spcPct val="100000"/>
              </a:lnSpc>
              <a:spcBef>
                <a:spcPts val="600"/>
              </a:spcBef>
              <a:defRPr sz="1000"/>
            </a:lvl1pPr>
            <a:lvl2pPr marL="360000" indent="-180000">
              <a:lnSpc>
                <a:spcPct val="100000"/>
              </a:lnSpc>
              <a:spcBef>
                <a:spcPts val="300"/>
              </a:spcBef>
              <a:defRPr lang="de-DE" sz="1000" dirty="0" smtClean="0">
                <a:solidFill>
                  <a:schemeClr val="tx1"/>
                </a:solidFill>
                <a:latin typeface="+mn-lt"/>
              </a:defRPr>
            </a:lvl2pPr>
            <a:lvl3pPr marL="542925" indent="-180975">
              <a:lnSpc>
                <a:spcPct val="100000"/>
              </a:lnSpc>
              <a:defRPr lang="de-DE" sz="1000" dirty="0" smtClean="0">
                <a:solidFill>
                  <a:schemeClr val="tx1"/>
                </a:solidFill>
                <a:latin typeface="+mn-lt"/>
              </a:defRPr>
            </a:lvl3pPr>
          </a:lstStyle>
          <a:p>
            <a:pPr lvl="0"/>
            <a:r>
              <a:rPr lang="de-DE" dirty="0" smtClean="0"/>
              <a:t>Textmasterformate durch Klicken bearbeiten</a:t>
            </a:r>
          </a:p>
          <a:p>
            <a:pPr marL="324000" lvl="1" indent="-144000" algn="l" rtl="0" eaLnBrk="0" fontAlgn="base" hangingPunct="0">
              <a:lnSpc>
                <a:spcPct val="100000"/>
              </a:lnSpc>
              <a:spcBef>
                <a:spcPct val="20000"/>
              </a:spcBef>
              <a:spcAft>
                <a:spcPct val="0"/>
              </a:spcAft>
              <a:buFont typeface="Arial" pitchFamily="34" charset="0"/>
              <a:buChar char="-"/>
            </a:pPr>
            <a:r>
              <a:rPr lang="de-DE" dirty="0" smtClean="0"/>
              <a:t>Zweite Ebene</a:t>
            </a:r>
          </a:p>
          <a:p>
            <a:pPr marL="468000" lvl="2" indent="-144000" algn="l" rtl="0" eaLnBrk="0" fontAlgn="base" hangingPunct="0">
              <a:lnSpc>
                <a:spcPct val="100000"/>
              </a:lnSpc>
              <a:spcBef>
                <a:spcPts val="0"/>
              </a:spcBef>
              <a:spcAft>
                <a:spcPct val="0"/>
              </a:spcAft>
              <a:buSzPct val="120000"/>
              <a:buChar char="•"/>
            </a:pPr>
            <a:r>
              <a:rPr lang="de-DE" dirty="0" smtClean="0"/>
              <a:t>Dritte Ebene</a:t>
            </a:r>
          </a:p>
        </p:txBody>
      </p:sp>
      <p:sp>
        <p:nvSpPr>
          <p:cNvPr id="17" name="Inhaltsplatzhalter 2"/>
          <p:cNvSpPr>
            <a:spLocks noGrp="1"/>
          </p:cNvSpPr>
          <p:nvPr>
            <p:ph idx="11"/>
          </p:nvPr>
        </p:nvSpPr>
        <p:spPr>
          <a:xfrm>
            <a:off x="7267904" y="1116000"/>
            <a:ext cx="3060000" cy="5760000"/>
          </a:xfrm>
          <a:prstGeom prst="rect">
            <a:avLst/>
          </a:prstGeom>
        </p:spPr>
        <p:txBody>
          <a:bodyPr lIns="0" rIns="36000"/>
          <a:lstStyle>
            <a:lvl1pPr marL="180000" indent="-180000">
              <a:lnSpc>
                <a:spcPct val="100000"/>
              </a:lnSpc>
              <a:spcBef>
                <a:spcPts val="600"/>
              </a:spcBef>
              <a:defRPr sz="1000"/>
            </a:lvl1pPr>
            <a:lvl2pPr marL="360000" indent="-144000">
              <a:lnSpc>
                <a:spcPct val="100000"/>
              </a:lnSpc>
              <a:spcBef>
                <a:spcPts val="300"/>
              </a:spcBef>
              <a:defRPr lang="de-DE" sz="1000" dirty="0" smtClean="0">
                <a:solidFill>
                  <a:schemeClr val="tx1"/>
                </a:solidFill>
                <a:latin typeface="+mn-lt"/>
              </a:defRPr>
            </a:lvl2pPr>
            <a:lvl3pPr marL="540000" indent="-144000">
              <a:lnSpc>
                <a:spcPct val="100000"/>
              </a:lnSpc>
              <a:spcBef>
                <a:spcPts val="0"/>
              </a:spcBef>
              <a:defRPr lang="de-DE" sz="1000" dirty="0" smtClean="0">
                <a:solidFill>
                  <a:schemeClr val="tx1"/>
                </a:solidFill>
                <a:latin typeface="+mn-lt"/>
              </a:defRPr>
            </a:lvl3pPr>
          </a:lstStyle>
          <a:p>
            <a:pPr lvl="0"/>
            <a:r>
              <a:rPr lang="de-DE" dirty="0" smtClean="0"/>
              <a:t>Textmasterformate durch Klicken bearbeiten</a:t>
            </a:r>
          </a:p>
          <a:p>
            <a:pPr marL="324000" lvl="1" indent="-144000" algn="l" rtl="0" eaLnBrk="0" fontAlgn="base" hangingPunct="0">
              <a:lnSpc>
                <a:spcPct val="100000"/>
              </a:lnSpc>
              <a:spcBef>
                <a:spcPct val="20000"/>
              </a:spcBef>
              <a:spcAft>
                <a:spcPct val="0"/>
              </a:spcAft>
              <a:buFont typeface="Arial" pitchFamily="34" charset="0"/>
              <a:buChar char="-"/>
            </a:pPr>
            <a:r>
              <a:rPr lang="de-DE" dirty="0" smtClean="0"/>
              <a:t>Zweite Ebene</a:t>
            </a:r>
          </a:p>
          <a:p>
            <a:pPr marL="468000" lvl="2" indent="-144000" algn="l" rtl="0" eaLnBrk="0" fontAlgn="base" hangingPunct="0">
              <a:lnSpc>
                <a:spcPct val="100000"/>
              </a:lnSpc>
              <a:spcBef>
                <a:spcPts val="0"/>
              </a:spcBef>
              <a:spcAft>
                <a:spcPct val="0"/>
              </a:spcAft>
              <a:buSzPct val="120000"/>
              <a:buChar char="•"/>
            </a:pPr>
            <a:r>
              <a:rPr lang="de-DE" dirty="0" smtClean="0"/>
              <a:t>Dritte Ebene</a:t>
            </a:r>
          </a:p>
        </p:txBody>
      </p:sp>
      <p:sp>
        <p:nvSpPr>
          <p:cNvPr id="8" name="Text Box 3"/>
          <p:cNvSpPr txBox="1">
            <a:spLocks noChangeArrowheads="1"/>
          </p:cNvSpPr>
          <p:nvPr userDrawn="1"/>
        </p:nvSpPr>
        <p:spPr bwMode="auto">
          <a:xfrm>
            <a:off x="3330420" y="7237110"/>
            <a:ext cx="3276055" cy="107721"/>
          </a:xfrm>
          <a:prstGeom prst="rect">
            <a:avLst/>
          </a:prstGeom>
          <a:noFill/>
          <a:ln w="9525">
            <a:noFill/>
            <a:miter lim="800000"/>
            <a:headEnd/>
            <a:tailEnd/>
          </a:ln>
          <a:effectLst/>
        </p:spPr>
        <p:txBody>
          <a:bodyPr wrap="square" lIns="0" tIns="0" rIns="0" bIns="0">
            <a:spAutoFit/>
          </a:bodyPr>
          <a:lstStyle/>
          <a:p>
            <a:pPr marL="0" marR="0" indent="0" algn="l" defTabSz="995363" rtl="0" eaLnBrk="1" fontAlgn="base" latinLnBrk="0" hangingPunct="1">
              <a:lnSpc>
                <a:spcPct val="100000"/>
              </a:lnSpc>
              <a:spcBef>
                <a:spcPct val="50000"/>
              </a:spcBef>
              <a:spcAft>
                <a:spcPct val="0"/>
              </a:spcAft>
              <a:buClrTx/>
              <a:buSzTx/>
              <a:buFontTx/>
              <a:buNone/>
              <a:tabLst/>
              <a:defRPr/>
            </a:pPr>
            <a:r>
              <a:rPr lang="de-AT" sz="700" b="0" kern="1200" dirty="0" smtClean="0">
                <a:solidFill>
                  <a:schemeClr val="bg2"/>
                </a:solidFill>
                <a:latin typeface="Arial"/>
                <a:ea typeface="+mn-ea"/>
                <a:cs typeface="Arial"/>
                <a:sym typeface="Wingdings 3"/>
              </a:rPr>
              <a:t>| </a:t>
            </a:r>
            <a:r>
              <a:rPr lang="de-AT" sz="700" b="0" kern="1200" dirty="0" smtClean="0">
                <a:solidFill>
                  <a:schemeClr val="bg2"/>
                </a:solidFill>
                <a:latin typeface="Arial"/>
                <a:ea typeface="+mn-ea"/>
                <a:cs typeface="Arial"/>
              </a:rPr>
              <a:t>  Beispiel </a:t>
            </a:r>
            <a:r>
              <a:rPr lang="de-DE" sz="700" b="0" kern="1200" dirty="0" smtClean="0">
                <a:solidFill>
                  <a:schemeClr val="bg2"/>
                </a:solidFill>
                <a:latin typeface="Arial"/>
                <a:ea typeface="+mn-ea"/>
                <a:cs typeface="Arial"/>
              </a:rPr>
              <a:t>GP – LPH 2</a:t>
            </a:r>
          </a:p>
        </p:txBody>
      </p:sp>
      <p:sp>
        <p:nvSpPr>
          <p:cNvPr id="11" name="Rectangle 2"/>
          <p:cNvSpPr txBox="1">
            <a:spLocks noChangeArrowheads="1"/>
          </p:cNvSpPr>
          <p:nvPr userDrawn="1"/>
        </p:nvSpPr>
        <p:spPr bwMode="auto">
          <a:xfrm>
            <a:off x="774668" y="494483"/>
            <a:ext cx="9558000" cy="180000"/>
          </a:xfrm>
          <a:prstGeom prst="rect">
            <a:avLst/>
          </a:prstGeom>
          <a:solidFill>
            <a:schemeClr val="bg1">
              <a:lumMod val="85000"/>
            </a:schemeClr>
          </a:solidFill>
          <a:ln w="9525">
            <a:noFill/>
            <a:miter lim="800000"/>
            <a:headEnd/>
            <a:tailEnd/>
          </a:ln>
        </p:spPr>
        <p:txBody>
          <a:bodyPr vert="horz" wrap="square" lIns="36000" tIns="0" rIns="36000" bIns="0" numCol="1" anchor="ctr" anchorCtr="0" compatLnSpc="1">
            <a:prstTxWarp prst="textNoShape">
              <a:avLst/>
            </a:prstTxWarp>
          </a:bodyPr>
          <a:lstStyle>
            <a:lvl1pPr marL="398463" indent="-398463">
              <a:buFont typeface="+mj-lt"/>
              <a:buAutoNum type="arabicPeriod"/>
              <a:defRPr sz="1400"/>
            </a:lvl1pPr>
          </a:lstStyle>
          <a:p>
            <a:pPr marL="0" marR="0" lvl="0" indent="0" algn="l" defTabSz="914400" rtl="0" eaLnBrk="0" fontAlgn="base" latinLnBrk="0" hangingPunct="0">
              <a:lnSpc>
                <a:spcPct val="100000"/>
              </a:lnSpc>
              <a:spcBef>
                <a:spcPct val="0"/>
              </a:spcBef>
              <a:spcAft>
                <a:spcPct val="0"/>
              </a:spcAft>
              <a:buClrTx/>
              <a:buSzTx/>
              <a:buFont typeface="+mj-lt"/>
              <a:buNone/>
              <a:tabLst>
                <a:tab pos="2962275" algn="l"/>
                <a:tab pos="3227388" algn="l"/>
              </a:tabLst>
              <a:defRPr/>
            </a:pPr>
            <a:r>
              <a:rPr lang="de-DE" sz="1200" b="1" dirty="0" smtClean="0"/>
              <a:t>Beispiel skalierter Leistungsbilder anhand</a:t>
            </a:r>
            <a:r>
              <a:rPr lang="de-DE" sz="1200" b="1" baseline="0" dirty="0" smtClean="0"/>
              <a:t> § 34 HOAI (Anlage 10) mit Konkretisierung und Präzisierung</a:t>
            </a:r>
            <a:r>
              <a:rPr kumimoji="0" lang="de-DE" sz="1150" b="0" i="0" u="none" strike="noStrike" kern="0" cap="none" spc="0" normalizeH="0" baseline="0" noProof="0" dirty="0" smtClean="0">
                <a:ln>
                  <a:noFill/>
                </a:ln>
                <a:solidFill>
                  <a:schemeClr val="tx2"/>
                </a:solidFill>
                <a:effectLst/>
                <a:uLnTx/>
                <a:uFillTx/>
                <a:latin typeface="+mj-lt"/>
                <a:ea typeface="+mj-ea"/>
                <a:cs typeface="+mj-cs"/>
              </a:rPr>
              <a:t>	</a:t>
            </a:r>
            <a:endParaRPr kumimoji="0" lang="de-DE" sz="1150" b="0" i="0" u="none" strike="noStrike" kern="0" cap="none" spc="0" normalizeH="0" baseline="0" noProof="0" dirty="0" smtClean="0">
              <a:ln>
                <a:noFill/>
              </a:ln>
              <a:solidFill>
                <a:schemeClr val="tx1">
                  <a:lumMod val="50000"/>
                  <a:lumOff val="50000"/>
                </a:schemeClr>
              </a:solidFill>
              <a:effectLst/>
              <a:uLnTx/>
              <a:uFillTx/>
              <a:latin typeface="Arial" pitchFamily="34" charset="0"/>
              <a:ea typeface="+mn-ea"/>
              <a:cs typeface="+mn-cs"/>
            </a:endParaRPr>
          </a:p>
        </p:txBody>
      </p:sp>
    </p:spTree>
    <p:extLst>
      <p:ext uri="{BB962C8B-B14F-4D97-AF65-F5344CB8AC3E}">
        <p14:creationId xmlns:p14="http://schemas.microsoft.com/office/powerpoint/2010/main" val="2846138254"/>
      </p:ext>
    </p:extLst>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b">
    <p:spTree>
      <p:nvGrpSpPr>
        <p:cNvPr id="1" name=""/>
        <p:cNvGrpSpPr/>
        <p:nvPr/>
      </p:nvGrpSpPr>
      <p:grpSpPr>
        <a:xfrm>
          <a:off x="0" y="0"/>
          <a:ext cx="0" cy="0"/>
          <a:chOff x="0" y="0"/>
          <a:chExt cx="0" cy="0"/>
        </a:xfrm>
      </p:grpSpPr>
      <p:sp>
        <p:nvSpPr>
          <p:cNvPr id="10" name="Rectangle 2"/>
          <p:cNvSpPr txBox="1">
            <a:spLocks noChangeArrowheads="1"/>
          </p:cNvSpPr>
          <p:nvPr userDrawn="1"/>
        </p:nvSpPr>
        <p:spPr bwMode="auto">
          <a:xfrm>
            <a:off x="180700" y="180151"/>
            <a:ext cx="10332000" cy="144000"/>
          </a:xfrm>
          <a:prstGeom prst="rect">
            <a:avLst/>
          </a:prstGeom>
          <a:solidFill>
            <a:schemeClr val="bg1">
              <a:lumMod val="85000"/>
            </a:schemeClr>
          </a:solidFill>
          <a:ln w="9525">
            <a:noFill/>
            <a:miter lim="800000"/>
            <a:headEnd/>
            <a:tailEnd/>
          </a:ln>
        </p:spPr>
        <p:txBody>
          <a:bodyPr vert="horz" wrap="square" lIns="35998" tIns="0" rIns="35998" bIns="0" numCol="1" anchor="ctr" anchorCtr="0" compatLnSpc="1">
            <a:prstTxWarp prst="textNoShape">
              <a:avLst/>
            </a:prstTxWarp>
          </a:bodyPr>
          <a:lstStyle>
            <a:lvl1pPr marL="398463" indent="-398463">
              <a:buFont typeface="+mj-lt"/>
              <a:buAutoNum type="arabicPeriod"/>
              <a:defRPr sz="1400"/>
            </a:lvl1pPr>
          </a:lstStyle>
          <a:p>
            <a:pPr marL="0" indent="0" eaLnBrk="0" hangingPunct="0">
              <a:spcBef>
                <a:spcPct val="50000"/>
              </a:spcBef>
              <a:buNone/>
              <a:defRPr/>
            </a:pPr>
            <a:r>
              <a:rPr lang="de-DE" sz="1000" b="1" dirty="0" smtClean="0"/>
              <a:t>BEWERTUNGSBOGEN: Anzahl und Unterschiedlichkeit, Änderungspotenziale je Zeile </a:t>
            </a:r>
            <a:endParaRPr lang="de-DE" sz="1000" b="1" dirty="0"/>
          </a:p>
        </p:txBody>
      </p:sp>
      <p:sp>
        <p:nvSpPr>
          <p:cNvPr id="7" name="Rectangle 7"/>
          <p:cNvSpPr>
            <a:spLocks noChangeArrowheads="1"/>
          </p:cNvSpPr>
          <p:nvPr userDrawn="1"/>
        </p:nvSpPr>
        <p:spPr bwMode="auto">
          <a:xfrm>
            <a:off x="4021139" y="1012826"/>
            <a:ext cx="3059112" cy="6011863"/>
          </a:xfrm>
          <a:prstGeom prst="rect">
            <a:avLst/>
          </a:prstGeom>
          <a:noFill/>
          <a:ln w="3175">
            <a:noFill/>
            <a:miter lim="800000"/>
            <a:headEnd/>
            <a:tailEnd/>
          </a:ln>
          <a:effectLst/>
        </p:spPr>
        <p:txBody>
          <a:bodyPr lIns="0" tIns="0" rIns="0" bIns="0"/>
          <a:lstStyle/>
          <a:p>
            <a:pPr algn="just" defTabSz="995300">
              <a:lnSpc>
                <a:spcPct val="110000"/>
              </a:lnSpc>
              <a:spcBef>
                <a:spcPct val="20000"/>
              </a:spcBef>
              <a:tabLst>
                <a:tab pos="1566764" algn="r"/>
              </a:tabLst>
              <a:defRPr/>
            </a:pPr>
            <a:endParaRPr lang="de-DE" sz="300">
              <a:latin typeface="Arial" charset="0"/>
            </a:endParaRPr>
          </a:p>
        </p:txBody>
      </p:sp>
      <p:sp>
        <p:nvSpPr>
          <p:cNvPr id="8" name="Rectangle 9"/>
          <p:cNvSpPr>
            <a:spLocks noChangeArrowheads="1"/>
          </p:cNvSpPr>
          <p:nvPr userDrawn="1"/>
        </p:nvSpPr>
        <p:spPr bwMode="auto">
          <a:xfrm>
            <a:off x="774701" y="1025526"/>
            <a:ext cx="3059113" cy="6011863"/>
          </a:xfrm>
          <a:prstGeom prst="rect">
            <a:avLst/>
          </a:prstGeom>
          <a:noFill/>
          <a:ln w="3175">
            <a:noFill/>
            <a:miter lim="800000"/>
            <a:headEnd/>
            <a:tailEnd/>
          </a:ln>
          <a:effectLst/>
        </p:spPr>
        <p:txBody>
          <a:bodyPr lIns="0" tIns="0" rIns="0" bIns="0"/>
          <a:lstStyle/>
          <a:p>
            <a:pPr algn="just" defTabSz="995300">
              <a:lnSpc>
                <a:spcPct val="110000"/>
              </a:lnSpc>
              <a:spcBef>
                <a:spcPct val="20000"/>
              </a:spcBef>
              <a:tabLst>
                <a:tab pos="196837" algn="l"/>
              </a:tabLst>
              <a:defRPr/>
            </a:pPr>
            <a:endParaRPr lang="de-DE" sz="300">
              <a:latin typeface="Arial" charset="0"/>
            </a:endParaRPr>
          </a:p>
        </p:txBody>
      </p:sp>
      <p:sp>
        <p:nvSpPr>
          <p:cNvPr id="9" name="Rectangle 10"/>
          <p:cNvSpPr>
            <a:spLocks noChangeArrowheads="1"/>
          </p:cNvSpPr>
          <p:nvPr userDrawn="1"/>
        </p:nvSpPr>
        <p:spPr bwMode="auto">
          <a:xfrm>
            <a:off x="7267575" y="1012826"/>
            <a:ext cx="3059113" cy="6011863"/>
          </a:xfrm>
          <a:prstGeom prst="rect">
            <a:avLst/>
          </a:prstGeom>
          <a:noFill/>
          <a:ln w="3175">
            <a:noFill/>
            <a:miter lim="800000"/>
            <a:headEnd/>
            <a:tailEnd/>
          </a:ln>
          <a:effectLst/>
        </p:spPr>
        <p:txBody>
          <a:bodyPr lIns="0" tIns="0" rIns="0" bIns="0"/>
          <a:lstStyle/>
          <a:p>
            <a:pPr algn="just" defTabSz="995300">
              <a:spcBef>
                <a:spcPct val="90000"/>
              </a:spcBef>
              <a:tabLst>
                <a:tab pos="196837" algn="l"/>
              </a:tabLst>
              <a:defRPr/>
            </a:pPr>
            <a:endParaRPr lang="de-AT" sz="300">
              <a:latin typeface="Arial" charset="0"/>
            </a:endParaRPr>
          </a:p>
        </p:txBody>
      </p:sp>
      <p:sp>
        <p:nvSpPr>
          <p:cNvPr id="11" name="Text Box 4"/>
          <p:cNvSpPr txBox="1">
            <a:spLocks noChangeArrowheads="1"/>
          </p:cNvSpPr>
          <p:nvPr userDrawn="1"/>
        </p:nvSpPr>
        <p:spPr bwMode="auto">
          <a:xfrm>
            <a:off x="6210820" y="157944"/>
            <a:ext cx="4176000" cy="181596"/>
          </a:xfrm>
          <a:prstGeom prst="rect">
            <a:avLst/>
          </a:prstGeom>
          <a:noFill/>
          <a:ln w="9525">
            <a:noFill/>
            <a:miter lim="800000"/>
            <a:headEnd/>
            <a:tailEnd/>
          </a:ln>
        </p:spPr>
        <p:txBody>
          <a:bodyPr lIns="39200" tIns="19600" rIns="39200" bIns="7840" anchor="ctr" anchorCtr="0">
            <a:spAutoFit/>
          </a:bodyPr>
          <a:lstStyle/>
          <a:p>
            <a:pPr algn="l" eaLnBrk="0" hangingPunct="0">
              <a:spcBef>
                <a:spcPct val="50000"/>
              </a:spcBef>
              <a:tabLst>
                <a:tab pos="990600" algn="l"/>
                <a:tab pos="4038600" algn="r"/>
              </a:tabLst>
              <a:defRPr/>
            </a:pPr>
            <a:r>
              <a:rPr lang="de-DE" sz="1000" b="1" dirty="0" smtClean="0"/>
              <a:t>	Bewertungsmatrix (B)</a:t>
            </a:r>
            <a:r>
              <a:rPr lang="de-DE" sz="1000" b="1" baseline="0" dirty="0" smtClean="0"/>
              <a:t>	Projektklassen</a:t>
            </a:r>
            <a:endParaRPr lang="de-DE" sz="1000" b="1" dirty="0"/>
          </a:p>
        </p:txBody>
      </p:sp>
    </p:spTree>
    <p:extLst>
      <p:ext uri="{BB962C8B-B14F-4D97-AF65-F5344CB8AC3E}">
        <p14:creationId xmlns:p14="http://schemas.microsoft.com/office/powerpoint/2010/main" val="504406132"/>
      </p:ext>
    </p:extLst>
  </p:cSld>
  <p:clrMapOvr>
    <a:masterClrMapping/>
  </p:clrMapOvr>
  <p:transition/>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b">
    <p:spTree>
      <p:nvGrpSpPr>
        <p:cNvPr id="1" name=""/>
        <p:cNvGrpSpPr/>
        <p:nvPr/>
      </p:nvGrpSpPr>
      <p:grpSpPr>
        <a:xfrm>
          <a:off x="0" y="0"/>
          <a:ext cx="0" cy="0"/>
          <a:chOff x="0" y="0"/>
          <a:chExt cx="0" cy="0"/>
        </a:xfrm>
      </p:grpSpPr>
      <p:sp>
        <p:nvSpPr>
          <p:cNvPr id="10" name="Rectangle 2"/>
          <p:cNvSpPr txBox="1">
            <a:spLocks noChangeArrowheads="1"/>
          </p:cNvSpPr>
          <p:nvPr userDrawn="1"/>
        </p:nvSpPr>
        <p:spPr bwMode="auto">
          <a:xfrm>
            <a:off x="180700" y="180151"/>
            <a:ext cx="10332000" cy="144000"/>
          </a:xfrm>
          <a:prstGeom prst="rect">
            <a:avLst/>
          </a:prstGeom>
          <a:solidFill>
            <a:schemeClr val="bg1">
              <a:lumMod val="85000"/>
            </a:schemeClr>
          </a:solidFill>
          <a:ln w="9525">
            <a:noFill/>
            <a:miter lim="800000"/>
            <a:headEnd/>
            <a:tailEnd/>
          </a:ln>
        </p:spPr>
        <p:txBody>
          <a:bodyPr vert="horz" wrap="square" lIns="35998" tIns="0" rIns="35998" bIns="0" numCol="1" anchor="ctr" anchorCtr="0" compatLnSpc="1">
            <a:prstTxWarp prst="textNoShape">
              <a:avLst/>
            </a:prstTxWarp>
          </a:bodyPr>
          <a:lstStyle>
            <a:lvl1pPr marL="398463" indent="-398463">
              <a:buFont typeface="+mj-lt"/>
              <a:buAutoNum type="arabicPeriod"/>
              <a:defRPr sz="1400"/>
            </a:lvl1pPr>
          </a:lstStyle>
          <a:p>
            <a:pPr marL="0" indent="0" eaLnBrk="0" hangingPunct="0">
              <a:spcBef>
                <a:spcPct val="50000"/>
              </a:spcBef>
              <a:buNone/>
              <a:defRPr/>
            </a:pPr>
            <a:r>
              <a:rPr lang="de-DE" sz="1000" b="1" dirty="0" smtClean="0"/>
              <a:t>BEWERTUNGSBOGEN: Anzahl und Unterschiedlichkeit, Änderungspotenziale je Zeile </a:t>
            </a:r>
            <a:endParaRPr lang="de-DE" sz="1000" b="1" dirty="0"/>
          </a:p>
        </p:txBody>
      </p:sp>
      <p:sp>
        <p:nvSpPr>
          <p:cNvPr id="7" name="Rectangle 7"/>
          <p:cNvSpPr>
            <a:spLocks noChangeArrowheads="1"/>
          </p:cNvSpPr>
          <p:nvPr userDrawn="1"/>
        </p:nvSpPr>
        <p:spPr bwMode="auto">
          <a:xfrm>
            <a:off x="4021139" y="1012826"/>
            <a:ext cx="3059112" cy="6011863"/>
          </a:xfrm>
          <a:prstGeom prst="rect">
            <a:avLst/>
          </a:prstGeom>
          <a:noFill/>
          <a:ln w="3175">
            <a:noFill/>
            <a:miter lim="800000"/>
            <a:headEnd/>
            <a:tailEnd/>
          </a:ln>
          <a:effectLst/>
        </p:spPr>
        <p:txBody>
          <a:bodyPr lIns="0" tIns="0" rIns="0" bIns="0"/>
          <a:lstStyle/>
          <a:p>
            <a:pPr algn="just" defTabSz="995300">
              <a:lnSpc>
                <a:spcPct val="110000"/>
              </a:lnSpc>
              <a:spcBef>
                <a:spcPct val="20000"/>
              </a:spcBef>
              <a:tabLst>
                <a:tab pos="1566764" algn="r"/>
              </a:tabLst>
              <a:defRPr/>
            </a:pPr>
            <a:endParaRPr lang="de-DE" sz="300">
              <a:latin typeface="Arial" charset="0"/>
            </a:endParaRPr>
          </a:p>
        </p:txBody>
      </p:sp>
      <p:sp>
        <p:nvSpPr>
          <p:cNvPr id="8" name="Rectangle 9"/>
          <p:cNvSpPr>
            <a:spLocks noChangeArrowheads="1"/>
          </p:cNvSpPr>
          <p:nvPr userDrawn="1"/>
        </p:nvSpPr>
        <p:spPr bwMode="auto">
          <a:xfrm>
            <a:off x="774701" y="1025526"/>
            <a:ext cx="3059113" cy="6011863"/>
          </a:xfrm>
          <a:prstGeom prst="rect">
            <a:avLst/>
          </a:prstGeom>
          <a:noFill/>
          <a:ln w="3175">
            <a:noFill/>
            <a:miter lim="800000"/>
            <a:headEnd/>
            <a:tailEnd/>
          </a:ln>
          <a:effectLst/>
        </p:spPr>
        <p:txBody>
          <a:bodyPr lIns="0" tIns="0" rIns="0" bIns="0"/>
          <a:lstStyle/>
          <a:p>
            <a:pPr algn="just" defTabSz="995300">
              <a:lnSpc>
                <a:spcPct val="110000"/>
              </a:lnSpc>
              <a:spcBef>
                <a:spcPct val="20000"/>
              </a:spcBef>
              <a:tabLst>
                <a:tab pos="196837" algn="l"/>
              </a:tabLst>
              <a:defRPr/>
            </a:pPr>
            <a:endParaRPr lang="de-DE" sz="300">
              <a:latin typeface="Arial" charset="0"/>
            </a:endParaRPr>
          </a:p>
        </p:txBody>
      </p:sp>
      <p:sp>
        <p:nvSpPr>
          <p:cNvPr id="9" name="Rectangle 10"/>
          <p:cNvSpPr>
            <a:spLocks noChangeArrowheads="1"/>
          </p:cNvSpPr>
          <p:nvPr userDrawn="1"/>
        </p:nvSpPr>
        <p:spPr bwMode="auto">
          <a:xfrm>
            <a:off x="7267575" y="1012826"/>
            <a:ext cx="3059113" cy="6011863"/>
          </a:xfrm>
          <a:prstGeom prst="rect">
            <a:avLst/>
          </a:prstGeom>
          <a:noFill/>
          <a:ln w="3175">
            <a:noFill/>
            <a:miter lim="800000"/>
            <a:headEnd/>
            <a:tailEnd/>
          </a:ln>
          <a:effectLst/>
        </p:spPr>
        <p:txBody>
          <a:bodyPr lIns="0" tIns="0" rIns="0" bIns="0"/>
          <a:lstStyle/>
          <a:p>
            <a:pPr algn="just" defTabSz="995300">
              <a:spcBef>
                <a:spcPct val="90000"/>
              </a:spcBef>
              <a:tabLst>
                <a:tab pos="196837" algn="l"/>
              </a:tabLst>
              <a:defRPr/>
            </a:pPr>
            <a:endParaRPr lang="de-AT" sz="300">
              <a:latin typeface="Arial" charset="0"/>
            </a:endParaRPr>
          </a:p>
        </p:txBody>
      </p:sp>
      <p:sp>
        <p:nvSpPr>
          <p:cNvPr id="11" name="Text Box 4"/>
          <p:cNvSpPr txBox="1">
            <a:spLocks noChangeArrowheads="1"/>
          </p:cNvSpPr>
          <p:nvPr userDrawn="1"/>
        </p:nvSpPr>
        <p:spPr bwMode="auto">
          <a:xfrm>
            <a:off x="6210820" y="157944"/>
            <a:ext cx="4176000" cy="181596"/>
          </a:xfrm>
          <a:prstGeom prst="rect">
            <a:avLst/>
          </a:prstGeom>
          <a:noFill/>
          <a:ln w="9525">
            <a:noFill/>
            <a:miter lim="800000"/>
            <a:headEnd/>
            <a:tailEnd/>
          </a:ln>
        </p:spPr>
        <p:txBody>
          <a:bodyPr lIns="39200" tIns="19600" rIns="39200" bIns="7840" anchor="ctr" anchorCtr="0">
            <a:spAutoFit/>
          </a:bodyPr>
          <a:lstStyle/>
          <a:p>
            <a:pPr algn="l" eaLnBrk="0" hangingPunct="0">
              <a:spcBef>
                <a:spcPct val="50000"/>
              </a:spcBef>
              <a:tabLst>
                <a:tab pos="990600" algn="l"/>
                <a:tab pos="4038600" algn="r"/>
              </a:tabLst>
              <a:defRPr/>
            </a:pPr>
            <a:r>
              <a:rPr lang="de-DE" sz="1000" b="1" dirty="0" smtClean="0"/>
              <a:t>	Bewertungsmatrix (B)</a:t>
            </a:r>
            <a:r>
              <a:rPr lang="de-DE" sz="1000" b="1" baseline="0" dirty="0" smtClean="0"/>
              <a:t>	Projektklassen</a:t>
            </a:r>
            <a:endParaRPr lang="de-DE" sz="1000" b="1" dirty="0"/>
          </a:p>
        </p:txBody>
      </p:sp>
    </p:spTree>
    <p:extLst>
      <p:ext uri="{BB962C8B-B14F-4D97-AF65-F5344CB8AC3E}">
        <p14:creationId xmlns:p14="http://schemas.microsoft.com/office/powerpoint/2010/main" val="2992732894"/>
      </p:ext>
    </p:extLst>
  </p:cSld>
  <p:clrMapOvr>
    <a:masterClrMapping/>
  </p:clrMapOvr>
  <p:transition/>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10.xml"/><Relationship Id="rId1" Type="http://schemas.openxmlformats.org/officeDocument/2006/relationships/slideLayout" Target="../slideLayouts/slideLayout9.xml"/></Relationships>
</file>

<file path=ppt/slideMasters/_rels/slideMaster3.xml.rels><?xml version="1.0" encoding="UTF-8" standalone="yes"?>
<Relationships xmlns="http://schemas.openxmlformats.org/package/2006/relationships"><Relationship Id="rId2" Type="http://schemas.openxmlformats.org/officeDocument/2006/relationships/theme" Target="../theme/theme3.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1753" name="Rectangle 9"/>
          <p:cNvSpPr>
            <a:spLocks noGrp="1" noChangeArrowheads="1"/>
          </p:cNvSpPr>
          <p:nvPr>
            <p:ph type="title"/>
          </p:nvPr>
        </p:nvSpPr>
        <p:spPr bwMode="auto">
          <a:xfrm>
            <a:off x="966519" y="302801"/>
            <a:ext cx="7250606" cy="77888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t" anchorCtr="0" compatLnSpc="1">
            <a:prstTxWarp prst="textNoShape">
              <a:avLst/>
            </a:prstTxWarp>
          </a:bodyPr>
          <a:lstStyle/>
          <a:p>
            <a:pPr lvl="0"/>
            <a:r>
              <a:rPr lang="de-DE" dirty="0" smtClean="0"/>
              <a:t>Titelmasterformat durch Klicken bearbeiten</a:t>
            </a:r>
          </a:p>
        </p:txBody>
      </p:sp>
      <p:sp>
        <p:nvSpPr>
          <p:cNvPr id="31754" name="Rectangle 10"/>
          <p:cNvSpPr>
            <a:spLocks noChangeArrowheads="1"/>
          </p:cNvSpPr>
          <p:nvPr userDrawn="1"/>
        </p:nvSpPr>
        <p:spPr bwMode="auto">
          <a:xfrm>
            <a:off x="993938" y="1239207"/>
            <a:ext cx="2875565" cy="5875732"/>
          </a:xfrm>
          <a:prstGeom prst="rect">
            <a:avLst/>
          </a:prstGeom>
          <a:noFill/>
          <a:ln>
            <a:noFill/>
          </a:ln>
          <a:effectLst/>
          <a:extLst>
            <a:ext uri="{909E8E84-426E-40DD-AFC4-6F175D3DCCD1}">
              <a14:hiddenFill xmlns:a14="http://schemas.microsoft.com/office/drawing/2010/main">
                <a:solidFill>
                  <a:srgbClr val="CCECFF"/>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98001" tIns="50961" rIns="98001" bIns="50961" anchor="ctr"/>
          <a:lstStyle/>
          <a:p>
            <a:endParaRPr lang="de-AT"/>
          </a:p>
        </p:txBody>
      </p:sp>
      <p:sp>
        <p:nvSpPr>
          <p:cNvPr id="31755" name="Rectangle 11"/>
          <p:cNvSpPr>
            <a:spLocks noChangeArrowheads="1"/>
          </p:cNvSpPr>
          <p:nvPr userDrawn="1"/>
        </p:nvSpPr>
        <p:spPr bwMode="auto">
          <a:xfrm>
            <a:off x="7290047" y="1240012"/>
            <a:ext cx="2875565" cy="5875732"/>
          </a:xfrm>
          <a:prstGeom prst="rect">
            <a:avLst/>
          </a:prstGeom>
          <a:noFill/>
          <a:ln>
            <a:noFill/>
          </a:ln>
          <a:effectLst/>
          <a:extLst>
            <a:ext uri="{909E8E84-426E-40DD-AFC4-6F175D3DCCD1}">
              <a14:hiddenFill xmlns:a14="http://schemas.microsoft.com/office/drawing/2010/main">
                <a:solidFill>
                  <a:srgbClr val="CCECFF"/>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98001" tIns="50961" rIns="98001" bIns="50961" anchor="ctr"/>
          <a:lstStyle/>
          <a:p>
            <a:endParaRPr lang="de-AT"/>
          </a:p>
        </p:txBody>
      </p:sp>
      <p:sp>
        <p:nvSpPr>
          <p:cNvPr id="31756" name="Rectangle 12"/>
          <p:cNvSpPr>
            <a:spLocks noChangeArrowheads="1"/>
          </p:cNvSpPr>
          <p:nvPr userDrawn="1"/>
        </p:nvSpPr>
        <p:spPr bwMode="auto">
          <a:xfrm>
            <a:off x="4141980" y="1239207"/>
            <a:ext cx="2875565" cy="5875732"/>
          </a:xfrm>
          <a:prstGeom prst="rect">
            <a:avLst/>
          </a:prstGeom>
          <a:noFill/>
          <a:ln>
            <a:noFill/>
          </a:ln>
          <a:effectLst/>
          <a:extLst>
            <a:ext uri="{909E8E84-426E-40DD-AFC4-6F175D3DCCD1}">
              <a14:hiddenFill xmlns:a14="http://schemas.microsoft.com/office/drawing/2010/main">
                <a:solidFill>
                  <a:srgbClr val="CCECFF"/>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98001" tIns="50961" rIns="98001" bIns="50961" anchor="ctr"/>
          <a:lstStyle/>
          <a:p>
            <a:endParaRPr lang="de-AT"/>
          </a:p>
        </p:txBody>
      </p:sp>
      <p:sp>
        <p:nvSpPr>
          <p:cNvPr id="7" name="Text Box 3"/>
          <p:cNvSpPr txBox="1">
            <a:spLocks noChangeArrowheads="1"/>
          </p:cNvSpPr>
          <p:nvPr userDrawn="1"/>
        </p:nvSpPr>
        <p:spPr bwMode="auto">
          <a:xfrm>
            <a:off x="774000" y="7236000"/>
            <a:ext cx="5832475" cy="107722"/>
          </a:xfrm>
          <a:prstGeom prst="rect">
            <a:avLst/>
          </a:prstGeom>
          <a:noFill/>
          <a:ln w="9525">
            <a:noFill/>
            <a:miter lim="800000"/>
            <a:headEnd/>
            <a:tailEnd/>
          </a:ln>
          <a:effectLst/>
        </p:spPr>
        <p:txBody>
          <a:bodyPr lIns="0" tIns="0" rIns="0" bIns="0">
            <a:spAutoFit/>
          </a:bodyPr>
          <a:lstStyle/>
          <a:p>
            <a:pPr marL="0" marR="0" indent="0" algn="l" defTabSz="995363" rtl="0" eaLnBrk="1" fontAlgn="base" latinLnBrk="0" hangingPunct="1">
              <a:lnSpc>
                <a:spcPct val="100000"/>
              </a:lnSpc>
              <a:spcBef>
                <a:spcPct val="50000"/>
              </a:spcBef>
              <a:spcAft>
                <a:spcPct val="0"/>
              </a:spcAft>
              <a:buClrTx/>
              <a:buSzTx/>
              <a:buFontTx/>
              <a:buNone/>
              <a:tabLst/>
              <a:defRPr/>
            </a:pPr>
            <a:r>
              <a:rPr lang="de-AT" sz="700" b="1" kern="1200" dirty="0" smtClean="0">
                <a:solidFill>
                  <a:schemeClr val="bg2"/>
                </a:solidFill>
                <a:latin typeface="Arial"/>
                <a:ea typeface="+mn-ea"/>
                <a:cs typeface="Arial"/>
                <a:sym typeface="Wingdings 3"/>
              </a:rPr>
              <a:t>HLZTG   </a:t>
            </a:r>
            <a:r>
              <a:rPr lang="de-AT" sz="700" b="0" kern="1200" dirty="0" smtClean="0">
                <a:solidFill>
                  <a:schemeClr val="bg2"/>
                </a:solidFill>
                <a:latin typeface="Arial"/>
                <a:ea typeface="+mn-ea"/>
                <a:cs typeface="Arial"/>
                <a:sym typeface="Wingdings 3"/>
              </a:rPr>
              <a:t>| </a:t>
            </a:r>
            <a:r>
              <a:rPr lang="de-AT" sz="700" b="0" kern="1200" dirty="0" smtClean="0">
                <a:solidFill>
                  <a:schemeClr val="bg2"/>
                </a:solidFill>
                <a:latin typeface="Arial"/>
                <a:ea typeface="+mn-ea"/>
                <a:cs typeface="Arial"/>
              </a:rPr>
              <a:t>  </a:t>
            </a:r>
            <a:r>
              <a:rPr lang="de-DE" sz="700" b="0" kern="1200" dirty="0" smtClean="0">
                <a:solidFill>
                  <a:schemeClr val="bg2"/>
                </a:solidFill>
                <a:latin typeface="Arial"/>
                <a:ea typeface="+mn-ea"/>
                <a:cs typeface="Arial"/>
              </a:rPr>
              <a:t>Projektklassen [PKL]</a:t>
            </a:r>
          </a:p>
        </p:txBody>
      </p:sp>
    </p:spTree>
    <p:extLst>
      <p:ext uri="{BB962C8B-B14F-4D97-AF65-F5344CB8AC3E}">
        <p14:creationId xmlns:p14="http://schemas.microsoft.com/office/powerpoint/2010/main" val="473121100"/>
      </p:ext>
    </p:extLst>
  </p:cSld>
  <p:clrMap bg1="lt1" tx1="dk1" bg2="lt2" tx2="dk2" accent1="accent1" accent2="accent2" accent3="accent3" accent4="accent4" accent5="accent5" accent6="accent6" hlink="hlink" folHlink="folHlink"/>
  <p:sldLayoutIdLst>
    <p:sldLayoutId id="2147483699" r:id="rId1"/>
    <p:sldLayoutId id="2147483749" r:id="rId2"/>
    <p:sldLayoutId id="2147483748" r:id="rId3"/>
    <p:sldLayoutId id="2147483750" r:id="rId4"/>
    <p:sldLayoutId id="2147483751" r:id="rId5"/>
    <p:sldLayoutId id="2147483754" r:id="rId6"/>
    <p:sldLayoutId id="2147483752" r:id="rId7"/>
    <p:sldLayoutId id="2147483759" r:id="rId8"/>
  </p:sldLayoutIdLst>
  <p:timing>
    <p:tnLst>
      <p:par>
        <p:cTn id="1" dur="indefinite" restart="never" nodeType="tmRoot"/>
      </p:par>
    </p:tnLst>
  </p:timing>
  <p:hf hdr="0" ftr="0" dt="0"/>
  <p:txStyles>
    <p:titleStyle>
      <a:lvl1pPr algn="l" rtl="0" fontAlgn="base">
        <a:spcBef>
          <a:spcPct val="0"/>
        </a:spcBef>
        <a:spcAft>
          <a:spcPct val="0"/>
        </a:spcAft>
        <a:defRPr sz="1700">
          <a:solidFill>
            <a:schemeClr val="tx1"/>
          </a:solidFill>
          <a:latin typeface="+mj-lt"/>
          <a:ea typeface="+mj-ea"/>
          <a:cs typeface="+mj-cs"/>
        </a:defRPr>
      </a:lvl1pPr>
      <a:lvl2pPr algn="l" rtl="0" fontAlgn="base">
        <a:spcBef>
          <a:spcPct val="0"/>
        </a:spcBef>
        <a:spcAft>
          <a:spcPct val="0"/>
        </a:spcAft>
        <a:defRPr sz="1700">
          <a:solidFill>
            <a:schemeClr val="tx1"/>
          </a:solidFill>
          <a:latin typeface="Arial" charset="0"/>
        </a:defRPr>
      </a:lvl2pPr>
      <a:lvl3pPr algn="l" rtl="0" fontAlgn="base">
        <a:spcBef>
          <a:spcPct val="0"/>
        </a:spcBef>
        <a:spcAft>
          <a:spcPct val="0"/>
        </a:spcAft>
        <a:defRPr sz="1700">
          <a:solidFill>
            <a:schemeClr val="tx1"/>
          </a:solidFill>
          <a:latin typeface="Arial" charset="0"/>
        </a:defRPr>
      </a:lvl3pPr>
      <a:lvl4pPr algn="l" rtl="0" fontAlgn="base">
        <a:spcBef>
          <a:spcPct val="0"/>
        </a:spcBef>
        <a:spcAft>
          <a:spcPct val="0"/>
        </a:spcAft>
        <a:defRPr sz="1700">
          <a:solidFill>
            <a:schemeClr val="tx1"/>
          </a:solidFill>
          <a:latin typeface="Arial" charset="0"/>
        </a:defRPr>
      </a:lvl4pPr>
      <a:lvl5pPr algn="l" rtl="0" fontAlgn="base">
        <a:spcBef>
          <a:spcPct val="0"/>
        </a:spcBef>
        <a:spcAft>
          <a:spcPct val="0"/>
        </a:spcAft>
        <a:defRPr sz="1700">
          <a:solidFill>
            <a:schemeClr val="tx1"/>
          </a:solidFill>
          <a:latin typeface="Arial" charset="0"/>
        </a:defRPr>
      </a:lvl5pPr>
      <a:lvl6pPr marL="497845" algn="l" rtl="0" fontAlgn="base">
        <a:spcBef>
          <a:spcPct val="0"/>
        </a:spcBef>
        <a:spcAft>
          <a:spcPct val="0"/>
        </a:spcAft>
        <a:defRPr sz="1700">
          <a:solidFill>
            <a:schemeClr val="tx1"/>
          </a:solidFill>
          <a:latin typeface="Arial" charset="0"/>
        </a:defRPr>
      </a:lvl6pPr>
      <a:lvl7pPr marL="995690" algn="l" rtl="0" fontAlgn="base">
        <a:spcBef>
          <a:spcPct val="0"/>
        </a:spcBef>
        <a:spcAft>
          <a:spcPct val="0"/>
        </a:spcAft>
        <a:defRPr sz="1700">
          <a:solidFill>
            <a:schemeClr val="tx1"/>
          </a:solidFill>
          <a:latin typeface="Arial" charset="0"/>
        </a:defRPr>
      </a:lvl7pPr>
      <a:lvl8pPr marL="1493535" algn="l" rtl="0" fontAlgn="base">
        <a:spcBef>
          <a:spcPct val="0"/>
        </a:spcBef>
        <a:spcAft>
          <a:spcPct val="0"/>
        </a:spcAft>
        <a:defRPr sz="1700">
          <a:solidFill>
            <a:schemeClr val="tx1"/>
          </a:solidFill>
          <a:latin typeface="Arial" charset="0"/>
        </a:defRPr>
      </a:lvl8pPr>
      <a:lvl9pPr marL="1991380" algn="l" rtl="0" fontAlgn="base">
        <a:spcBef>
          <a:spcPct val="0"/>
        </a:spcBef>
        <a:spcAft>
          <a:spcPct val="0"/>
        </a:spcAft>
        <a:defRPr sz="1700">
          <a:solidFill>
            <a:schemeClr val="tx1"/>
          </a:solidFill>
          <a:latin typeface="Arial" charset="0"/>
        </a:defRPr>
      </a:lvl9pPr>
    </p:titleStyle>
    <p:bodyStyle>
      <a:lvl1pPr marL="373384" indent="-373384" algn="l" rtl="0" fontAlgn="base">
        <a:spcBef>
          <a:spcPct val="50000"/>
        </a:spcBef>
        <a:spcAft>
          <a:spcPct val="0"/>
        </a:spcAft>
        <a:buChar char="•"/>
        <a:defRPr sz="1000">
          <a:solidFill>
            <a:schemeClr val="tx1"/>
          </a:solidFill>
          <a:latin typeface="+mn-lt"/>
          <a:ea typeface="+mn-ea"/>
          <a:cs typeface="+mn-cs"/>
        </a:defRPr>
      </a:lvl1pPr>
      <a:lvl2pPr marL="808998" indent="-311153" algn="l" rtl="0" fontAlgn="base">
        <a:spcBef>
          <a:spcPct val="50000"/>
        </a:spcBef>
        <a:spcAft>
          <a:spcPct val="0"/>
        </a:spcAft>
        <a:buChar char="–"/>
        <a:defRPr sz="1000">
          <a:solidFill>
            <a:schemeClr val="tx1"/>
          </a:solidFill>
          <a:latin typeface="+mn-lt"/>
        </a:defRPr>
      </a:lvl2pPr>
      <a:lvl3pPr marL="1244613" indent="-248923" algn="l" rtl="0" fontAlgn="base">
        <a:spcBef>
          <a:spcPct val="50000"/>
        </a:spcBef>
        <a:spcAft>
          <a:spcPct val="0"/>
        </a:spcAft>
        <a:buChar char="•"/>
        <a:defRPr sz="1000">
          <a:solidFill>
            <a:schemeClr val="tx1"/>
          </a:solidFill>
          <a:latin typeface="+mn-lt"/>
        </a:defRPr>
      </a:lvl3pPr>
      <a:lvl4pPr marL="1742458" indent="-248923" algn="l" rtl="0" fontAlgn="base">
        <a:spcBef>
          <a:spcPct val="50000"/>
        </a:spcBef>
        <a:spcAft>
          <a:spcPct val="0"/>
        </a:spcAft>
        <a:buChar char="–"/>
        <a:defRPr sz="1000">
          <a:solidFill>
            <a:schemeClr val="tx1"/>
          </a:solidFill>
          <a:latin typeface="+mn-lt"/>
        </a:defRPr>
      </a:lvl4pPr>
      <a:lvl5pPr marL="2240303" indent="-248923" algn="l" rtl="0" fontAlgn="base">
        <a:spcBef>
          <a:spcPct val="50000"/>
        </a:spcBef>
        <a:spcAft>
          <a:spcPct val="0"/>
        </a:spcAft>
        <a:buChar char="»"/>
        <a:defRPr sz="1000">
          <a:solidFill>
            <a:schemeClr val="tx1"/>
          </a:solidFill>
          <a:latin typeface="+mn-lt"/>
        </a:defRPr>
      </a:lvl5pPr>
      <a:lvl6pPr marL="2738148" indent="-248923" algn="l" rtl="0" fontAlgn="base">
        <a:spcBef>
          <a:spcPct val="50000"/>
        </a:spcBef>
        <a:spcAft>
          <a:spcPct val="0"/>
        </a:spcAft>
        <a:buChar char="»"/>
        <a:defRPr sz="1000">
          <a:solidFill>
            <a:schemeClr val="tx1"/>
          </a:solidFill>
          <a:latin typeface="+mn-lt"/>
        </a:defRPr>
      </a:lvl6pPr>
      <a:lvl7pPr marL="3235993" indent="-248923" algn="l" rtl="0" fontAlgn="base">
        <a:spcBef>
          <a:spcPct val="50000"/>
        </a:spcBef>
        <a:spcAft>
          <a:spcPct val="0"/>
        </a:spcAft>
        <a:buChar char="»"/>
        <a:defRPr sz="1000">
          <a:solidFill>
            <a:schemeClr val="tx1"/>
          </a:solidFill>
          <a:latin typeface="+mn-lt"/>
        </a:defRPr>
      </a:lvl7pPr>
      <a:lvl8pPr marL="3733838" indent="-248923" algn="l" rtl="0" fontAlgn="base">
        <a:spcBef>
          <a:spcPct val="50000"/>
        </a:spcBef>
        <a:spcAft>
          <a:spcPct val="0"/>
        </a:spcAft>
        <a:buChar char="»"/>
        <a:defRPr sz="1000">
          <a:solidFill>
            <a:schemeClr val="tx1"/>
          </a:solidFill>
          <a:latin typeface="+mn-lt"/>
        </a:defRPr>
      </a:lvl8pPr>
      <a:lvl9pPr marL="4231683" indent="-248923" algn="l" rtl="0" fontAlgn="base">
        <a:spcBef>
          <a:spcPct val="50000"/>
        </a:spcBef>
        <a:spcAft>
          <a:spcPct val="0"/>
        </a:spcAft>
        <a:buChar char="»"/>
        <a:defRPr sz="1000">
          <a:solidFill>
            <a:schemeClr val="tx1"/>
          </a:solidFill>
          <a:latin typeface="+mn-lt"/>
        </a:defRPr>
      </a:lvl9pPr>
    </p:bodyStyle>
    <p:otherStyle>
      <a:defPPr>
        <a:defRPr lang="de-DE"/>
      </a:defPPr>
      <a:lvl1pPr marL="0" algn="l" defTabSz="995690" rtl="0" eaLnBrk="1" latinLnBrk="0" hangingPunct="1">
        <a:defRPr sz="2000" kern="1200">
          <a:solidFill>
            <a:schemeClr val="tx1"/>
          </a:solidFill>
          <a:latin typeface="+mn-lt"/>
          <a:ea typeface="+mn-ea"/>
          <a:cs typeface="+mn-cs"/>
        </a:defRPr>
      </a:lvl1pPr>
      <a:lvl2pPr marL="497845" algn="l" defTabSz="995690" rtl="0" eaLnBrk="1" latinLnBrk="0" hangingPunct="1">
        <a:defRPr sz="2000" kern="1200">
          <a:solidFill>
            <a:schemeClr val="tx1"/>
          </a:solidFill>
          <a:latin typeface="+mn-lt"/>
          <a:ea typeface="+mn-ea"/>
          <a:cs typeface="+mn-cs"/>
        </a:defRPr>
      </a:lvl2pPr>
      <a:lvl3pPr marL="995690" algn="l" defTabSz="995690" rtl="0" eaLnBrk="1" latinLnBrk="0" hangingPunct="1">
        <a:defRPr sz="2000" kern="1200">
          <a:solidFill>
            <a:schemeClr val="tx1"/>
          </a:solidFill>
          <a:latin typeface="+mn-lt"/>
          <a:ea typeface="+mn-ea"/>
          <a:cs typeface="+mn-cs"/>
        </a:defRPr>
      </a:lvl3pPr>
      <a:lvl4pPr marL="1493535" algn="l" defTabSz="995690" rtl="0" eaLnBrk="1" latinLnBrk="0" hangingPunct="1">
        <a:defRPr sz="2000" kern="1200">
          <a:solidFill>
            <a:schemeClr val="tx1"/>
          </a:solidFill>
          <a:latin typeface="+mn-lt"/>
          <a:ea typeface="+mn-ea"/>
          <a:cs typeface="+mn-cs"/>
        </a:defRPr>
      </a:lvl4pPr>
      <a:lvl5pPr marL="1991380" algn="l" defTabSz="995690" rtl="0" eaLnBrk="1" latinLnBrk="0" hangingPunct="1">
        <a:defRPr sz="2000" kern="1200">
          <a:solidFill>
            <a:schemeClr val="tx1"/>
          </a:solidFill>
          <a:latin typeface="+mn-lt"/>
          <a:ea typeface="+mn-ea"/>
          <a:cs typeface="+mn-cs"/>
        </a:defRPr>
      </a:lvl5pPr>
      <a:lvl6pPr marL="2489225" algn="l" defTabSz="995690" rtl="0" eaLnBrk="1" latinLnBrk="0" hangingPunct="1">
        <a:defRPr sz="2000" kern="1200">
          <a:solidFill>
            <a:schemeClr val="tx1"/>
          </a:solidFill>
          <a:latin typeface="+mn-lt"/>
          <a:ea typeface="+mn-ea"/>
          <a:cs typeface="+mn-cs"/>
        </a:defRPr>
      </a:lvl6pPr>
      <a:lvl7pPr marL="2987070" algn="l" defTabSz="995690" rtl="0" eaLnBrk="1" latinLnBrk="0" hangingPunct="1">
        <a:defRPr sz="2000" kern="1200">
          <a:solidFill>
            <a:schemeClr val="tx1"/>
          </a:solidFill>
          <a:latin typeface="+mn-lt"/>
          <a:ea typeface="+mn-ea"/>
          <a:cs typeface="+mn-cs"/>
        </a:defRPr>
      </a:lvl7pPr>
      <a:lvl8pPr marL="3484916" algn="l" defTabSz="995690" rtl="0" eaLnBrk="1" latinLnBrk="0" hangingPunct="1">
        <a:defRPr sz="2000" kern="1200">
          <a:solidFill>
            <a:schemeClr val="tx1"/>
          </a:solidFill>
          <a:latin typeface="+mn-lt"/>
          <a:ea typeface="+mn-ea"/>
          <a:cs typeface="+mn-cs"/>
        </a:defRPr>
      </a:lvl8pPr>
      <a:lvl9pPr marL="3982761" algn="l" defTabSz="995690" rtl="0" eaLnBrk="1" latinLnBrk="0" hangingPunct="1">
        <a:defRPr sz="20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1753" name="Rectangle 9"/>
          <p:cNvSpPr>
            <a:spLocks noGrp="1" noChangeArrowheads="1"/>
          </p:cNvSpPr>
          <p:nvPr>
            <p:ph type="title"/>
          </p:nvPr>
        </p:nvSpPr>
        <p:spPr bwMode="auto">
          <a:xfrm>
            <a:off x="966519" y="302801"/>
            <a:ext cx="7250606" cy="77888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t" anchorCtr="0" compatLnSpc="1">
            <a:prstTxWarp prst="textNoShape">
              <a:avLst/>
            </a:prstTxWarp>
          </a:bodyPr>
          <a:lstStyle/>
          <a:p>
            <a:pPr lvl="0"/>
            <a:r>
              <a:rPr lang="de-DE" dirty="0" smtClean="0"/>
              <a:t>Titelmasterformat durch Klicken bearbeiten</a:t>
            </a:r>
          </a:p>
        </p:txBody>
      </p:sp>
      <p:sp>
        <p:nvSpPr>
          <p:cNvPr id="31754" name="Rectangle 10"/>
          <p:cNvSpPr>
            <a:spLocks noChangeArrowheads="1"/>
          </p:cNvSpPr>
          <p:nvPr userDrawn="1"/>
        </p:nvSpPr>
        <p:spPr bwMode="auto">
          <a:xfrm>
            <a:off x="993938" y="1239207"/>
            <a:ext cx="2875565" cy="5875732"/>
          </a:xfrm>
          <a:prstGeom prst="rect">
            <a:avLst/>
          </a:prstGeom>
          <a:noFill/>
          <a:ln>
            <a:noFill/>
          </a:ln>
          <a:effectLst/>
          <a:extLst>
            <a:ext uri="{909E8E84-426E-40DD-AFC4-6F175D3DCCD1}">
              <a14:hiddenFill xmlns:a14="http://schemas.microsoft.com/office/drawing/2010/main">
                <a:solidFill>
                  <a:srgbClr val="CCECFF"/>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98001" tIns="50961" rIns="98001" bIns="50961" anchor="ctr"/>
          <a:lstStyle/>
          <a:p>
            <a:endParaRPr lang="de-AT"/>
          </a:p>
        </p:txBody>
      </p:sp>
      <p:sp>
        <p:nvSpPr>
          <p:cNvPr id="31755" name="Rectangle 11"/>
          <p:cNvSpPr>
            <a:spLocks noChangeArrowheads="1"/>
          </p:cNvSpPr>
          <p:nvPr userDrawn="1"/>
        </p:nvSpPr>
        <p:spPr bwMode="auto">
          <a:xfrm>
            <a:off x="7290047" y="1240012"/>
            <a:ext cx="2875565" cy="5875732"/>
          </a:xfrm>
          <a:prstGeom prst="rect">
            <a:avLst/>
          </a:prstGeom>
          <a:noFill/>
          <a:ln>
            <a:noFill/>
          </a:ln>
          <a:effectLst/>
          <a:extLst>
            <a:ext uri="{909E8E84-426E-40DD-AFC4-6F175D3DCCD1}">
              <a14:hiddenFill xmlns:a14="http://schemas.microsoft.com/office/drawing/2010/main">
                <a:solidFill>
                  <a:srgbClr val="CCECFF"/>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98001" tIns="50961" rIns="98001" bIns="50961" anchor="ctr"/>
          <a:lstStyle/>
          <a:p>
            <a:endParaRPr lang="de-AT"/>
          </a:p>
        </p:txBody>
      </p:sp>
      <p:sp>
        <p:nvSpPr>
          <p:cNvPr id="31756" name="Rectangle 12"/>
          <p:cNvSpPr>
            <a:spLocks noChangeArrowheads="1"/>
          </p:cNvSpPr>
          <p:nvPr userDrawn="1"/>
        </p:nvSpPr>
        <p:spPr bwMode="auto">
          <a:xfrm>
            <a:off x="4141980" y="1239207"/>
            <a:ext cx="2875565" cy="5875732"/>
          </a:xfrm>
          <a:prstGeom prst="rect">
            <a:avLst/>
          </a:prstGeom>
          <a:noFill/>
          <a:ln>
            <a:noFill/>
          </a:ln>
          <a:effectLst/>
          <a:extLst>
            <a:ext uri="{909E8E84-426E-40DD-AFC4-6F175D3DCCD1}">
              <a14:hiddenFill xmlns:a14="http://schemas.microsoft.com/office/drawing/2010/main">
                <a:solidFill>
                  <a:srgbClr val="CCECFF"/>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98001" tIns="50961" rIns="98001" bIns="50961" anchor="ctr"/>
          <a:lstStyle/>
          <a:p>
            <a:endParaRPr lang="de-AT"/>
          </a:p>
        </p:txBody>
      </p:sp>
      <p:sp>
        <p:nvSpPr>
          <p:cNvPr id="7" name="Text Box 3"/>
          <p:cNvSpPr txBox="1">
            <a:spLocks noChangeArrowheads="1"/>
          </p:cNvSpPr>
          <p:nvPr userDrawn="1"/>
        </p:nvSpPr>
        <p:spPr bwMode="auto">
          <a:xfrm>
            <a:off x="190555" y="7236000"/>
            <a:ext cx="5832475" cy="107722"/>
          </a:xfrm>
          <a:prstGeom prst="rect">
            <a:avLst/>
          </a:prstGeom>
          <a:noFill/>
          <a:ln w="9525">
            <a:noFill/>
            <a:miter lim="800000"/>
            <a:headEnd/>
            <a:tailEnd/>
          </a:ln>
          <a:effectLst/>
        </p:spPr>
        <p:txBody>
          <a:bodyPr lIns="0" tIns="0" rIns="0" bIns="0">
            <a:spAutoFit/>
          </a:bodyPr>
          <a:lstStyle/>
          <a:p>
            <a:pPr marL="0" marR="0" indent="0" algn="l" defTabSz="995363" rtl="0" eaLnBrk="1" fontAlgn="base" latinLnBrk="0" hangingPunct="1">
              <a:lnSpc>
                <a:spcPct val="100000"/>
              </a:lnSpc>
              <a:spcBef>
                <a:spcPct val="50000"/>
              </a:spcBef>
              <a:spcAft>
                <a:spcPct val="0"/>
              </a:spcAft>
              <a:buClrTx/>
              <a:buSzTx/>
              <a:buFontTx/>
              <a:buNone/>
              <a:tabLst/>
              <a:defRPr/>
            </a:pPr>
            <a:r>
              <a:rPr lang="de-AT" sz="700" b="1" kern="1200" dirty="0" err="1" smtClean="0">
                <a:solidFill>
                  <a:schemeClr val="bg2"/>
                </a:solidFill>
                <a:latin typeface="Arial"/>
                <a:ea typeface="+mn-ea"/>
                <a:cs typeface="Arial"/>
                <a:sym typeface="Wingdings 3"/>
              </a:rPr>
              <a:t>bAIK</a:t>
            </a:r>
            <a:r>
              <a:rPr lang="de-AT" sz="700" b="1" kern="1200" dirty="0" smtClean="0">
                <a:solidFill>
                  <a:schemeClr val="bg2"/>
                </a:solidFill>
                <a:latin typeface="Arial"/>
                <a:ea typeface="+mn-ea"/>
                <a:cs typeface="Arial"/>
                <a:sym typeface="Wingdings 3"/>
              </a:rPr>
              <a:t> </a:t>
            </a:r>
            <a:r>
              <a:rPr lang="de-AT" sz="700" b="1" kern="1200" dirty="0" err="1" smtClean="0">
                <a:solidFill>
                  <a:schemeClr val="bg2"/>
                </a:solidFill>
                <a:latin typeface="Arial"/>
                <a:ea typeface="+mn-ea"/>
                <a:cs typeface="Arial"/>
                <a:sym typeface="Wingdings 3"/>
              </a:rPr>
              <a:t>for</a:t>
            </a:r>
            <a:r>
              <a:rPr lang="de-AT" sz="700" b="1" kern="1200" dirty="0" smtClean="0">
                <a:solidFill>
                  <a:schemeClr val="bg2"/>
                </a:solidFill>
                <a:latin typeface="Arial"/>
                <a:ea typeface="+mn-ea"/>
                <a:cs typeface="Arial"/>
                <a:sym typeface="Wingdings 3"/>
              </a:rPr>
              <a:t> Members  </a:t>
            </a:r>
            <a:r>
              <a:rPr lang="de-AT" sz="700" b="0" kern="1200" dirty="0" smtClean="0">
                <a:solidFill>
                  <a:schemeClr val="bg2"/>
                </a:solidFill>
                <a:latin typeface="Arial"/>
                <a:ea typeface="+mn-ea"/>
                <a:cs typeface="Arial"/>
                <a:sym typeface="Wingdings 3"/>
              </a:rPr>
              <a:t>| </a:t>
            </a:r>
            <a:r>
              <a:rPr lang="de-AT" sz="700" b="0" kern="1200" dirty="0" smtClean="0">
                <a:solidFill>
                  <a:schemeClr val="bg2"/>
                </a:solidFill>
                <a:latin typeface="Arial"/>
                <a:ea typeface="+mn-ea"/>
                <a:cs typeface="Arial"/>
              </a:rPr>
              <a:t>  </a:t>
            </a:r>
            <a:r>
              <a:rPr lang="de-DE" sz="700" b="0" kern="1200" dirty="0" smtClean="0">
                <a:solidFill>
                  <a:schemeClr val="bg2"/>
                </a:solidFill>
                <a:latin typeface="Arial"/>
                <a:ea typeface="+mn-ea"/>
                <a:cs typeface="Arial"/>
              </a:rPr>
              <a:t>Bewertungsbogen</a:t>
            </a:r>
          </a:p>
        </p:txBody>
      </p:sp>
    </p:spTree>
    <p:extLst>
      <p:ext uri="{BB962C8B-B14F-4D97-AF65-F5344CB8AC3E}">
        <p14:creationId xmlns:p14="http://schemas.microsoft.com/office/powerpoint/2010/main" val="2836088706"/>
      </p:ext>
    </p:extLst>
  </p:cSld>
  <p:clrMap bg1="lt1" tx1="dk1" bg2="lt2" tx2="dk2" accent1="accent1" accent2="accent2" accent3="accent3" accent4="accent4" accent5="accent5" accent6="accent6" hlink="hlink" folHlink="folHlink"/>
  <p:sldLayoutIdLst>
    <p:sldLayoutId id="2147483756" r:id="rId1"/>
    <p:sldLayoutId id="2147483758" r:id="rId2"/>
  </p:sldLayoutIdLst>
  <p:timing>
    <p:tnLst>
      <p:par>
        <p:cTn id="1" dur="indefinite" restart="never" nodeType="tmRoot"/>
      </p:par>
    </p:tnLst>
  </p:timing>
  <p:hf hdr="0" ftr="0" dt="0"/>
  <p:txStyles>
    <p:titleStyle>
      <a:lvl1pPr algn="l" rtl="0" fontAlgn="base">
        <a:spcBef>
          <a:spcPct val="0"/>
        </a:spcBef>
        <a:spcAft>
          <a:spcPct val="0"/>
        </a:spcAft>
        <a:defRPr sz="1700">
          <a:solidFill>
            <a:schemeClr val="tx1"/>
          </a:solidFill>
          <a:latin typeface="+mj-lt"/>
          <a:ea typeface="+mj-ea"/>
          <a:cs typeface="+mj-cs"/>
        </a:defRPr>
      </a:lvl1pPr>
      <a:lvl2pPr algn="l" rtl="0" fontAlgn="base">
        <a:spcBef>
          <a:spcPct val="0"/>
        </a:spcBef>
        <a:spcAft>
          <a:spcPct val="0"/>
        </a:spcAft>
        <a:defRPr sz="1700">
          <a:solidFill>
            <a:schemeClr val="tx1"/>
          </a:solidFill>
          <a:latin typeface="Arial" charset="0"/>
        </a:defRPr>
      </a:lvl2pPr>
      <a:lvl3pPr algn="l" rtl="0" fontAlgn="base">
        <a:spcBef>
          <a:spcPct val="0"/>
        </a:spcBef>
        <a:spcAft>
          <a:spcPct val="0"/>
        </a:spcAft>
        <a:defRPr sz="1700">
          <a:solidFill>
            <a:schemeClr val="tx1"/>
          </a:solidFill>
          <a:latin typeface="Arial" charset="0"/>
        </a:defRPr>
      </a:lvl3pPr>
      <a:lvl4pPr algn="l" rtl="0" fontAlgn="base">
        <a:spcBef>
          <a:spcPct val="0"/>
        </a:spcBef>
        <a:spcAft>
          <a:spcPct val="0"/>
        </a:spcAft>
        <a:defRPr sz="1700">
          <a:solidFill>
            <a:schemeClr val="tx1"/>
          </a:solidFill>
          <a:latin typeface="Arial" charset="0"/>
        </a:defRPr>
      </a:lvl4pPr>
      <a:lvl5pPr algn="l" rtl="0" fontAlgn="base">
        <a:spcBef>
          <a:spcPct val="0"/>
        </a:spcBef>
        <a:spcAft>
          <a:spcPct val="0"/>
        </a:spcAft>
        <a:defRPr sz="1700">
          <a:solidFill>
            <a:schemeClr val="tx1"/>
          </a:solidFill>
          <a:latin typeface="Arial" charset="0"/>
        </a:defRPr>
      </a:lvl5pPr>
      <a:lvl6pPr marL="497845" algn="l" rtl="0" fontAlgn="base">
        <a:spcBef>
          <a:spcPct val="0"/>
        </a:spcBef>
        <a:spcAft>
          <a:spcPct val="0"/>
        </a:spcAft>
        <a:defRPr sz="1700">
          <a:solidFill>
            <a:schemeClr val="tx1"/>
          </a:solidFill>
          <a:latin typeface="Arial" charset="0"/>
        </a:defRPr>
      </a:lvl6pPr>
      <a:lvl7pPr marL="995690" algn="l" rtl="0" fontAlgn="base">
        <a:spcBef>
          <a:spcPct val="0"/>
        </a:spcBef>
        <a:spcAft>
          <a:spcPct val="0"/>
        </a:spcAft>
        <a:defRPr sz="1700">
          <a:solidFill>
            <a:schemeClr val="tx1"/>
          </a:solidFill>
          <a:latin typeface="Arial" charset="0"/>
        </a:defRPr>
      </a:lvl7pPr>
      <a:lvl8pPr marL="1493535" algn="l" rtl="0" fontAlgn="base">
        <a:spcBef>
          <a:spcPct val="0"/>
        </a:spcBef>
        <a:spcAft>
          <a:spcPct val="0"/>
        </a:spcAft>
        <a:defRPr sz="1700">
          <a:solidFill>
            <a:schemeClr val="tx1"/>
          </a:solidFill>
          <a:latin typeface="Arial" charset="0"/>
        </a:defRPr>
      </a:lvl8pPr>
      <a:lvl9pPr marL="1991380" algn="l" rtl="0" fontAlgn="base">
        <a:spcBef>
          <a:spcPct val="0"/>
        </a:spcBef>
        <a:spcAft>
          <a:spcPct val="0"/>
        </a:spcAft>
        <a:defRPr sz="1700">
          <a:solidFill>
            <a:schemeClr val="tx1"/>
          </a:solidFill>
          <a:latin typeface="Arial" charset="0"/>
        </a:defRPr>
      </a:lvl9pPr>
    </p:titleStyle>
    <p:bodyStyle>
      <a:lvl1pPr marL="373384" indent="-373384" algn="l" rtl="0" fontAlgn="base">
        <a:spcBef>
          <a:spcPct val="50000"/>
        </a:spcBef>
        <a:spcAft>
          <a:spcPct val="0"/>
        </a:spcAft>
        <a:buChar char="•"/>
        <a:defRPr sz="1000">
          <a:solidFill>
            <a:schemeClr val="tx1"/>
          </a:solidFill>
          <a:latin typeface="+mn-lt"/>
          <a:ea typeface="+mn-ea"/>
          <a:cs typeface="+mn-cs"/>
        </a:defRPr>
      </a:lvl1pPr>
      <a:lvl2pPr marL="808998" indent="-311153" algn="l" rtl="0" fontAlgn="base">
        <a:spcBef>
          <a:spcPct val="50000"/>
        </a:spcBef>
        <a:spcAft>
          <a:spcPct val="0"/>
        </a:spcAft>
        <a:buChar char="–"/>
        <a:defRPr sz="1000">
          <a:solidFill>
            <a:schemeClr val="tx1"/>
          </a:solidFill>
          <a:latin typeface="+mn-lt"/>
        </a:defRPr>
      </a:lvl2pPr>
      <a:lvl3pPr marL="1244613" indent="-248923" algn="l" rtl="0" fontAlgn="base">
        <a:spcBef>
          <a:spcPct val="50000"/>
        </a:spcBef>
        <a:spcAft>
          <a:spcPct val="0"/>
        </a:spcAft>
        <a:buChar char="•"/>
        <a:defRPr sz="1000">
          <a:solidFill>
            <a:schemeClr val="tx1"/>
          </a:solidFill>
          <a:latin typeface="+mn-lt"/>
        </a:defRPr>
      </a:lvl3pPr>
      <a:lvl4pPr marL="1742458" indent="-248923" algn="l" rtl="0" fontAlgn="base">
        <a:spcBef>
          <a:spcPct val="50000"/>
        </a:spcBef>
        <a:spcAft>
          <a:spcPct val="0"/>
        </a:spcAft>
        <a:buChar char="–"/>
        <a:defRPr sz="1000">
          <a:solidFill>
            <a:schemeClr val="tx1"/>
          </a:solidFill>
          <a:latin typeface="+mn-lt"/>
        </a:defRPr>
      </a:lvl4pPr>
      <a:lvl5pPr marL="2240303" indent="-248923" algn="l" rtl="0" fontAlgn="base">
        <a:spcBef>
          <a:spcPct val="50000"/>
        </a:spcBef>
        <a:spcAft>
          <a:spcPct val="0"/>
        </a:spcAft>
        <a:buChar char="»"/>
        <a:defRPr sz="1000">
          <a:solidFill>
            <a:schemeClr val="tx1"/>
          </a:solidFill>
          <a:latin typeface="+mn-lt"/>
        </a:defRPr>
      </a:lvl5pPr>
      <a:lvl6pPr marL="2738148" indent="-248923" algn="l" rtl="0" fontAlgn="base">
        <a:spcBef>
          <a:spcPct val="50000"/>
        </a:spcBef>
        <a:spcAft>
          <a:spcPct val="0"/>
        </a:spcAft>
        <a:buChar char="»"/>
        <a:defRPr sz="1000">
          <a:solidFill>
            <a:schemeClr val="tx1"/>
          </a:solidFill>
          <a:latin typeface="+mn-lt"/>
        </a:defRPr>
      </a:lvl6pPr>
      <a:lvl7pPr marL="3235993" indent="-248923" algn="l" rtl="0" fontAlgn="base">
        <a:spcBef>
          <a:spcPct val="50000"/>
        </a:spcBef>
        <a:spcAft>
          <a:spcPct val="0"/>
        </a:spcAft>
        <a:buChar char="»"/>
        <a:defRPr sz="1000">
          <a:solidFill>
            <a:schemeClr val="tx1"/>
          </a:solidFill>
          <a:latin typeface="+mn-lt"/>
        </a:defRPr>
      </a:lvl7pPr>
      <a:lvl8pPr marL="3733838" indent="-248923" algn="l" rtl="0" fontAlgn="base">
        <a:spcBef>
          <a:spcPct val="50000"/>
        </a:spcBef>
        <a:spcAft>
          <a:spcPct val="0"/>
        </a:spcAft>
        <a:buChar char="»"/>
        <a:defRPr sz="1000">
          <a:solidFill>
            <a:schemeClr val="tx1"/>
          </a:solidFill>
          <a:latin typeface="+mn-lt"/>
        </a:defRPr>
      </a:lvl8pPr>
      <a:lvl9pPr marL="4231683" indent="-248923" algn="l" rtl="0" fontAlgn="base">
        <a:spcBef>
          <a:spcPct val="50000"/>
        </a:spcBef>
        <a:spcAft>
          <a:spcPct val="0"/>
        </a:spcAft>
        <a:buChar char="»"/>
        <a:defRPr sz="1000">
          <a:solidFill>
            <a:schemeClr val="tx1"/>
          </a:solidFill>
          <a:latin typeface="+mn-lt"/>
        </a:defRPr>
      </a:lvl9pPr>
    </p:bodyStyle>
    <p:otherStyle>
      <a:defPPr>
        <a:defRPr lang="de-DE"/>
      </a:defPPr>
      <a:lvl1pPr marL="0" algn="l" defTabSz="995690" rtl="0" eaLnBrk="1" latinLnBrk="0" hangingPunct="1">
        <a:defRPr sz="2000" kern="1200">
          <a:solidFill>
            <a:schemeClr val="tx1"/>
          </a:solidFill>
          <a:latin typeface="+mn-lt"/>
          <a:ea typeface="+mn-ea"/>
          <a:cs typeface="+mn-cs"/>
        </a:defRPr>
      </a:lvl1pPr>
      <a:lvl2pPr marL="497845" algn="l" defTabSz="995690" rtl="0" eaLnBrk="1" latinLnBrk="0" hangingPunct="1">
        <a:defRPr sz="2000" kern="1200">
          <a:solidFill>
            <a:schemeClr val="tx1"/>
          </a:solidFill>
          <a:latin typeface="+mn-lt"/>
          <a:ea typeface="+mn-ea"/>
          <a:cs typeface="+mn-cs"/>
        </a:defRPr>
      </a:lvl2pPr>
      <a:lvl3pPr marL="995690" algn="l" defTabSz="995690" rtl="0" eaLnBrk="1" latinLnBrk="0" hangingPunct="1">
        <a:defRPr sz="2000" kern="1200">
          <a:solidFill>
            <a:schemeClr val="tx1"/>
          </a:solidFill>
          <a:latin typeface="+mn-lt"/>
          <a:ea typeface="+mn-ea"/>
          <a:cs typeface="+mn-cs"/>
        </a:defRPr>
      </a:lvl3pPr>
      <a:lvl4pPr marL="1493535" algn="l" defTabSz="995690" rtl="0" eaLnBrk="1" latinLnBrk="0" hangingPunct="1">
        <a:defRPr sz="2000" kern="1200">
          <a:solidFill>
            <a:schemeClr val="tx1"/>
          </a:solidFill>
          <a:latin typeface="+mn-lt"/>
          <a:ea typeface="+mn-ea"/>
          <a:cs typeface="+mn-cs"/>
        </a:defRPr>
      </a:lvl4pPr>
      <a:lvl5pPr marL="1991380" algn="l" defTabSz="995690" rtl="0" eaLnBrk="1" latinLnBrk="0" hangingPunct="1">
        <a:defRPr sz="2000" kern="1200">
          <a:solidFill>
            <a:schemeClr val="tx1"/>
          </a:solidFill>
          <a:latin typeface="+mn-lt"/>
          <a:ea typeface="+mn-ea"/>
          <a:cs typeface="+mn-cs"/>
        </a:defRPr>
      </a:lvl5pPr>
      <a:lvl6pPr marL="2489225" algn="l" defTabSz="995690" rtl="0" eaLnBrk="1" latinLnBrk="0" hangingPunct="1">
        <a:defRPr sz="2000" kern="1200">
          <a:solidFill>
            <a:schemeClr val="tx1"/>
          </a:solidFill>
          <a:latin typeface="+mn-lt"/>
          <a:ea typeface="+mn-ea"/>
          <a:cs typeface="+mn-cs"/>
        </a:defRPr>
      </a:lvl6pPr>
      <a:lvl7pPr marL="2987070" algn="l" defTabSz="995690" rtl="0" eaLnBrk="1" latinLnBrk="0" hangingPunct="1">
        <a:defRPr sz="2000" kern="1200">
          <a:solidFill>
            <a:schemeClr val="tx1"/>
          </a:solidFill>
          <a:latin typeface="+mn-lt"/>
          <a:ea typeface="+mn-ea"/>
          <a:cs typeface="+mn-cs"/>
        </a:defRPr>
      </a:lvl7pPr>
      <a:lvl8pPr marL="3484916" algn="l" defTabSz="995690" rtl="0" eaLnBrk="1" latinLnBrk="0" hangingPunct="1">
        <a:defRPr sz="2000" kern="1200">
          <a:solidFill>
            <a:schemeClr val="tx1"/>
          </a:solidFill>
          <a:latin typeface="+mn-lt"/>
          <a:ea typeface="+mn-ea"/>
          <a:cs typeface="+mn-cs"/>
        </a:defRPr>
      </a:lvl8pPr>
      <a:lvl9pPr marL="3982761" algn="l" defTabSz="995690" rtl="0" eaLnBrk="1" latinLnBrk="0" hangingPunct="1">
        <a:defRPr sz="20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1753" name="Rectangle 9"/>
          <p:cNvSpPr>
            <a:spLocks noGrp="1" noChangeArrowheads="1"/>
          </p:cNvSpPr>
          <p:nvPr>
            <p:ph type="title"/>
          </p:nvPr>
        </p:nvSpPr>
        <p:spPr bwMode="auto">
          <a:xfrm>
            <a:off x="966519" y="302801"/>
            <a:ext cx="7250606" cy="77888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t" anchorCtr="0" compatLnSpc="1">
            <a:prstTxWarp prst="textNoShape">
              <a:avLst/>
            </a:prstTxWarp>
          </a:bodyPr>
          <a:lstStyle/>
          <a:p>
            <a:pPr lvl="0"/>
            <a:r>
              <a:rPr lang="de-DE" dirty="0" smtClean="0"/>
              <a:t>Titelmasterformat durch Klicken bearbeiten</a:t>
            </a:r>
          </a:p>
        </p:txBody>
      </p:sp>
      <p:sp>
        <p:nvSpPr>
          <p:cNvPr id="31754" name="Rectangle 10"/>
          <p:cNvSpPr>
            <a:spLocks noChangeArrowheads="1"/>
          </p:cNvSpPr>
          <p:nvPr userDrawn="1"/>
        </p:nvSpPr>
        <p:spPr bwMode="auto">
          <a:xfrm>
            <a:off x="993938" y="1239207"/>
            <a:ext cx="2875565" cy="5875732"/>
          </a:xfrm>
          <a:prstGeom prst="rect">
            <a:avLst/>
          </a:prstGeom>
          <a:noFill/>
          <a:ln>
            <a:noFill/>
          </a:ln>
          <a:effectLst/>
          <a:extLst>
            <a:ext uri="{909E8E84-426E-40DD-AFC4-6F175D3DCCD1}">
              <a14:hiddenFill xmlns:a14="http://schemas.microsoft.com/office/drawing/2010/main">
                <a:solidFill>
                  <a:srgbClr val="CCECFF"/>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98001" tIns="50961" rIns="98001" bIns="50961" anchor="ctr"/>
          <a:lstStyle/>
          <a:p>
            <a:endParaRPr lang="de-AT"/>
          </a:p>
        </p:txBody>
      </p:sp>
      <p:sp>
        <p:nvSpPr>
          <p:cNvPr id="31755" name="Rectangle 11"/>
          <p:cNvSpPr>
            <a:spLocks noChangeArrowheads="1"/>
          </p:cNvSpPr>
          <p:nvPr userDrawn="1"/>
        </p:nvSpPr>
        <p:spPr bwMode="auto">
          <a:xfrm>
            <a:off x="7290047" y="1240012"/>
            <a:ext cx="2875565" cy="5875732"/>
          </a:xfrm>
          <a:prstGeom prst="rect">
            <a:avLst/>
          </a:prstGeom>
          <a:noFill/>
          <a:ln>
            <a:noFill/>
          </a:ln>
          <a:effectLst/>
          <a:extLst>
            <a:ext uri="{909E8E84-426E-40DD-AFC4-6F175D3DCCD1}">
              <a14:hiddenFill xmlns:a14="http://schemas.microsoft.com/office/drawing/2010/main">
                <a:solidFill>
                  <a:srgbClr val="CCECFF"/>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98001" tIns="50961" rIns="98001" bIns="50961" anchor="ctr"/>
          <a:lstStyle/>
          <a:p>
            <a:endParaRPr lang="de-AT"/>
          </a:p>
        </p:txBody>
      </p:sp>
      <p:sp>
        <p:nvSpPr>
          <p:cNvPr id="31756" name="Rectangle 12"/>
          <p:cNvSpPr>
            <a:spLocks noChangeArrowheads="1"/>
          </p:cNvSpPr>
          <p:nvPr userDrawn="1"/>
        </p:nvSpPr>
        <p:spPr bwMode="auto">
          <a:xfrm>
            <a:off x="4141980" y="1239207"/>
            <a:ext cx="2875565" cy="5875732"/>
          </a:xfrm>
          <a:prstGeom prst="rect">
            <a:avLst/>
          </a:prstGeom>
          <a:noFill/>
          <a:ln>
            <a:noFill/>
          </a:ln>
          <a:effectLst/>
          <a:extLst>
            <a:ext uri="{909E8E84-426E-40DD-AFC4-6F175D3DCCD1}">
              <a14:hiddenFill xmlns:a14="http://schemas.microsoft.com/office/drawing/2010/main">
                <a:solidFill>
                  <a:srgbClr val="CCECFF"/>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98001" tIns="50961" rIns="98001" bIns="50961" anchor="ctr"/>
          <a:lstStyle/>
          <a:p>
            <a:endParaRPr lang="de-AT"/>
          </a:p>
        </p:txBody>
      </p:sp>
    </p:spTree>
    <p:extLst>
      <p:ext uri="{BB962C8B-B14F-4D97-AF65-F5344CB8AC3E}">
        <p14:creationId xmlns:p14="http://schemas.microsoft.com/office/powerpoint/2010/main" val="3608324909"/>
      </p:ext>
    </p:extLst>
  </p:cSld>
  <p:clrMap bg1="lt1" tx1="dk1" bg2="lt2" tx2="dk2" accent1="accent1" accent2="accent2" accent3="accent3" accent4="accent4" accent5="accent5" accent6="accent6" hlink="hlink" folHlink="folHlink"/>
  <p:sldLayoutIdLst>
    <p:sldLayoutId id="2147483764" r:id="rId1"/>
  </p:sldLayoutIdLst>
  <p:timing>
    <p:tnLst>
      <p:par>
        <p:cTn id="1" dur="indefinite" restart="never" nodeType="tmRoot"/>
      </p:par>
    </p:tnLst>
  </p:timing>
  <p:hf hdr="0" ftr="0" dt="0"/>
  <p:txStyles>
    <p:titleStyle>
      <a:lvl1pPr algn="l" rtl="0" fontAlgn="base">
        <a:spcBef>
          <a:spcPct val="0"/>
        </a:spcBef>
        <a:spcAft>
          <a:spcPct val="0"/>
        </a:spcAft>
        <a:defRPr sz="1700">
          <a:solidFill>
            <a:schemeClr val="tx1"/>
          </a:solidFill>
          <a:latin typeface="+mj-lt"/>
          <a:ea typeface="+mj-ea"/>
          <a:cs typeface="+mj-cs"/>
        </a:defRPr>
      </a:lvl1pPr>
      <a:lvl2pPr algn="l" rtl="0" fontAlgn="base">
        <a:spcBef>
          <a:spcPct val="0"/>
        </a:spcBef>
        <a:spcAft>
          <a:spcPct val="0"/>
        </a:spcAft>
        <a:defRPr sz="1700">
          <a:solidFill>
            <a:schemeClr val="tx1"/>
          </a:solidFill>
          <a:latin typeface="Arial" charset="0"/>
        </a:defRPr>
      </a:lvl2pPr>
      <a:lvl3pPr algn="l" rtl="0" fontAlgn="base">
        <a:spcBef>
          <a:spcPct val="0"/>
        </a:spcBef>
        <a:spcAft>
          <a:spcPct val="0"/>
        </a:spcAft>
        <a:defRPr sz="1700">
          <a:solidFill>
            <a:schemeClr val="tx1"/>
          </a:solidFill>
          <a:latin typeface="Arial" charset="0"/>
        </a:defRPr>
      </a:lvl3pPr>
      <a:lvl4pPr algn="l" rtl="0" fontAlgn="base">
        <a:spcBef>
          <a:spcPct val="0"/>
        </a:spcBef>
        <a:spcAft>
          <a:spcPct val="0"/>
        </a:spcAft>
        <a:defRPr sz="1700">
          <a:solidFill>
            <a:schemeClr val="tx1"/>
          </a:solidFill>
          <a:latin typeface="Arial" charset="0"/>
        </a:defRPr>
      </a:lvl4pPr>
      <a:lvl5pPr algn="l" rtl="0" fontAlgn="base">
        <a:spcBef>
          <a:spcPct val="0"/>
        </a:spcBef>
        <a:spcAft>
          <a:spcPct val="0"/>
        </a:spcAft>
        <a:defRPr sz="1700">
          <a:solidFill>
            <a:schemeClr val="tx1"/>
          </a:solidFill>
          <a:latin typeface="Arial" charset="0"/>
        </a:defRPr>
      </a:lvl5pPr>
      <a:lvl6pPr marL="497845" algn="l" rtl="0" fontAlgn="base">
        <a:spcBef>
          <a:spcPct val="0"/>
        </a:spcBef>
        <a:spcAft>
          <a:spcPct val="0"/>
        </a:spcAft>
        <a:defRPr sz="1700">
          <a:solidFill>
            <a:schemeClr val="tx1"/>
          </a:solidFill>
          <a:latin typeface="Arial" charset="0"/>
        </a:defRPr>
      </a:lvl6pPr>
      <a:lvl7pPr marL="995690" algn="l" rtl="0" fontAlgn="base">
        <a:spcBef>
          <a:spcPct val="0"/>
        </a:spcBef>
        <a:spcAft>
          <a:spcPct val="0"/>
        </a:spcAft>
        <a:defRPr sz="1700">
          <a:solidFill>
            <a:schemeClr val="tx1"/>
          </a:solidFill>
          <a:latin typeface="Arial" charset="0"/>
        </a:defRPr>
      </a:lvl7pPr>
      <a:lvl8pPr marL="1493535" algn="l" rtl="0" fontAlgn="base">
        <a:spcBef>
          <a:spcPct val="0"/>
        </a:spcBef>
        <a:spcAft>
          <a:spcPct val="0"/>
        </a:spcAft>
        <a:defRPr sz="1700">
          <a:solidFill>
            <a:schemeClr val="tx1"/>
          </a:solidFill>
          <a:latin typeface="Arial" charset="0"/>
        </a:defRPr>
      </a:lvl8pPr>
      <a:lvl9pPr marL="1991380" algn="l" rtl="0" fontAlgn="base">
        <a:spcBef>
          <a:spcPct val="0"/>
        </a:spcBef>
        <a:spcAft>
          <a:spcPct val="0"/>
        </a:spcAft>
        <a:defRPr sz="1700">
          <a:solidFill>
            <a:schemeClr val="tx1"/>
          </a:solidFill>
          <a:latin typeface="Arial" charset="0"/>
        </a:defRPr>
      </a:lvl9pPr>
    </p:titleStyle>
    <p:bodyStyle>
      <a:lvl1pPr marL="373384" indent="-373384" algn="l" rtl="0" fontAlgn="base">
        <a:spcBef>
          <a:spcPct val="50000"/>
        </a:spcBef>
        <a:spcAft>
          <a:spcPct val="0"/>
        </a:spcAft>
        <a:buChar char="•"/>
        <a:defRPr sz="1000">
          <a:solidFill>
            <a:schemeClr val="tx1"/>
          </a:solidFill>
          <a:latin typeface="+mn-lt"/>
          <a:ea typeface="+mn-ea"/>
          <a:cs typeface="+mn-cs"/>
        </a:defRPr>
      </a:lvl1pPr>
      <a:lvl2pPr marL="808998" indent="-311153" algn="l" rtl="0" fontAlgn="base">
        <a:spcBef>
          <a:spcPct val="50000"/>
        </a:spcBef>
        <a:spcAft>
          <a:spcPct val="0"/>
        </a:spcAft>
        <a:buChar char="–"/>
        <a:defRPr sz="1000">
          <a:solidFill>
            <a:schemeClr val="tx1"/>
          </a:solidFill>
          <a:latin typeface="+mn-lt"/>
        </a:defRPr>
      </a:lvl2pPr>
      <a:lvl3pPr marL="1244613" indent="-248923" algn="l" rtl="0" fontAlgn="base">
        <a:spcBef>
          <a:spcPct val="50000"/>
        </a:spcBef>
        <a:spcAft>
          <a:spcPct val="0"/>
        </a:spcAft>
        <a:buChar char="•"/>
        <a:defRPr sz="1000">
          <a:solidFill>
            <a:schemeClr val="tx1"/>
          </a:solidFill>
          <a:latin typeface="+mn-lt"/>
        </a:defRPr>
      </a:lvl3pPr>
      <a:lvl4pPr marL="1742458" indent="-248923" algn="l" rtl="0" fontAlgn="base">
        <a:spcBef>
          <a:spcPct val="50000"/>
        </a:spcBef>
        <a:spcAft>
          <a:spcPct val="0"/>
        </a:spcAft>
        <a:buChar char="–"/>
        <a:defRPr sz="1000">
          <a:solidFill>
            <a:schemeClr val="tx1"/>
          </a:solidFill>
          <a:latin typeface="+mn-lt"/>
        </a:defRPr>
      </a:lvl4pPr>
      <a:lvl5pPr marL="2240303" indent="-248923" algn="l" rtl="0" fontAlgn="base">
        <a:spcBef>
          <a:spcPct val="50000"/>
        </a:spcBef>
        <a:spcAft>
          <a:spcPct val="0"/>
        </a:spcAft>
        <a:buChar char="»"/>
        <a:defRPr sz="1000">
          <a:solidFill>
            <a:schemeClr val="tx1"/>
          </a:solidFill>
          <a:latin typeface="+mn-lt"/>
        </a:defRPr>
      </a:lvl5pPr>
      <a:lvl6pPr marL="2738148" indent="-248923" algn="l" rtl="0" fontAlgn="base">
        <a:spcBef>
          <a:spcPct val="50000"/>
        </a:spcBef>
        <a:spcAft>
          <a:spcPct val="0"/>
        </a:spcAft>
        <a:buChar char="»"/>
        <a:defRPr sz="1000">
          <a:solidFill>
            <a:schemeClr val="tx1"/>
          </a:solidFill>
          <a:latin typeface="+mn-lt"/>
        </a:defRPr>
      </a:lvl6pPr>
      <a:lvl7pPr marL="3235993" indent="-248923" algn="l" rtl="0" fontAlgn="base">
        <a:spcBef>
          <a:spcPct val="50000"/>
        </a:spcBef>
        <a:spcAft>
          <a:spcPct val="0"/>
        </a:spcAft>
        <a:buChar char="»"/>
        <a:defRPr sz="1000">
          <a:solidFill>
            <a:schemeClr val="tx1"/>
          </a:solidFill>
          <a:latin typeface="+mn-lt"/>
        </a:defRPr>
      </a:lvl7pPr>
      <a:lvl8pPr marL="3733838" indent="-248923" algn="l" rtl="0" fontAlgn="base">
        <a:spcBef>
          <a:spcPct val="50000"/>
        </a:spcBef>
        <a:spcAft>
          <a:spcPct val="0"/>
        </a:spcAft>
        <a:buChar char="»"/>
        <a:defRPr sz="1000">
          <a:solidFill>
            <a:schemeClr val="tx1"/>
          </a:solidFill>
          <a:latin typeface="+mn-lt"/>
        </a:defRPr>
      </a:lvl8pPr>
      <a:lvl9pPr marL="4231683" indent="-248923" algn="l" rtl="0" fontAlgn="base">
        <a:spcBef>
          <a:spcPct val="50000"/>
        </a:spcBef>
        <a:spcAft>
          <a:spcPct val="0"/>
        </a:spcAft>
        <a:buChar char="»"/>
        <a:defRPr sz="1000">
          <a:solidFill>
            <a:schemeClr val="tx1"/>
          </a:solidFill>
          <a:latin typeface="+mn-lt"/>
        </a:defRPr>
      </a:lvl9pPr>
    </p:bodyStyle>
    <p:otherStyle>
      <a:defPPr>
        <a:defRPr lang="de-DE"/>
      </a:defPPr>
      <a:lvl1pPr marL="0" algn="l" defTabSz="995690" rtl="0" eaLnBrk="1" latinLnBrk="0" hangingPunct="1">
        <a:defRPr sz="2000" kern="1200">
          <a:solidFill>
            <a:schemeClr val="tx1"/>
          </a:solidFill>
          <a:latin typeface="+mn-lt"/>
          <a:ea typeface="+mn-ea"/>
          <a:cs typeface="+mn-cs"/>
        </a:defRPr>
      </a:lvl1pPr>
      <a:lvl2pPr marL="497845" algn="l" defTabSz="995690" rtl="0" eaLnBrk="1" latinLnBrk="0" hangingPunct="1">
        <a:defRPr sz="2000" kern="1200">
          <a:solidFill>
            <a:schemeClr val="tx1"/>
          </a:solidFill>
          <a:latin typeface="+mn-lt"/>
          <a:ea typeface="+mn-ea"/>
          <a:cs typeface="+mn-cs"/>
        </a:defRPr>
      </a:lvl2pPr>
      <a:lvl3pPr marL="995690" algn="l" defTabSz="995690" rtl="0" eaLnBrk="1" latinLnBrk="0" hangingPunct="1">
        <a:defRPr sz="2000" kern="1200">
          <a:solidFill>
            <a:schemeClr val="tx1"/>
          </a:solidFill>
          <a:latin typeface="+mn-lt"/>
          <a:ea typeface="+mn-ea"/>
          <a:cs typeface="+mn-cs"/>
        </a:defRPr>
      </a:lvl3pPr>
      <a:lvl4pPr marL="1493535" algn="l" defTabSz="995690" rtl="0" eaLnBrk="1" latinLnBrk="0" hangingPunct="1">
        <a:defRPr sz="2000" kern="1200">
          <a:solidFill>
            <a:schemeClr val="tx1"/>
          </a:solidFill>
          <a:latin typeface="+mn-lt"/>
          <a:ea typeface="+mn-ea"/>
          <a:cs typeface="+mn-cs"/>
        </a:defRPr>
      </a:lvl4pPr>
      <a:lvl5pPr marL="1991380" algn="l" defTabSz="995690" rtl="0" eaLnBrk="1" latinLnBrk="0" hangingPunct="1">
        <a:defRPr sz="2000" kern="1200">
          <a:solidFill>
            <a:schemeClr val="tx1"/>
          </a:solidFill>
          <a:latin typeface="+mn-lt"/>
          <a:ea typeface="+mn-ea"/>
          <a:cs typeface="+mn-cs"/>
        </a:defRPr>
      </a:lvl5pPr>
      <a:lvl6pPr marL="2489225" algn="l" defTabSz="995690" rtl="0" eaLnBrk="1" latinLnBrk="0" hangingPunct="1">
        <a:defRPr sz="2000" kern="1200">
          <a:solidFill>
            <a:schemeClr val="tx1"/>
          </a:solidFill>
          <a:latin typeface="+mn-lt"/>
          <a:ea typeface="+mn-ea"/>
          <a:cs typeface="+mn-cs"/>
        </a:defRPr>
      </a:lvl6pPr>
      <a:lvl7pPr marL="2987070" algn="l" defTabSz="995690" rtl="0" eaLnBrk="1" latinLnBrk="0" hangingPunct="1">
        <a:defRPr sz="2000" kern="1200">
          <a:solidFill>
            <a:schemeClr val="tx1"/>
          </a:solidFill>
          <a:latin typeface="+mn-lt"/>
          <a:ea typeface="+mn-ea"/>
          <a:cs typeface="+mn-cs"/>
        </a:defRPr>
      </a:lvl7pPr>
      <a:lvl8pPr marL="3484916" algn="l" defTabSz="995690" rtl="0" eaLnBrk="1" latinLnBrk="0" hangingPunct="1">
        <a:defRPr sz="2000" kern="1200">
          <a:solidFill>
            <a:schemeClr val="tx1"/>
          </a:solidFill>
          <a:latin typeface="+mn-lt"/>
          <a:ea typeface="+mn-ea"/>
          <a:cs typeface="+mn-cs"/>
        </a:defRPr>
      </a:lvl8pPr>
      <a:lvl9pPr marL="3982761" algn="l" defTabSz="995690" rtl="0" eaLnBrk="1" latinLnBrk="0" hangingPunct="1">
        <a:defRPr sz="20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8.xml"/></Relationships>
</file>

<file path=ppt/slides/_rels/slide8.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Rechteck 49"/>
          <p:cNvSpPr/>
          <p:nvPr/>
        </p:nvSpPr>
        <p:spPr>
          <a:xfrm>
            <a:off x="4483400" y="612191"/>
            <a:ext cx="5831990" cy="6644657"/>
          </a:xfrm>
          <a:prstGeom prst="rect">
            <a:avLst/>
          </a:prstGeom>
          <a:solidFill>
            <a:srgbClr val="EAEAEA"/>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2" name="Textfeld 1"/>
          <p:cNvSpPr txBox="1"/>
          <p:nvPr/>
        </p:nvSpPr>
        <p:spPr>
          <a:xfrm>
            <a:off x="4483400" y="612191"/>
            <a:ext cx="5904000" cy="6755696"/>
          </a:xfrm>
          <a:prstGeom prst="rect">
            <a:avLst/>
          </a:prstGeom>
          <a:noFill/>
        </p:spPr>
        <p:txBody>
          <a:bodyPr wrap="square" rtlCol="0">
            <a:spAutoFit/>
          </a:bodyPr>
          <a:lstStyle/>
          <a:p>
            <a:endParaRPr lang="de-DE" sz="900" b="1" dirty="0" smtClean="0"/>
          </a:p>
          <a:p>
            <a:r>
              <a:rPr lang="de-DE" sz="900" b="1" dirty="0" smtClean="0"/>
              <a:t>Projektklassen </a:t>
            </a:r>
            <a:r>
              <a:rPr lang="de-DE" sz="900" b="1" dirty="0"/>
              <a:t>(PKL):</a:t>
            </a:r>
          </a:p>
          <a:p>
            <a:pPr>
              <a:spcBef>
                <a:spcPts val="600"/>
              </a:spcBef>
            </a:pPr>
            <a:r>
              <a:rPr lang="de-DE" sz="900" dirty="0"/>
              <a:t>Gespräche zu Projekten sind häufig davon geprägt, dass man seinem Gesprächspartner die „besondere Größe“, die außergewöhnlichen Schwierigkeiten eines Projektes vermitteln möchte und dabei feststellen muss, dass es keine </a:t>
            </a:r>
            <a:r>
              <a:rPr lang="de-DE" sz="900" dirty="0" smtClean="0"/>
              <a:t>allgemeingültigen </a:t>
            </a:r>
            <a:r>
              <a:rPr lang="de-DE" sz="900" dirty="0"/>
              <a:t>Parameter dafür gibt, dass die Gesprächspartner mit oft nach Übertreibung klingenden Worten von der Kleinheit </a:t>
            </a:r>
            <a:r>
              <a:rPr lang="de-DE" sz="900" dirty="0" smtClean="0"/>
              <a:t>oder der </a:t>
            </a:r>
            <a:r>
              <a:rPr lang="de-DE" sz="900" dirty="0"/>
              <a:t>Größe </a:t>
            </a:r>
            <a:r>
              <a:rPr lang="de-DE" sz="900" dirty="0" smtClean="0"/>
              <a:t>eines Projektes </a:t>
            </a:r>
            <a:r>
              <a:rPr lang="de-DE" sz="900" dirty="0"/>
              <a:t>überzeugt werden sollen.</a:t>
            </a:r>
          </a:p>
          <a:p>
            <a:pPr>
              <a:spcBef>
                <a:spcPts val="500"/>
              </a:spcBef>
            </a:pPr>
            <a:r>
              <a:rPr lang="de-DE" sz="900" dirty="0"/>
              <a:t>Planen und Bauen hat oft etwas mit Boxen </a:t>
            </a:r>
            <a:r>
              <a:rPr lang="de-DE" sz="900" dirty="0" smtClean="0"/>
              <a:t>gemeinsam: </a:t>
            </a:r>
            <a:r>
              <a:rPr lang="de-DE" sz="900" dirty="0"/>
              <a:t>beim Boxen kommt es auf das Gewicht </a:t>
            </a:r>
            <a:r>
              <a:rPr lang="de-DE" sz="900" b="1" dirty="0"/>
              <a:t>und</a:t>
            </a:r>
            <a:r>
              <a:rPr lang="de-DE" sz="900" dirty="0"/>
              <a:t> auf </a:t>
            </a:r>
            <a:r>
              <a:rPr lang="de-DE" sz="900" b="1" dirty="0" smtClean="0"/>
              <a:t>die</a:t>
            </a:r>
            <a:r>
              <a:rPr lang="de-DE" sz="900" dirty="0" smtClean="0"/>
              <a:t> </a:t>
            </a:r>
            <a:r>
              <a:rPr lang="de-DE" sz="900" b="1" dirty="0" smtClean="0"/>
              <a:t>Technik</a:t>
            </a:r>
            <a:r>
              <a:rPr lang="de-DE" sz="900" dirty="0" smtClean="0"/>
              <a:t> </a:t>
            </a:r>
            <a:r>
              <a:rPr lang="de-DE" sz="900" dirty="0"/>
              <a:t>an. Die Welt der Boxer wird in verständliche Stufen (Klassen) eingeteilt, so dass die Qualität der Boxer innerhalb einer Klasse verglichen werden kann. </a:t>
            </a:r>
          </a:p>
          <a:p>
            <a:pPr>
              <a:spcBef>
                <a:spcPts val="500"/>
              </a:spcBef>
            </a:pPr>
            <a:r>
              <a:rPr lang="de-DE" sz="900" dirty="0"/>
              <a:t>Auch im </a:t>
            </a:r>
            <a:r>
              <a:rPr lang="de-DE" sz="900" dirty="0" smtClean="0"/>
              <a:t>Bauprojektmanagement erscheint es manchmal ratsam, die Beteiligten immer nur nahe ihrer „Gewichts-klasse“ antreten zu lassen. Auch hier kann der Weltergewichtler beim Schwergewichtskampf nur ein Desaster erleben. Denn auch beim Bauen ändert sich nicht nur die Projektkomplexität, sondern auch die Werkzeuge und das notwendige Wissen entsprechend der „Projekt(-Gewichts-)</a:t>
            </a:r>
            <a:r>
              <a:rPr lang="de-DE" sz="900" dirty="0" err="1" smtClean="0"/>
              <a:t>klassen</a:t>
            </a:r>
            <a:r>
              <a:rPr lang="de-DE" sz="900" dirty="0" smtClean="0"/>
              <a:t>“. Eine verständliche Klassifizierung von Projekten kann daher bereits zum Start von Projekten hilfreich sein.</a:t>
            </a:r>
          </a:p>
          <a:p>
            <a:pPr>
              <a:spcBef>
                <a:spcPts val="500"/>
              </a:spcBef>
            </a:pPr>
            <a:r>
              <a:rPr lang="de-DE" sz="900" dirty="0" smtClean="0"/>
              <a:t>Die </a:t>
            </a:r>
            <a:r>
              <a:rPr lang="de-DE" sz="900" dirty="0"/>
              <a:t>Grenzen dieser Klassen sind (noch) nicht allgemein gültig definiert, daher nachstehend ein Versuch die Projektklassen </a:t>
            </a:r>
            <a:r>
              <a:rPr lang="de-DE" sz="900" dirty="0" smtClean="0"/>
              <a:t>zu definieren:</a:t>
            </a:r>
            <a:endParaRPr lang="de-DE" sz="900" dirty="0"/>
          </a:p>
          <a:p>
            <a:pPr>
              <a:spcBef>
                <a:spcPts val="500"/>
              </a:spcBef>
            </a:pPr>
            <a:r>
              <a:rPr lang="de-DE" sz="900" dirty="0"/>
              <a:t>Mit Projektklassen von 1 bis 5 (bei sehr großen Projekten auch darüber) </a:t>
            </a:r>
            <a:r>
              <a:rPr lang="de-DE" sz="900" dirty="0" smtClean="0"/>
              <a:t>können </a:t>
            </a:r>
            <a:r>
              <a:rPr lang="de-DE" sz="900" dirty="0"/>
              <a:t>wir Projekte griffig einteilen, herausragenden Projekten die notwendige größere Aufmerksamkeit schenken, Mitarbeiterteams homogener zusammenstellen, gewichtete Vergleiche anstellen, Verträge abstufen, Anforderungen besser argumentieren </a:t>
            </a:r>
            <a:r>
              <a:rPr lang="de-DE" sz="900" dirty="0" smtClean="0"/>
              <a:t>...</a:t>
            </a:r>
          </a:p>
          <a:p>
            <a:pPr>
              <a:spcBef>
                <a:spcPts val="500"/>
              </a:spcBef>
            </a:pPr>
            <a:endParaRPr lang="de-DE" sz="900" dirty="0"/>
          </a:p>
          <a:p>
            <a:pPr>
              <a:spcBef>
                <a:spcPts val="500"/>
              </a:spcBef>
            </a:pPr>
            <a:endParaRPr lang="de-DE" sz="900" dirty="0" smtClean="0"/>
          </a:p>
          <a:p>
            <a:pPr>
              <a:spcBef>
                <a:spcPts val="600"/>
              </a:spcBef>
            </a:pPr>
            <a:r>
              <a:rPr lang="de-DE" sz="900" dirty="0" smtClean="0"/>
              <a:t> </a:t>
            </a:r>
          </a:p>
          <a:p>
            <a:pPr>
              <a:spcBef>
                <a:spcPts val="600"/>
              </a:spcBef>
            </a:pPr>
            <a:endParaRPr lang="de-DE" sz="900" dirty="0"/>
          </a:p>
          <a:p>
            <a:pPr>
              <a:spcBef>
                <a:spcPts val="600"/>
              </a:spcBef>
            </a:pPr>
            <a:endParaRPr lang="de-DE" sz="900" dirty="0"/>
          </a:p>
          <a:p>
            <a:endParaRPr lang="de-DE" sz="900" dirty="0"/>
          </a:p>
          <a:p>
            <a:endParaRPr lang="de-DE" sz="900" dirty="0"/>
          </a:p>
          <a:p>
            <a:endParaRPr lang="de-DE" sz="900" dirty="0"/>
          </a:p>
          <a:p>
            <a:endParaRPr lang="de-DE" sz="900" dirty="0"/>
          </a:p>
          <a:p>
            <a:endParaRPr lang="de-DE" sz="900" dirty="0"/>
          </a:p>
          <a:p>
            <a:endParaRPr lang="de-DE" sz="900" dirty="0"/>
          </a:p>
          <a:p>
            <a:endParaRPr lang="de-DE" sz="900" dirty="0"/>
          </a:p>
          <a:p>
            <a:endParaRPr lang="de-DE" sz="900" dirty="0"/>
          </a:p>
          <a:p>
            <a:endParaRPr lang="de-DE" sz="900" dirty="0"/>
          </a:p>
          <a:p>
            <a:endParaRPr lang="de-DE" sz="900" dirty="0"/>
          </a:p>
          <a:p>
            <a:endParaRPr lang="de-DE" sz="900" dirty="0"/>
          </a:p>
          <a:p>
            <a:endParaRPr lang="de-DE" sz="900" dirty="0"/>
          </a:p>
          <a:p>
            <a:endParaRPr lang="de-DE" sz="900" dirty="0"/>
          </a:p>
          <a:p>
            <a:endParaRPr lang="de-DE" sz="900" dirty="0" smtClean="0"/>
          </a:p>
          <a:p>
            <a:pPr>
              <a:spcBef>
                <a:spcPts val="0"/>
              </a:spcBef>
            </a:pPr>
            <a:endParaRPr lang="de-DE" sz="900" dirty="0" smtClean="0"/>
          </a:p>
          <a:p>
            <a:pPr>
              <a:spcBef>
                <a:spcPts val="300"/>
              </a:spcBef>
            </a:pPr>
            <a:r>
              <a:rPr lang="de-DE" sz="900" dirty="0" smtClean="0"/>
              <a:t>Keinesfalls </a:t>
            </a:r>
            <a:r>
              <a:rPr lang="de-DE" sz="900" dirty="0"/>
              <a:t>soll dieser Beitrag in die Diskussion von </a:t>
            </a:r>
            <a:r>
              <a:rPr lang="de-DE" sz="900" dirty="0" smtClean="0"/>
              <a:t>Schwierigkeitsklassen (alte </a:t>
            </a:r>
            <a:r>
              <a:rPr lang="de-DE" sz="900" dirty="0" err="1" smtClean="0"/>
              <a:t>HO‘s</a:t>
            </a:r>
            <a:r>
              <a:rPr lang="de-DE" sz="900" dirty="0" smtClean="0"/>
              <a:t>) oder Bewertungspunkte eingreifen</a:t>
            </a:r>
            <a:r>
              <a:rPr lang="de-DE" sz="900" dirty="0"/>
              <a:t>, Projektklassen sind als </a:t>
            </a:r>
            <a:r>
              <a:rPr lang="de-DE" sz="900" dirty="0" smtClean="0"/>
              <a:t>Einteilungsschema für die Aufbauorganisation gedacht</a:t>
            </a:r>
            <a:r>
              <a:rPr lang="de-DE" sz="900" dirty="0"/>
              <a:t>, mit denen Projekte schon zum Start mit „richtig“ </a:t>
            </a:r>
            <a:r>
              <a:rPr lang="de-DE" sz="900" dirty="0" smtClean="0"/>
              <a:t>skalierten Verträgen und </a:t>
            </a:r>
            <a:r>
              <a:rPr lang="de-DE" sz="900" dirty="0"/>
              <a:t>passenden Kapazitäten aufgesetzt werden könnten</a:t>
            </a:r>
            <a:r>
              <a:rPr lang="de-DE" sz="900" dirty="0" smtClean="0"/>
              <a:t>.</a:t>
            </a:r>
          </a:p>
        </p:txBody>
      </p:sp>
      <p:sp>
        <p:nvSpPr>
          <p:cNvPr id="51" name="Rechteck 50"/>
          <p:cNvSpPr/>
          <p:nvPr/>
        </p:nvSpPr>
        <p:spPr>
          <a:xfrm>
            <a:off x="450020" y="7102959"/>
            <a:ext cx="3744155" cy="458304"/>
          </a:xfrm>
          <a:prstGeom prst="rect">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3" name="Textfeld 2"/>
          <p:cNvSpPr txBox="1"/>
          <p:nvPr/>
        </p:nvSpPr>
        <p:spPr>
          <a:xfrm>
            <a:off x="594040" y="6949071"/>
            <a:ext cx="3672510" cy="307777"/>
          </a:xfrm>
          <a:prstGeom prst="rect">
            <a:avLst/>
          </a:prstGeom>
          <a:noFill/>
        </p:spPr>
        <p:txBody>
          <a:bodyPr wrap="square" rtlCol="0">
            <a:spAutoFit/>
          </a:bodyPr>
          <a:lstStyle/>
          <a:p>
            <a:r>
              <a:rPr lang="de-DE" sz="1400" b="1" dirty="0" smtClean="0"/>
              <a:t>Projektklassen [PKL]</a:t>
            </a:r>
            <a:endParaRPr lang="de-DE" sz="1400" b="1" dirty="0"/>
          </a:p>
        </p:txBody>
      </p:sp>
      <p:grpSp>
        <p:nvGrpSpPr>
          <p:cNvPr id="80" name="Gruppieren 79"/>
          <p:cNvGrpSpPr/>
          <p:nvPr/>
        </p:nvGrpSpPr>
        <p:grpSpPr>
          <a:xfrm>
            <a:off x="4570832" y="3708697"/>
            <a:ext cx="5796020" cy="2916000"/>
            <a:chOff x="4591380" y="3564601"/>
            <a:chExt cx="5796020" cy="2916000"/>
          </a:xfrm>
        </p:grpSpPr>
        <p:sp>
          <p:nvSpPr>
            <p:cNvPr id="6" name="Rechteck 5"/>
            <p:cNvSpPr/>
            <p:nvPr/>
          </p:nvSpPr>
          <p:spPr>
            <a:xfrm>
              <a:off x="4591380" y="3564601"/>
              <a:ext cx="5652000" cy="2916000"/>
            </a:xfrm>
            <a:prstGeom prst="rect">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AT" dirty="0"/>
            </a:p>
          </p:txBody>
        </p:sp>
        <p:grpSp>
          <p:nvGrpSpPr>
            <p:cNvPr id="5" name="Gruppieren 4"/>
            <p:cNvGrpSpPr/>
            <p:nvPr/>
          </p:nvGrpSpPr>
          <p:grpSpPr>
            <a:xfrm>
              <a:off x="4626760" y="3564601"/>
              <a:ext cx="5760640" cy="2736304"/>
              <a:chOff x="4482580" y="3708621"/>
              <a:chExt cx="5760640" cy="2736304"/>
            </a:xfrm>
          </p:grpSpPr>
          <p:cxnSp>
            <p:nvCxnSpPr>
              <p:cNvPr id="7" name="Gerade Verbindung 6"/>
              <p:cNvCxnSpPr/>
              <p:nvPr/>
            </p:nvCxnSpPr>
            <p:spPr>
              <a:xfrm>
                <a:off x="5130652" y="5228801"/>
                <a:ext cx="259200" cy="0"/>
              </a:xfrm>
              <a:prstGeom prst="line">
                <a:avLst/>
              </a:prstGeom>
              <a:ln w="6350">
                <a:solidFill>
                  <a:schemeClr val="tx1">
                    <a:lumMod val="50000"/>
                    <a:lumOff val="50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8" name="Gerade Verbindung 7"/>
              <p:cNvCxnSpPr/>
              <p:nvPr/>
            </p:nvCxnSpPr>
            <p:spPr>
              <a:xfrm>
                <a:off x="4850303" y="4428701"/>
                <a:ext cx="540000" cy="0"/>
              </a:xfrm>
              <a:prstGeom prst="line">
                <a:avLst/>
              </a:prstGeom>
              <a:ln w="6350">
                <a:solidFill>
                  <a:schemeClr val="tx1">
                    <a:lumMod val="50000"/>
                    <a:lumOff val="50000"/>
                  </a:schemeClr>
                </a:solidFill>
                <a:prstDash val="dash"/>
              </a:ln>
            </p:spPr>
            <p:style>
              <a:lnRef idx="1">
                <a:schemeClr val="accent1"/>
              </a:lnRef>
              <a:fillRef idx="0">
                <a:schemeClr val="accent1"/>
              </a:fillRef>
              <a:effectRef idx="0">
                <a:schemeClr val="accent1"/>
              </a:effectRef>
              <a:fontRef idx="minor">
                <a:schemeClr val="tx1"/>
              </a:fontRef>
            </p:style>
          </p:cxnSp>
          <p:sp>
            <p:nvSpPr>
              <p:cNvPr id="9" name="Rechteck 8"/>
              <p:cNvSpPr/>
              <p:nvPr/>
            </p:nvSpPr>
            <p:spPr>
              <a:xfrm>
                <a:off x="4482580" y="3708621"/>
                <a:ext cx="5760640" cy="2736304"/>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AT"/>
              </a:p>
            </p:txBody>
          </p:sp>
          <p:sp>
            <p:nvSpPr>
              <p:cNvPr id="10" name="Rechtwinkliges Dreieck 9"/>
              <p:cNvSpPr/>
              <p:nvPr/>
            </p:nvSpPr>
            <p:spPr>
              <a:xfrm flipH="1">
                <a:off x="4554588" y="4007701"/>
                <a:ext cx="5328592" cy="2221200"/>
              </a:xfrm>
              <a:prstGeom prst="rtTriangle">
                <a:avLst/>
              </a:prstGeom>
              <a:solidFill>
                <a:srgbClr val="078F3C"/>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11" name="Rechtwinkliges Dreieck 10"/>
              <p:cNvSpPr/>
              <p:nvPr/>
            </p:nvSpPr>
            <p:spPr>
              <a:xfrm flipH="1">
                <a:off x="4554588" y="4428701"/>
                <a:ext cx="4320000" cy="1800000"/>
              </a:xfrm>
              <a:prstGeom prst="rtTriangle">
                <a:avLst/>
              </a:prstGeom>
              <a:solidFill>
                <a:srgbClr val="46A059"/>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12" name="Rechtwinkliges Dreieck 11"/>
              <p:cNvSpPr/>
              <p:nvPr/>
            </p:nvSpPr>
            <p:spPr>
              <a:xfrm flipH="1">
                <a:off x="4554588" y="4788741"/>
                <a:ext cx="3456000" cy="1440000"/>
              </a:xfrm>
              <a:prstGeom prst="rtTriangle">
                <a:avLst/>
              </a:prstGeom>
              <a:solidFill>
                <a:srgbClr val="75B66C"/>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13" name="Rechtwinkliges Dreieck 12"/>
              <p:cNvSpPr/>
              <p:nvPr/>
            </p:nvSpPr>
            <p:spPr>
              <a:xfrm flipH="1">
                <a:off x="4554588" y="5144017"/>
                <a:ext cx="2592000" cy="1084763"/>
              </a:xfrm>
              <a:custGeom>
                <a:avLst/>
                <a:gdLst>
                  <a:gd name="connsiteX0" fmla="*/ 0 w 2592000"/>
                  <a:gd name="connsiteY0" fmla="*/ 1080000 h 1080000"/>
                  <a:gd name="connsiteX1" fmla="*/ 0 w 2592000"/>
                  <a:gd name="connsiteY1" fmla="*/ 0 h 1080000"/>
                  <a:gd name="connsiteX2" fmla="*/ 2592000 w 2592000"/>
                  <a:gd name="connsiteY2" fmla="*/ 1080000 h 1080000"/>
                  <a:gd name="connsiteX3" fmla="*/ 0 w 2592000"/>
                  <a:gd name="connsiteY3" fmla="*/ 1080000 h 1080000"/>
                  <a:gd name="connsiteX0" fmla="*/ 0 w 2592000"/>
                  <a:gd name="connsiteY0" fmla="*/ 1084763 h 1084763"/>
                  <a:gd name="connsiteX1" fmla="*/ 0 w 2592000"/>
                  <a:gd name="connsiteY1" fmla="*/ 0 h 1084763"/>
                  <a:gd name="connsiteX2" fmla="*/ 2592000 w 2592000"/>
                  <a:gd name="connsiteY2" fmla="*/ 1084763 h 1084763"/>
                  <a:gd name="connsiteX3" fmla="*/ 0 w 2592000"/>
                  <a:gd name="connsiteY3" fmla="*/ 1084763 h 1084763"/>
                </a:gdLst>
                <a:ahLst/>
                <a:cxnLst>
                  <a:cxn ang="0">
                    <a:pos x="connsiteX0" y="connsiteY0"/>
                  </a:cxn>
                  <a:cxn ang="0">
                    <a:pos x="connsiteX1" y="connsiteY1"/>
                  </a:cxn>
                  <a:cxn ang="0">
                    <a:pos x="connsiteX2" y="connsiteY2"/>
                  </a:cxn>
                  <a:cxn ang="0">
                    <a:pos x="connsiteX3" y="connsiteY3"/>
                  </a:cxn>
                </a:cxnLst>
                <a:rect l="l" t="t" r="r" b="b"/>
                <a:pathLst>
                  <a:path w="2592000" h="1084763">
                    <a:moveTo>
                      <a:pt x="0" y="1084763"/>
                    </a:moveTo>
                    <a:lnTo>
                      <a:pt x="0" y="0"/>
                    </a:lnTo>
                    <a:lnTo>
                      <a:pt x="2592000" y="1084763"/>
                    </a:lnTo>
                    <a:lnTo>
                      <a:pt x="0" y="1084763"/>
                    </a:lnTo>
                    <a:close/>
                  </a:path>
                </a:pathLst>
              </a:custGeom>
              <a:solidFill>
                <a:srgbClr val="91C48A"/>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14" name="Rechtwinkliges Dreieck 13"/>
              <p:cNvSpPr/>
              <p:nvPr/>
            </p:nvSpPr>
            <p:spPr>
              <a:xfrm flipH="1">
                <a:off x="4554684" y="5508901"/>
                <a:ext cx="1728000" cy="720000"/>
              </a:xfrm>
              <a:prstGeom prst="rtTriangle">
                <a:avLst/>
              </a:prstGeom>
              <a:solidFill>
                <a:srgbClr val="A5DBA5"/>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15" name="Rechtwinkliges Dreieck 14"/>
              <p:cNvSpPr/>
              <p:nvPr/>
            </p:nvSpPr>
            <p:spPr>
              <a:xfrm flipH="1">
                <a:off x="4554588" y="5868861"/>
                <a:ext cx="864000" cy="360040"/>
              </a:xfrm>
              <a:prstGeom prst="rtTriangle">
                <a:avLst/>
              </a:prstGeom>
              <a:solidFill>
                <a:srgbClr val="C7E9C7"/>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cxnSp>
            <p:nvCxnSpPr>
              <p:cNvPr id="16" name="Gerade Verbindung mit Pfeil 15"/>
              <p:cNvCxnSpPr>
                <a:stCxn id="15" idx="4"/>
              </p:cNvCxnSpPr>
              <p:nvPr/>
            </p:nvCxnSpPr>
            <p:spPr>
              <a:xfrm>
                <a:off x="4554588" y="6228901"/>
                <a:ext cx="5544616" cy="0"/>
              </a:xfrm>
              <a:prstGeom prst="straightConnector1">
                <a:avLst/>
              </a:prstGeom>
              <a:ln w="31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7" name="Gerade Verbindung mit Pfeil 16"/>
              <p:cNvCxnSpPr>
                <a:stCxn id="15" idx="4"/>
              </p:cNvCxnSpPr>
              <p:nvPr/>
            </p:nvCxnSpPr>
            <p:spPr>
              <a:xfrm flipV="1">
                <a:off x="4554588" y="5156101"/>
                <a:ext cx="2556000" cy="1072800"/>
              </a:xfrm>
              <a:prstGeom prst="straightConnector1">
                <a:avLst/>
              </a:prstGeom>
              <a:ln w="3175">
                <a:solidFill>
                  <a:schemeClr val="tx1"/>
                </a:solidFill>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8" name="Gerade Verbindung 17"/>
              <p:cNvCxnSpPr/>
              <p:nvPr/>
            </p:nvCxnSpPr>
            <p:spPr>
              <a:xfrm flipV="1">
                <a:off x="8875068" y="5292797"/>
                <a:ext cx="0" cy="935896"/>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sp>
            <p:nvSpPr>
              <p:cNvPr id="19" name="Textfeld 18"/>
              <p:cNvSpPr txBox="1"/>
              <p:nvPr/>
            </p:nvSpPr>
            <p:spPr>
              <a:xfrm>
                <a:off x="5346676" y="6236716"/>
                <a:ext cx="144016" cy="188119"/>
              </a:xfrm>
              <a:prstGeom prst="rect">
                <a:avLst/>
              </a:prstGeom>
              <a:noFill/>
            </p:spPr>
            <p:txBody>
              <a:bodyPr wrap="square" lIns="36000" tIns="36000" rIns="36000" bIns="36000" rtlCol="0">
                <a:spAutoFit/>
              </a:bodyPr>
              <a:lstStyle/>
              <a:p>
                <a:r>
                  <a:rPr lang="de-DE" sz="750" b="1" dirty="0" smtClean="0">
                    <a:latin typeface="Arial" pitchFamily="34" charset="0"/>
                    <a:cs typeface="Arial" pitchFamily="34" charset="0"/>
                  </a:rPr>
                  <a:t>1</a:t>
                </a:r>
                <a:endParaRPr lang="de-DE" sz="750" b="1" dirty="0">
                  <a:latin typeface="Arial" pitchFamily="34" charset="0"/>
                  <a:cs typeface="Arial" pitchFamily="34" charset="0"/>
                </a:endParaRPr>
              </a:p>
            </p:txBody>
          </p:sp>
          <p:sp>
            <p:nvSpPr>
              <p:cNvPr id="20" name="Textfeld 19"/>
              <p:cNvSpPr txBox="1"/>
              <p:nvPr/>
            </p:nvSpPr>
            <p:spPr>
              <a:xfrm>
                <a:off x="6226402" y="6236716"/>
                <a:ext cx="144016" cy="188119"/>
              </a:xfrm>
              <a:prstGeom prst="rect">
                <a:avLst/>
              </a:prstGeom>
              <a:noFill/>
            </p:spPr>
            <p:txBody>
              <a:bodyPr wrap="square" lIns="36000" tIns="36000" rIns="36000" bIns="36000" rtlCol="0">
                <a:spAutoFit/>
              </a:bodyPr>
              <a:lstStyle/>
              <a:p>
                <a:r>
                  <a:rPr lang="de-DE" sz="750" b="1" dirty="0">
                    <a:latin typeface="Arial" pitchFamily="34" charset="0"/>
                    <a:cs typeface="Arial" pitchFamily="34" charset="0"/>
                  </a:rPr>
                  <a:t>2</a:t>
                </a:r>
              </a:p>
            </p:txBody>
          </p:sp>
          <p:sp>
            <p:nvSpPr>
              <p:cNvPr id="21" name="Textfeld 20"/>
              <p:cNvSpPr txBox="1"/>
              <p:nvPr/>
            </p:nvSpPr>
            <p:spPr>
              <a:xfrm>
                <a:off x="7090498" y="6236716"/>
                <a:ext cx="144016" cy="188119"/>
              </a:xfrm>
              <a:prstGeom prst="rect">
                <a:avLst/>
              </a:prstGeom>
              <a:noFill/>
            </p:spPr>
            <p:txBody>
              <a:bodyPr wrap="square" lIns="36000" tIns="36000" rIns="36000" bIns="36000" rtlCol="0">
                <a:spAutoFit/>
              </a:bodyPr>
              <a:lstStyle/>
              <a:p>
                <a:r>
                  <a:rPr lang="de-DE" sz="750" b="1" dirty="0" smtClean="0">
                    <a:latin typeface="Arial" pitchFamily="34" charset="0"/>
                    <a:cs typeface="Arial" pitchFamily="34" charset="0"/>
                  </a:rPr>
                  <a:t>3</a:t>
                </a:r>
                <a:endParaRPr lang="de-DE" sz="750" b="1" dirty="0">
                  <a:latin typeface="Arial" pitchFamily="34" charset="0"/>
                  <a:cs typeface="Arial" pitchFamily="34" charset="0"/>
                </a:endParaRPr>
              </a:p>
            </p:txBody>
          </p:sp>
          <p:sp>
            <p:nvSpPr>
              <p:cNvPr id="22" name="Textfeld 21"/>
              <p:cNvSpPr txBox="1"/>
              <p:nvPr/>
            </p:nvSpPr>
            <p:spPr>
              <a:xfrm>
                <a:off x="7954594" y="6236716"/>
                <a:ext cx="144016" cy="188119"/>
              </a:xfrm>
              <a:prstGeom prst="rect">
                <a:avLst/>
              </a:prstGeom>
              <a:noFill/>
            </p:spPr>
            <p:txBody>
              <a:bodyPr wrap="square" lIns="36000" tIns="36000" rIns="36000" bIns="36000" rtlCol="0">
                <a:spAutoFit/>
              </a:bodyPr>
              <a:lstStyle/>
              <a:p>
                <a:r>
                  <a:rPr lang="de-DE" sz="750" b="1" dirty="0" smtClean="0">
                    <a:latin typeface="Arial" pitchFamily="34" charset="0"/>
                    <a:cs typeface="Arial" pitchFamily="34" charset="0"/>
                  </a:rPr>
                  <a:t>4</a:t>
                </a:r>
                <a:endParaRPr lang="de-DE" sz="750" b="1" dirty="0">
                  <a:latin typeface="Arial" pitchFamily="34" charset="0"/>
                  <a:cs typeface="Arial" pitchFamily="34" charset="0"/>
                </a:endParaRPr>
              </a:p>
            </p:txBody>
          </p:sp>
          <p:sp>
            <p:nvSpPr>
              <p:cNvPr id="23" name="Textfeld 22"/>
              <p:cNvSpPr txBox="1"/>
              <p:nvPr/>
            </p:nvSpPr>
            <p:spPr>
              <a:xfrm>
                <a:off x="8810875" y="6236716"/>
                <a:ext cx="144016" cy="188119"/>
              </a:xfrm>
              <a:prstGeom prst="rect">
                <a:avLst/>
              </a:prstGeom>
              <a:noFill/>
            </p:spPr>
            <p:txBody>
              <a:bodyPr wrap="square" lIns="36000" tIns="36000" rIns="36000" bIns="36000" rtlCol="0">
                <a:spAutoFit/>
              </a:bodyPr>
              <a:lstStyle/>
              <a:p>
                <a:r>
                  <a:rPr lang="de-DE" sz="750" b="1" dirty="0" smtClean="0">
                    <a:latin typeface="Arial" pitchFamily="34" charset="0"/>
                    <a:cs typeface="Arial" pitchFamily="34" charset="0"/>
                  </a:rPr>
                  <a:t>5</a:t>
                </a:r>
                <a:endParaRPr lang="de-DE" sz="750" b="1" dirty="0">
                  <a:latin typeface="Arial" pitchFamily="34" charset="0"/>
                  <a:cs typeface="Arial" pitchFamily="34" charset="0"/>
                </a:endParaRPr>
              </a:p>
            </p:txBody>
          </p:sp>
          <p:sp>
            <p:nvSpPr>
              <p:cNvPr id="24" name="Welle 23"/>
              <p:cNvSpPr/>
              <p:nvPr/>
            </p:nvSpPr>
            <p:spPr>
              <a:xfrm flipH="1">
                <a:off x="7146876" y="4140669"/>
                <a:ext cx="936104" cy="375670"/>
              </a:xfrm>
              <a:prstGeom prst="wave">
                <a:avLst>
                  <a:gd name="adj1" fmla="val 9119"/>
                  <a:gd name="adj2" fmla="val 0"/>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25" name="Welle 24"/>
              <p:cNvSpPr/>
              <p:nvPr/>
            </p:nvSpPr>
            <p:spPr>
              <a:xfrm flipH="1">
                <a:off x="8875068" y="4125039"/>
                <a:ext cx="936104" cy="375670"/>
              </a:xfrm>
              <a:prstGeom prst="wave">
                <a:avLst>
                  <a:gd name="adj1" fmla="val 10387"/>
                  <a:gd name="adj2" fmla="val 0"/>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26" name="Textfeld 25"/>
              <p:cNvSpPr txBox="1"/>
              <p:nvPr/>
            </p:nvSpPr>
            <p:spPr>
              <a:xfrm>
                <a:off x="8898513" y="4222745"/>
                <a:ext cx="864096" cy="230832"/>
              </a:xfrm>
              <a:prstGeom prst="rect">
                <a:avLst/>
              </a:prstGeom>
              <a:noFill/>
            </p:spPr>
            <p:txBody>
              <a:bodyPr wrap="square" lIns="0" tIns="0" rIns="0" bIns="0" rtlCol="0">
                <a:spAutoFit/>
              </a:bodyPr>
              <a:lstStyle/>
              <a:p>
                <a:r>
                  <a:rPr lang="de-DE" sz="750" b="1" dirty="0" smtClean="0">
                    <a:latin typeface="Arial" pitchFamily="34" charset="0"/>
                    <a:cs typeface="Arial" pitchFamily="34" charset="0"/>
                  </a:rPr>
                  <a:t>konkretisierte</a:t>
                </a:r>
                <a:br>
                  <a:rPr lang="de-DE" sz="750" b="1" dirty="0" smtClean="0">
                    <a:latin typeface="Arial" pitchFamily="34" charset="0"/>
                    <a:cs typeface="Arial" pitchFamily="34" charset="0"/>
                  </a:rPr>
                </a:br>
                <a:r>
                  <a:rPr lang="de-DE" sz="750" b="1" dirty="0" smtClean="0">
                    <a:latin typeface="Arial" pitchFamily="34" charset="0"/>
                    <a:cs typeface="Arial" pitchFamily="34" charset="0"/>
                  </a:rPr>
                  <a:t>Verträge</a:t>
                </a:r>
                <a:endParaRPr lang="de-DE" sz="750" b="1" dirty="0">
                  <a:latin typeface="Arial" pitchFamily="34" charset="0"/>
                  <a:cs typeface="Arial" pitchFamily="34" charset="0"/>
                </a:endParaRPr>
              </a:p>
            </p:txBody>
          </p:sp>
          <p:sp>
            <p:nvSpPr>
              <p:cNvPr id="27" name="Welle 26"/>
              <p:cNvSpPr/>
              <p:nvPr/>
            </p:nvSpPr>
            <p:spPr>
              <a:xfrm flipH="1">
                <a:off x="8875068" y="4917127"/>
                <a:ext cx="936104" cy="375670"/>
              </a:xfrm>
              <a:prstGeom prst="wave">
                <a:avLst>
                  <a:gd name="adj1" fmla="val 7429"/>
                  <a:gd name="adj2" fmla="val 0"/>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28" name="Textfeld 27"/>
              <p:cNvSpPr txBox="1"/>
              <p:nvPr/>
            </p:nvSpPr>
            <p:spPr>
              <a:xfrm>
                <a:off x="8898513" y="4997016"/>
                <a:ext cx="912659" cy="230832"/>
              </a:xfrm>
              <a:prstGeom prst="rect">
                <a:avLst/>
              </a:prstGeom>
              <a:noFill/>
            </p:spPr>
            <p:txBody>
              <a:bodyPr wrap="square" lIns="0" tIns="0" rIns="0" bIns="0" rtlCol="0">
                <a:spAutoFit/>
              </a:bodyPr>
              <a:lstStyle/>
              <a:p>
                <a:r>
                  <a:rPr lang="de-DE" sz="750" b="1" dirty="0">
                    <a:latin typeface="Arial" pitchFamily="34" charset="0"/>
                    <a:cs typeface="Arial" pitchFamily="34" charset="0"/>
                  </a:rPr>
                  <a:t>k</a:t>
                </a:r>
                <a:r>
                  <a:rPr lang="de-DE" sz="750" b="1" dirty="0" smtClean="0">
                    <a:latin typeface="Arial" pitchFamily="34" charset="0"/>
                    <a:cs typeface="Arial" pitchFamily="34" charset="0"/>
                  </a:rPr>
                  <a:t>onkretisierte und präzisierte Verträge</a:t>
                </a:r>
                <a:endParaRPr lang="de-DE" sz="750" b="1" dirty="0">
                  <a:latin typeface="Arial" pitchFamily="34" charset="0"/>
                  <a:cs typeface="Arial" pitchFamily="34" charset="0"/>
                </a:endParaRPr>
              </a:p>
            </p:txBody>
          </p:sp>
          <p:sp>
            <p:nvSpPr>
              <p:cNvPr id="29" name="Textfeld 28"/>
              <p:cNvSpPr txBox="1"/>
              <p:nvPr/>
            </p:nvSpPr>
            <p:spPr>
              <a:xfrm>
                <a:off x="7171994" y="4222165"/>
                <a:ext cx="910986" cy="230832"/>
              </a:xfrm>
              <a:prstGeom prst="rect">
                <a:avLst/>
              </a:prstGeom>
              <a:noFill/>
            </p:spPr>
            <p:txBody>
              <a:bodyPr wrap="square" lIns="0" tIns="0" rIns="0" bIns="0" rtlCol="0">
                <a:spAutoFit/>
              </a:bodyPr>
              <a:lstStyle/>
              <a:p>
                <a:r>
                  <a:rPr lang="de-DE" sz="750" b="1" dirty="0" smtClean="0">
                    <a:latin typeface="Arial" pitchFamily="34" charset="0"/>
                    <a:cs typeface="Arial" pitchFamily="34" charset="0"/>
                  </a:rPr>
                  <a:t>Verträge auf Ebene der Leistungsbilder</a:t>
                </a:r>
                <a:endParaRPr lang="de-DE" sz="750" b="1" dirty="0">
                  <a:latin typeface="Arial" pitchFamily="34" charset="0"/>
                  <a:cs typeface="Arial" pitchFamily="34" charset="0"/>
                </a:endParaRPr>
              </a:p>
            </p:txBody>
          </p:sp>
          <p:sp>
            <p:nvSpPr>
              <p:cNvPr id="30" name="Textfeld 29"/>
              <p:cNvSpPr txBox="1"/>
              <p:nvPr/>
            </p:nvSpPr>
            <p:spPr>
              <a:xfrm>
                <a:off x="4585584" y="3842765"/>
                <a:ext cx="401052" cy="153888"/>
              </a:xfrm>
              <a:prstGeom prst="rect">
                <a:avLst/>
              </a:prstGeom>
              <a:noFill/>
            </p:spPr>
            <p:txBody>
              <a:bodyPr wrap="square" lIns="0" tIns="0" rIns="0" bIns="0" rtlCol="0">
                <a:spAutoFit/>
              </a:bodyPr>
              <a:lstStyle/>
              <a:p>
                <a:r>
                  <a:rPr lang="de-DE" sz="1000" b="1" dirty="0" smtClean="0">
                    <a:latin typeface="Arial" pitchFamily="34" charset="0"/>
                    <a:cs typeface="Arial" pitchFamily="34" charset="0"/>
                  </a:rPr>
                  <a:t>PKL</a:t>
                </a:r>
                <a:endParaRPr lang="de-DE" sz="1000" b="1" dirty="0">
                  <a:latin typeface="Arial" pitchFamily="34" charset="0"/>
                  <a:cs typeface="Arial" pitchFamily="34" charset="0"/>
                </a:endParaRPr>
              </a:p>
            </p:txBody>
          </p:sp>
          <p:sp>
            <p:nvSpPr>
              <p:cNvPr id="31" name="Ellipse 30"/>
              <p:cNvSpPr/>
              <p:nvPr/>
            </p:nvSpPr>
            <p:spPr>
              <a:xfrm>
                <a:off x="5309140" y="3780629"/>
                <a:ext cx="216024" cy="216024"/>
              </a:xfrm>
              <a:prstGeom prst="ellipse">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sz="1400" b="1" dirty="0" smtClean="0">
                    <a:solidFill>
                      <a:schemeClr val="tx1"/>
                    </a:solidFill>
                    <a:latin typeface="Arial" panose="020B0604020202020204" pitchFamily="34" charset="0"/>
                    <a:cs typeface="Arial" panose="020B0604020202020204" pitchFamily="34" charset="0"/>
                  </a:rPr>
                  <a:t>1</a:t>
                </a:r>
                <a:endParaRPr lang="de-AT" sz="1400" b="1" dirty="0">
                  <a:solidFill>
                    <a:schemeClr val="tx1"/>
                  </a:solidFill>
                  <a:latin typeface="Arial" panose="020B0604020202020204" pitchFamily="34" charset="0"/>
                  <a:cs typeface="Arial" panose="020B0604020202020204" pitchFamily="34" charset="0"/>
                </a:endParaRPr>
              </a:p>
            </p:txBody>
          </p:sp>
          <p:sp>
            <p:nvSpPr>
              <p:cNvPr id="32" name="Ellipse 31"/>
              <p:cNvSpPr/>
              <p:nvPr/>
            </p:nvSpPr>
            <p:spPr>
              <a:xfrm>
                <a:off x="6172105" y="3780629"/>
                <a:ext cx="216024" cy="216024"/>
              </a:xfrm>
              <a:prstGeom prst="ellipse">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sz="1400" b="1" dirty="0">
                    <a:solidFill>
                      <a:schemeClr val="tx1"/>
                    </a:solidFill>
                    <a:latin typeface="Arial" panose="020B0604020202020204" pitchFamily="34" charset="0"/>
                    <a:cs typeface="Arial" panose="020B0604020202020204" pitchFamily="34" charset="0"/>
                  </a:rPr>
                  <a:t>2</a:t>
                </a:r>
                <a:endParaRPr lang="de-AT" sz="1400" b="1" dirty="0">
                  <a:solidFill>
                    <a:schemeClr val="tx1"/>
                  </a:solidFill>
                  <a:latin typeface="Arial" panose="020B0604020202020204" pitchFamily="34" charset="0"/>
                  <a:cs typeface="Arial" panose="020B0604020202020204" pitchFamily="34" charset="0"/>
                </a:endParaRPr>
              </a:p>
            </p:txBody>
          </p:sp>
          <p:sp>
            <p:nvSpPr>
              <p:cNvPr id="33" name="Ellipse 32"/>
              <p:cNvSpPr/>
              <p:nvPr/>
            </p:nvSpPr>
            <p:spPr>
              <a:xfrm>
                <a:off x="7036534" y="3780629"/>
                <a:ext cx="216024" cy="216024"/>
              </a:xfrm>
              <a:prstGeom prst="ellipse">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sz="1400" b="1" dirty="0" smtClean="0">
                    <a:solidFill>
                      <a:schemeClr val="tx1"/>
                    </a:solidFill>
                    <a:latin typeface="Arial" panose="020B0604020202020204" pitchFamily="34" charset="0"/>
                    <a:cs typeface="Arial" panose="020B0604020202020204" pitchFamily="34" charset="0"/>
                  </a:rPr>
                  <a:t>3</a:t>
                </a:r>
                <a:endParaRPr lang="de-AT" sz="1400" b="1" dirty="0">
                  <a:solidFill>
                    <a:schemeClr val="tx1"/>
                  </a:solidFill>
                  <a:latin typeface="Arial" panose="020B0604020202020204" pitchFamily="34" charset="0"/>
                  <a:cs typeface="Arial" panose="020B0604020202020204" pitchFamily="34" charset="0"/>
                </a:endParaRPr>
              </a:p>
            </p:txBody>
          </p:sp>
          <p:sp>
            <p:nvSpPr>
              <p:cNvPr id="34" name="Ellipse 33"/>
              <p:cNvSpPr/>
              <p:nvPr/>
            </p:nvSpPr>
            <p:spPr>
              <a:xfrm>
                <a:off x="7900297" y="3780629"/>
                <a:ext cx="216024" cy="216024"/>
              </a:xfrm>
              <a:prstGeom prst="ellipse">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sz="1400" b="1" dirty="0" smtClean="0">
                    <a:solidFill>
                      <a:schemeClr val="tx1"/>
                    </a:solidFill>
                    <a:latin typeface="Arial" panose="020B0604020202020204" pitchFamily="34" charset="0"/>
                    <a:cs typeface="Arial" panose="020B0604020202020204" pitchFamily="34" charset="0"/>
                  </a:rPr>
                  <a:t>4</a:t>
                </a:r>
                <a:endParaRPr lang="de-AT" sz="1400" b="1" dirty="0">
                  <a:solidFill>
                    <a:schemeClr val="tx1"/>
                  </a:solidFill>
                  <a:latin typeface="Arial" panose="020B0604020202020204" pitchFamily="34" charset="0"/>
                  <a:cs typeface="Arial" panose="020B0604020202020204" pitchFamily="34" charset="0"/>
                </a:endParaRPr>
              </a:p>
            </p:txBody>
          </p:sp>
          <p:sp>
            <p:nvSpPr>
              <p:cNvPr id="35" name="Ellipse 34"/>
              <p:cNvSpPr/>
              <p:nvPr/>
            </p:nvSpPr>
            <p:spPr>
              <a:xfrm>
                <a:off x="8766811" y="3803876"/>
                <a:ext cx="216024" cy="216024"/>
              </a:xfrm>
              <a:prstGeom prst="ellipse">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sz="1400" b="1" dirty="0" smtClean="0">
                    <a:solidFill>
                      <a:schemeClr val="tx1"/>
                    </a:solidFill>
                    <a:latin typeface="Arial" panose="020B0604020202020204" pitchFamily="34" charset="0"/>
                    <a:cs typeface="Arial" panose="020B0604020202020204" pitchFamily="34" charset="0"/>
                  </a:rPr>
                  <a:t>5</a:t>
                </a:r>
                <a:endParaRPr lang="de-AT" sz="1400" b="1" dirty="0">
                  <a:solidFill>
                    <a:schemeClr val="tx1"/>
                  </a:solidFill>
                  <a:latin typeface="Arial" panose="020B0604020202020204" pitchFamily="34" charset="0"/>
                  <a:cs typeface="Arial" panose="020B0604020202020204" pitchFamily="34" charset="0"/>
                </a:endParaRPr>
              </a:p>
            </p:txBody>
          </p:sp>
          <p:sp>
            <p:nvSpPr>
              <p:cNvPr id="36" name="Freeform 7"/>
              <p:cNvSpPr>
                <a:spLocks/>
              </p:cNvSpPr>
              <p:nvPr/>
            </p:nvSpPr>
            <p:spPr bwMode="auto">
              <a:xfrm rot="5400000">
                <a:off x="8779588" y="5075058"/>
                <a:ext cx="2235690" cy="72000"/>
              </a:xfrm>
              <a:custGeom>
                <a:avLst/>
                <a:gdLst>
                  <a:gd name="T0" fmla="*/ 4533247 w 7092"/>
                  <a:gd name="T1" fmla="*/ 72911 h 262"/>
                  <a:gd name="T2" fmla="*/ 4535805 w 7092"/>
                  <a:gd name="T3" fmla="*/ 274233 h 262"/>
                  <a:gd name="T4" fmla="*/ 1279 w 7092"/>
                  <a:gd name="T5" fmla="*/ 285115 h 262"/>
                  <a:gd name="T6" fmla="*/ 0 w 7092"/>
                  <a:gd name="T7" fmla="*/ 48970 h 262"/>
                  <a:gd name="T8" fmla="*/ 159892 w 7092"/>
                  <a:gd name="T9" fmla="*/ 121881 h 262"/>
                  <a:gd name="T10" fmla="*/ 266699 w 7092"/>
                  <a:gd name="T11" fmla="*/ 48970 h 262"/>
                  <a:gd name="T12" fmla="*/ 693290 w 7092"/>
                  <a:gd name="T13" fmla="*/ 169763 h 262"/>
                  <a:gd name="T14" fmla="*/ 800098 w 7092"/>
                  <a:gd name="T15" fmla="*/ 0 h 262"/>
                  <a:gd name="T16" fmla="*/ 1013073 w 7092"/>
                  <a:gd name="T17" fmla="*/ 96852 h 262"/>
                  <a:gd name="T18" fmla="*/ 1172965 w 7092"/>
                  <a:gd name="T19" fmla="*/ 48970 h 262"/>
                  <a:gd name="T20" fmla="*/ 1386580 w 7092"/>
                  <a:gd name="T21" fmla="*/ 121881 h 262"/>
                  <a:gd name="T22" fmla="*/ 1546472 w 7092"/>
                  <a:gd name="T23" fmla="*/ 23941 h 262"/>
                  <a:gd name="T24" fmla="*/ 1759447 w 7092"/>
                  <a:gd name="T25" fmla="*/ 121881 h 262"/>
                  <a:gd name="T26" fmla="*/ 1919978 w 7092"/>
                  <a:gd name="T27" fmla="*/ 23941 h 262"/>
                  <a:gd name="T28" fmla="*/ 2292846 w 7092"/>
                  <a:gd name="T29" fmla="*/ 169763 h 262"/>
                  <a:gd name="T30" fmla="*/ 2506461 w 7092"/>
                  <a:gd name="T31" fmla="*/ 48970 h 262"/>
                  <a:gd name="T32" fmla="*/ 2879968 w 7092"/>
                  <a:gd name="T33" fmla="*/ 194792 h 262"/>
                  <a:gd name="T34" fmla="*/ 2986136 w 7092"/>
                  <a:gd name="T35" fmla="*/ 72911 h 262"/>
                  <a:gd name="T36" fmla="*/ 3146027 w 7092"/>
                  <a:gd name="T37" fmla="*/ 72911 h 262"/>
                  <a:gd name="T38" fmla="*/ 3305919 w 7092"/>
                  <a:gd name="T39" fmla="*/ 72911 h 262"/>
                  <a:gd name="T40" fmla="*/ 3413366 w 7092"/>
                  <a:gd name="T41" fmla="*/ 242674 h 262"/>
                  <a:gd name="T42" fmla="*/ 3626342 w 7092"/>
                  <a:gd name="T43" fmla="*/ 48970 h 262"/>
                  <a:gd name="T44" fmla="*/ 3732510 w 7092"/>
                  <a:gd name="T45" fmla="*/ 96852 h 262"/>
                  <a:gd name="T46" fmla="*/ 3786233 w 7092"/>
                  <a:gd name="T47" fmla="*/ 169763 h 262"/>
                  <a:gd name="T48" fmla="*/ 3946125 w 7092"/>
                  <a:gd name="T49" fmla="*/ 72911 h 262"/>
                  <a:gd name="T50" fmla="*/ 3892401 w 7092"/>
                  <a:gd name="T51" fmla="*/ 23941 h 262"/>
                  <a:gd name="T52" fmla="*/ 3999209 w 7092"/>
                  <a:gd name="T53" fmla="*/ 23941 h 262"/>
                  <a:gd name="T54" fmla="*/ 4052932 w 7092"/>
                  <a:gd name="T55" fmla="*/ 145822 h 262"/>
                  <a:gd name="T56" fmla="*/ 4265908 w 7092"/>
                  <a:gd name="T57" fmla="*/ 145822 h 262"/>
                  <a:gd name="T58" fmla="*/ 4265908 w 7092"/>
                  <a:gd name="T59" fmla="*/ 48970 h 262"/>
                  <a:gd name="T60" fmla="*/ 4373355 w 7092"/>
                  <a:gd name="T61" fmla="*/ 72911 h 262"/>
                  <a:gd name="T62" fmla="*/ 4480163 w 7092"/>
                  <a:gd name="T63" fmla="*/ 23941 h 262"/>
                  <a:gd name="T64" fmla="*/ 4533247 w 7092"/>
                  <a:gd name="T65" fmla="*/ 72911 h 262"/>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connsiteX0" fmla="*/ 10122 w 10128"/>
                  <a:gd name="connsiteY0" fmla="*/ 2557 h 10000"/>
                  <a:gd name="connsiteX1" fmla="*/ 10128 w 10128"/>
                  <a:gd name="connsiteY1" fmla="*/ 9618 h 10000"/>
                  <a:gd name="connsiteX2" fmla="*/ 131 w 10128"/>
                  <a:gd name="connsiteY2" fmla="*/ 10000 h 10000"/>
                  <a:gd name="connsiteX3" fmla="*/ 0 w 10128"/>
                  <a:gd name="connsiteY3" fmla="*/ 2049 h 10000"/>
                  <a:gd name="connsiteX4" fmla="*/ 481 w 10128"/>
                  <a:gd name="connsiteY4" fmla="*/ 4275 h 10000"/>
                  <a:gd name="connsiteX5" fmla="*/ 716 w 10128"/>
                  <a:gd name="connsiteY5" fmla="*/ 1718 h 10000"/>
                  <a:gd name="connsiteX6" fmla="*/ 1656 w 10128"/>
                  <a:gd name="connsiteY6" fmla="*/ 5954 h 10000"/>
                  <a:gd name="connsiteX7" fmla="*/ 1892 w 10128"/>
                  <a:gd name="connsiteY7" fmla="*/ 0 h 10000"/>
                  <a:gd name="connsiteX8" fmla="*/ 2362 w 10128"/>
                  <a:gd name="connsiteY8" fmla="*/ 3397 h 10000"/>
                  <a:gd name="connsiteX9" fmla="*/ 2714 w 10128"/>
                  <a:gd name="connsiteY9" fmla="*/ 1718 h 10000"/>
                  <a:gd name="connsiteX10" fmla="*/ 3185 w 10128"/>
                  <a:gd name="connsiteY10" fmla="*/ 4275 h 10000"/>
                  <a:gd name="connsiteX11" fmla="*/ 3537 w 10128"/>
                  <a:gd name="connsiteY11" fmla="*/ 840 h 10000"/>
                  <a:gd name="connsiteX12" fmla="*/ 4007 w 10128"/>
                  <a:gd name="connsiteY12" fmla="*/ 4275 h 10000"/>
                  <a:gd name="connsiteX13" fmla="*/ 4361 w 10128"/>
                  <a:gd name="connsiteY13" fmla="*/ 840 h 10000"/>
                  <a:gd name="connsiteX14" fmla="*/ 5183 w 10128"/>
                  <a:gd name="connsiteY14" fmla="*/ 5954 h 10000"/>
                  <a:gd name="connsiteX15" fmla="*/ 5654 w 10128"/>
                  <a:gd name="connsiteY15" fmla="*/ 1718 h 10000"/>
                  <a:gd name="connsiteX16" fmla="*/ 6477 w 10128"/>
                  <a:gd name="connsiteY16" fmla="*/ 6832 h 10000"/>
                  <a:gd name="connsiteX17" fmla="*/ 6711 w 10128"/>
                  <a:gd name="connsiteY17" fmla="*/ 2557 h 10000"/>
                  <a:gd name="connsiteX18" fmla="*/ 7064 w 10128"/>
                  <a:gd name="connsiteY18" fmla="*/ 2557 h 10000"/>
                  <a:gd name="connsiteX19" fmla="*/ 7416 w 10128"/>
                  <a:gd name="connsiteY19" fmla="*/ 2557 h 10000"/>
                  <a:gd name="connsiteX20" fmla="*/ 7653 w 10128"/>
                  <a:gd name="connsiteY20" fmla="*/ 8511 h 10000"/>
                  <a:gd name="connsiteX21" fmla="*/ 8123 w 10128"/>
                  <a:gd name="connsiteY21" fmla="*/ 1718 h 10000"/>
                  <a:gd name="connsiteX22" fmla="*/ 8357 w 10128"/>
                  <a:gd name="connsiteY22" fmla="*/ 3397 h 10000"/>
                  <a:gd name="connsiteX23" fmla="*/ 8475 w 10128"/>
                  <a:gd name="connsiteY23" fmla="*/ 5954 h 10000"/>
                  <a:gd name="connsiteX24" fmla="*/ 8828 w 10128"/>
                  <a:gd name="connsiteY24" fmla="*/ 2557 h 10000"/>
                  <a:gd name="connsiteX25" fmla="*/ 8710 w 10128"/>
                  <a:gd name="connsiteY25" fmla="*/ 840 h 10000"/>
                  <a:gd name="connsiteX26" fmla="*/ 8945 w 10128"/>
                  <a:gd name="connsiteY26" fmla="*/ 840 h 10000"/>
                  <a:gd name="connsiteX27" fmla="*/ 9063 w 10128"/>
                  <a:gd name="connsiteY27" fmla="*/ 5115 h 10000"/>
                  <a:gd name="connsiteX28" fmla="*/ 9533 w 10128"/>
                  <a:gd name="connsiteY28" fmla="*/ 5115 h 10000"/>
                  <a:gd name="connsiteX29" fmla="*/ 9533 w 10128"/>
                  <a:gd name="connsiteY29" fmla="*/ 1718 h 10000"/>
                  <a:gd name="connsiteX30" fmla="*/ 9770 w 10128"/>
                  <a:gd name="connsiteY30" fmla="*/ 2557 h 10000"/>
                  <a:gd name="connsiteX31" fmla="*/ 10005 w 10128"/>
                  <a:gd name="connsiteY31" fmla="*/ 840 h 10000"/>
                  <a:gd name="connsiteX32" fmla="*/ 10122 w 10128"/>
                  <a:gd name="connsiteY32" fmla="*/ 2557 h 10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Lst>
                <a:rect l="l" t="t" r="r" b="b"/>
                <a:pathLst>
                  <a:path w="10128" h="10000">
                    <a:moveTo>
                      <a:pt x="10122" y="2557"/>
                    </a:moveTo>
                    <a:cubicBezTo>
                      <a:pt x="10124" y="4911"/>
                      <a:pt x="10126" y="7264"/>
                      <a:pt x="10128" y="9618"/>
                    </a:cubicBezTo>
                    <a:lnTo>
                      <a:pt x="131" y="10000"/>
                    </a:lnTo>
                    <a:cubicBezTo>
                      <a:pt x="87" y="7350"/>
                      <a:pt x="44" y="4699"/>
                      <a:pt x="0" y="2049"/>
                    </a:cubicBezTo>
                    <a:lnTo>
                      <a:pt x="481" y="4275"/>
                    </a:lnTo>
                    <a:cubicBezTo>
                      <a:pt x="559" y="3423"/>
                      <a:pt x="638" y="2570"/>
                      <a:pt x="716" y="1718"/>
                    </a:cubicBezTo>
                    <a:lnTo>
                      <a:pt x="1656" y="5954"/>
                    </a:lnTo>
                    <a:cubicBezTo>
                      <a:pt x="1735" y="3969"/>
                      <a:pt x="1813" y="1985"/>
                      <a:pt x="1892" y="0"/>
                    </a:cubicBezTo>
                    <a:cubicBezTo>
                      <a:pt x="2049" y="1132"/>
                      <a:pt x="2205" y="2265"/>
                      <a:pt x="2362" y="3397"/>
                    </a:cubicBezTo>
                    <a:cubicBezTo>
                      <a:pt x="2479" y="2837"/>
                      <a:pt x="2597" y="2278"/>
                      <a:pt x="2714" y="1718"/>
                    </a:cubicBezTo>
                    <a:lnTo>
                      <a:pt x="3185" y="4275"/>
                    </a:lnTo>
                    <a:cubicBezTo>
                      <a:pt x="3302" y="3130"/>
                      <a:pt x="3420" y="1985"/>
                      <a:pt x="3537" y="840"/>
                    </a:cubicBezTo>
                    <a:cubicBezTo>
                      <a:pt x="3694" y="1985"/>
                      <a:pt x="3850" y="3130"/>
                      <a:pt x="4007" y="4275"/>
                    </a:cubicBezTo>
                    <a:lnTo>
                      <a:pt x="4361" y="840"/>
                    </a:lnTo>
                    <a:lnTo>
                      <a:pt x="5183" y="5954"/>
                    </a:lnTo>
                    <a:lnTo>
                      <a:pt x="5654" y="1718"/>
                    </a:lnTo>
                    <a:lnTo>
                      <a:pt x="6477" y="6832"/>
                    </a:lnTo>
                    <a:lnTo>
                      <a:pt x="6711" y="2557"/>
                    </a:lnTo>
                    <a:lnTo>
                      <a:pt x="7064" y="2557"/>
                    </a:lnTo>
                    <a:lnTo>
                      <a:pt x="7416" y="2557"/>
                    </a:lnTo>
                    <a:lnTo>
                      <a:pt x="7653" y="8511"/>
                    </a:lnTo>
                    <a:cubicBezTo>
                      <a:pt x="7810" y="6247"/>
                      <a:pt x="7966" y="3982"/>
                      <a:pt x="8123" y="1718"/>
                    </a:cubicBezTo>
                    <a:lnTo>
                      <a:pt x="8357" y="3397"/>
                    </a:lnTo>
                    <a:cubicBezTo>
                      <a:pt x="8396" y="4249"/>
                      <a:pt x="8436" y="5102"/>
                      <a:pt x="8475" y="5954"/>
                    </a:cubicBezTo>
                    <a:cubicBezTo>
                      <a:pt x="8593" y="4822"/>
                      <a:pt x="8710" y="3689"/>
                      <a:pt x="8828" y="2557"/>
                    </a:cubicBezTo>
                    <a:cubicBezTo>
                      <a:pt x="8789" y="1985"/>
                      <a:pt x="8749" y="1412"/>
                      <a:pt x="8710" y="840"/>
                    </a:cubicBezTo>
                    <a:lnTo>
                      <a:pt x="8945" y="840"/>
                    </a:lnTo>
                    <a:cubicBezTo>
                      <a:pt x="8984" y="2265"/>
                      <a:pt x="9024" y="3690"/>
                      <a:pt x="9063" y="5115"/>
                    </a:cubicBezTo>
                    <a:lnTo>
                      <a:pt x="9533" y="5115"/>
                    </a:lnTo>
                    <a:lnTo>
                      <a:pt x="9533" y="1718"/>
                    </a:lnTo>
                    <a:lnTo>
                      <a:pt x="9770" y="2557"/>
                    </a:lnTo>
                    <a:cubicBezTo>
                      <a:pt x="9848" y="1985"/>
                      <a:pt x="9927" y="1412"/>
                      <a:pt x="10005" y="840"/>
                    </a:cubicBezTo>
                    <a:lnTo>
                      <a:pt x="10122" y="2557"/>
                    </a:lnTo>
                    <a:close/>
                  </a:path>
                </a:pathLst>
              </a:custGeom>
              <a:solidFill>
                <a:srgbClr val="078F3C"/>
              </a:solidFill>
              <a:ln>
                <a:noFill/>
              </a:ln>
              <a:effectLst/>
            </p:spPr>
            <p:txBody>
              <a:bodyPr vert="horz" wrap="square" lIns="91440" tIns="45720" rIns="91440" bIns="45720" numCol="1" anchor="t" anchorCtr="0" compatLnSpc="1">
                <a:prstTxWarp prst="textNoShape">
                  <a:avLst/>
                </a:prstTxWarp>
              </a:bodyPr>
              <a:lstStyle/>
              <a:p>
                <a:endParaRPr lang="de-AT"/>
              </a:p>
            </p:txBody>
          </p:sp>
          <p:cxnSp>
            <p:nvCxnSpPr>
              <p:cNvPr id="37" name="Gerade Verbindung 36"/>
              <p:cNvCxnSpPr/>
              <p:nvPr/>
            </p:nvCxnSpPr>
            <p:spPr>
              <a:xfrm flipV="1">
                <a:off x="8875068" y="4020468"/>
                <a:ext cx="0" cy="1308233"/>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sp>
            <p:nvSpPr>
              <p:cNvPr id="38" name="Textfeld 37"/>
              <p:cNvSpPr txBox="1"/>
              <p:nvPr/>
            </p:nvSpPr>
            <p:spPr>
              <a:xfrm>
                <a:off x="4651714" y="4290202"/>
                <a:ext cx="910986" cy="138499"/>
              </a:xfrm>
              <a:prstGeom prst="rect">
                <a:avLst/>
              </a:prstGeom>
              <a:noFill/>
            </p:spPr>
            <p:txBody>
              <a:bodyPr wrap="square" lIns="0" tIns="0" rIns="0" bIns="0" rtlCol="0">
                <a:spAutoFit/>
              </a:bodyPr>
              <a:lstStyle/>
              <a:p>
                <a:r>
                  <a:rPr lang="de-DE" sz="900" b="1" dirty="0" smtClean="0">
                    <a:latin typeface="Arial" pitchFamily="34" charset="0"/>
                    <a:cs typeface="Arial" pitchFamily="34" charset="0"/>
                  </a:rPr>
                  <a:t>PS</a:t>
                </a:r>
                <a:endParaRPr lang="de-DE" sz="900" b="1" dirty="0">
                  <a:latin typeface="Arial" pitchFamily="34" charset="0"/>
                  <a:cs typeface="Arial" pitchFamily="34" charset="0"/>
                </a:endParaRPr>
              </a:p>
            </p:txBody>
          </p:sp>
          <p:sp>
            <p:nvSpPr>
              <p:cNvPr id="39" name="Textfeld 38"/>
              <p:cNvSpPr txBox="1"/>
              <p:nvPr/>
            </p:nvSpPr>
            <p:spPr>
              <a:xfrm>
                <a:off x="4650041" y="5076773"/>
                <a:ext cx="910986" cy="138499"/>
              </a:xfrm>
              <a:prstGeom prst="rect">
                <a:avLst/>
              </a:prstGeom>
              <a:noFill/>
            </p:spPr>
            <p:txBody>
              <a:bodyPr wrap="square" lIns="0" tIns="0" rIns="0" bIns="0" rtlCol="0">
                <a:spAutoFit/>
              </a:bodyPr>
              <a:lstStyle/>
              <a:p>
                <a:r>
                  <a:rPr lang="de-DE" sz="900" b="1" dirty="0" err="1" smtClean="0">
                    <a:latin typeface="Arial" pitchFamily="34" charset="0"/>
                    <a:cs typeface="Arial" pitchFamily="34" charset="0"/>
                  </a:rPr>
                  <a:t>Planer+öBA</a:t>
                </a:r>
                <a:endParaRPr lang="de-DE" sz="900" b="1" dirty="0">
                  <a:latin typeface="Arial" pitchFamily="34" charset="0"/>
                  <a:cs typeface="Arial" pitchFamily="34" charset="0"/>
                </a:endParaRPr>
              </a:p>
            </p:txBody>
          </p:sp>
          <p:sp>
            <p:nvSpPr>
              <p:cNvPr id="40" name="Welle 39"/>
              <p:cNvSpPr/>
              <p:nvPr/>
            </p:nvSpPr>
            <p:spPr>
              <a:xfrm rot="10800000" flipH="1">
                <a:off x="5418684" y="4932757"/>
                <a:ext cx="936104" cy="375670"/>
              </a:xfrm>
              <a:prstGeom prst="wave">
                <a:avLst>
                  <a:gd name="adj1" fmla="val 9119"/>
                  <a:gd name="adj2" fmla="val 0"/>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41" name="Textfeld 40"/>
              <p:cNvSpPr txBox="1"/>
              <p:nvPr/>
            </p:nvSpPr>
            <p:spPr>
              <a:xfrm>
                <a:off x="5443802" y="5014253"/>
                <a:ext cx="910986" cy="230832"/>
              </a:xfrm>
              <a:prstGeom prst="rect">
                <a:avLst/>
              </a:prstGeom>
              <a:noFill/>
            </p:spPr>
            <p:txBody>
              <a:bodyPr wrap="square" lIns="0" tIns="0" rIns="0" bIns="0" rtlCol="0">
                <a:spAutoFit/>
              </a:bodyPr>
              <a:lstStyle/>
              <a:p>
                <a:r>
                  <a:rPr lang="de-DE" sz="750" b="1" dirty="0" smtClean="0">
                    <a:latin typeface="Arial" pitchFamily="34" charset="0"/>
                    <a:cs typeface="Arial" pitchFamily="34" charset="0"/>
                  </a:rPr>
                  <a:t>Verträge auf Ebene der Leistungsbilder</a:t>
                </a:r>
                <a:endParaRPr lang="de-DE" sz="750" b="1" dirty="0">
                  <a:latin typeface="Arial" pitchFamily="34" charset="0"/>
                  <a:cs typeface="Arial" pitchFamily="34" charset="0"/>
                </a:endParaRPr>
              </a:p>
            </p:txBody>
          </p:sp>
          <p:cxnSp>
            <p:nvCxnSpPr>
              <p:cNvPr id="42" name="Gerade Verbindung 41"/>
              <p:cNvCxnSpPr/>
              <p:nvPr/>
            </p:nvCxnSpPr>
            <p:spPr>
              <a:xfrm flipV="1">
                <a:off x="6282780" y="3996653"/>
                <a:ext cx="288" cy="900000"/>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3" name="Gerade Verbindung 42"/>
              <p:cNvCxnSpPr>
                <a:stCxn id="15" idx="2"/>
              </p:cNvCxnSpPr>
              <p:nvPr/>
            </p:nvCxnSpPr>
            <p:spPr>
              <a:xfrm flipV="1">
                <a:off x="5418588" y="3996653"/>
                <a:ext cx="0" cy="2232248"/>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4" name="Gerade Verbindung 43"/>
              <p:cNvCxnSpPr/>
              <p:nvPr/>
            </p:nvCxnSpPr>
            <p:spPr>
              <a:xfrm flipV="1">
                <a:off x="6282780" y="5292797"/>
                <a:ext cx="0" cy="936000"/>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5" name="Gerade Verbindung 44"/>
              <p:cNvCxnSpPr/>
              <p:nvPr/>
            </p:nvCxnSpPr>
            <p:spPr>
              <a:xfrm flipV="1">
                <a:off x="8010972" y="4494359"/>
                <a:ext cx="0" cy="396000"/>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6" name="Gerade Verbindung 45"/>
              <p:cNvCxnSpPr>
                <a:endCxn id="33" idx="4"/>
              </p:cNvCxnSpPr>
              <p:nvPr/>
            </p:nvCxnSpPr>
            <p:spPr>
              <a:xfrm flipH="1" flipV="1">
                <a:off x="7144546" y="3996653"/>
                <a:ext cx="2330" cy="2229865"/>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7" name="Gerade Verbindung 46"/>
              <p:cNvCxnSpPr/>
              <p:nvPr/>
            </p:nvCxnSpPr>
            <p:spPr>
              <a:xfrm flipV="1">
                <a:off x="8010972" y="5292797"/>
                <a:ext cx="0" cy="936000"/>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8" name="Gerade Verbindung 47"/>
              <p:cNvCxnSpPr/>
              <p:nvPr/>
            </p:nvCxnSpPr>
            <p:spPr>
              <a:xfrm flipV="1">
                <a:off x="8010972" y="3996653"/>
                <a:ext cx="0" cy="108000"/>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sp>
            <p:nvSpPr>
              <p:cNvPr id="49" name="Pfeil nach rechts 48"/>
              <p:cNvSpPr/>
              <p:nvPr/>
            </p:nvSpPr>
            <p:spPr>
              <a:xfrm>
                <a:off x="5346676" y="5940869"/>
                <a:ext cx="360040" cy="216024"/>
              </a:xfrm>
              <a:prstGeom prst="rightArrow">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52" name="Pfeil nach links und rechts 51"/>
              <p:cNvSpPr/>
              <p:nvPr/>
            </p:nvSpPr>
            <p:spPr>
              <a:xfrm>
                <a:off x="6766546" y="5940869"/>
                <a:ext cx="756000" cy="216024"/>
              </a:xfrm>
              <a:prstGeom prst="leftRightArrow">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53" name="Pfeil nach links und rechts 52"/>
              <p:cNvSpPr/>
              <p:nvPr/>
            </p:nvSpPr>
            <p:spPr>
              <a:xfrm>
                <a:off x="8419960" y="5940869"/>
                <a:ext cx="900000" cy="216024"/>
              </a:xfrm>
              <a:prstGeom prst="leftRightArrow">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54" name="Welle 53"/>
              <p:cNvSpPr/>
              <p:nvPr/>
            </p:nvSpPr>
            <p:spPr>
              <a:xfrm flipH="1">
                <a:off x="7146876" y="4932757"/>
                <a:ext cx="936104" cy="375670"/>
              </a:xfrm>
              <a:prstGeom prst="wave">
                <a:avLst>
                  <a:gd name="adj1" fmla="val 9965"/>
                  <a:gd name="adj2" fmla="val 0"/>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55" name="Textfeld 54"/>
              <p:cNvSpPr txBox="1"/>
              <p:nvPr/>
            </p:nvSpPr>
            <p:spPr>
              <a:xfrm>
                <a:off x="7170321" y="5014833"/>
                <a:ext cx="864096" cy="230832"/>
              </a:xfrm>
              <a:prstGeom prst="rect">
                <a:avLst/>
              </a:prstGeom>
              <a:noFill/>
            </p:spPr>
            <p:txBody>
              <a:bodyPr wrap="square" lIns="0" tIns="0" rIns="0" bIns="0" rtlCol="0">
                <a:spAutoFit/>
              </a:bodyPr>
              <a:lstStyle/>
              <a:p>
                <a:r>
                  <a:rPr lang="de-DE" sz="750" b="1" dirty="0" smtClean="0">
                    <a:latin typeface="Arial" pitchFamily="34" charset="0"/>
                    <a:cs typeface="Arial" pitchFamily="34" charset="0"/>
                  </a:rPr>
                  <a:t>konkretisierte</a:t>
                </a:r>
                <a:br>
                  <a:rPr lang="de-DE" sz="750" b="1" dirty="0" smtClean="0">
                    <a:latin typeface="Arial" pitchFamily="34" charset="0"/>
                    <a:cs typeface="Arial" pitchFamily="34" charset="0"/>
                  </a:rPr>
                </a:br>
                <a:r>
                  <a:rPr lang="de-DE" sz="750" b="1" dirty="0" smtClean="0">
                    <a:latin typeface="Arial" pitchFamily="34" charset="0"/>
                    <a:cs typeface="Arial" pitchFamily="34" charset="0"/>
                  </a:rPr>
                  <a:t>Verträge</a:t>
                </a:r>
                <a:endParaRPr lang="de-DE" sz="750" b="1" dirty="0">
                  <a:latin typeface="Arial" pitchFamily="34" charset="0"/>
                  <a:cs typeface="Arial" pitchFamily="34" charset="0"/>
                </a:endParaRPr>
              </a:p>
            </p:txBody>
          </p:sp>
          <p:cxnSp>
            <p:nvCxnSpPr>
              <p:cNvPr id="57" name="Gerade Verbindung 56"/>
              <p:cNvCxnSpPr/>
              <p:nvPr/>
            </p:nvCxnSpPr>
            <p:spPr>
              <a:xfrm>
                <a:off x="6930852" y="5228801"/>
                <a:ext cx="180000" cy="0"/>
              </a:xfrm>
              <a:prstGeom prst="line">
                <a:avLst/>
              </a:prstGeom>
              <a:ln w="6350">
                <a:solidFill>
                  <a:schemeClr val="bg1"/>
                </a:solidFill>
                <a:prstDash val="dash"/>
              </a:ln>
            </p:spPr>
            <p:style>
              <a:lnRef idx="1">
                <a:schemeClr val="accent1"/>
              </a:lnRef>
              <a:fillRef idx="0">
                <a:schemeClr val="accent1"/>
              </a:fillRef>
              <a:effectRef idx="0">
                <a:schemeClr val="accent1"/>
              </a:effectRef>
              <a:fontRef idx="minor">
                <a:schemeClr val="tx1"/>
              </a:fontRef>
            </p:style>
          </p:cxnSp>
          <p:grpSp>
            <p:nvGrpSpPr>
              <p:cNvPr id="58" name="Gruppieren 57"/>
              <p:cNvGrpSpPr/>
              <p:nvPr/>
            </p:nvGrpSpPr>
            <p:grpSpPr>
              <a:xfrm>
                <a:off x="7506916" y="5958881"/>
                <a:ext cx="193725" cy="180000"/>
                <a:chOff x="3491880" y="3879060"/>
                <a:chExt cx="193725" cy="180000"/>
              </a:xfrm>
            </p:grpSpPr>
            <p:sp>
              <p:nvSpPr>
                <p:cNvPr id="59" name="Eingekerbter Richtungspfeil 58"/>
                <p:cNvSpPr/>
                <p:nvPr/>
              </p:nvSpPr>
              <p:spPr>
                <a:xfrm>
                  <a:off x="3491880"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sp>
              <p:nvSpPr>
                <p:cNvPr id="60" name="Eingekerbter Richtungspfeil 59"/>
                <p:cNvSpPr/>
                <p:nvPr/>
              </p:nvSpPr>
              <p:spPr>
                <a:xfrm>
                  <a:off x="3577605"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grpSp>
          <p:cxnSp>
            <p:nvCxnSpPr>
              <p:cNvPr id="61" name="Gerade Verbindung 60"/>
              <p:cNvCxnSpPr/>
              <p:nvPr/>
            </p:nvCxnSpPr>
            <p:spPr>
              <a:xfrm>
                <a:off x="6370418" y="5228801"/>
                <a:ext cx="540000" cy="0"/>
              </a:xfrm>
              <a:prstGeom prst="line">
                <a:avLst/>
              </a:prstGeom>
              <a:ln w="6350">
                <a:solidFill>
                  <a:schemeClr val="tx1">
                    <a:lumMod val="50000"/>
                    <a:lumOff val="50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62" name="Gerade Verbindung 61"/>
              <p:cNvCxnSpPr/>
              <p:nvPr/>
            </p:nvCxnSpPr>
            <p:spPr>
              <a:xfrm>
                <a:off x="8107189" y="5228801"/>
                <a:ext cx="720000" cy="0"/>
              </a:xfrm>
              <a:prstGeom prst="line">
                <a:avLst/>
              </a:prstGeom>
              <a:ln w="6350">
                <a:solidFill>
                  <a:schemeClr val="bg1"/>
                </a:solidFill>
                <a:prstDash val="dash"/>
              </a:ln>
            </p:spPr>
            <p:style>
              <a:lnRef idx="1">
                <a:schemeClr val="accent1"/>
              </a:lnRef>
              <a:fillRef idx="0">
                <a:schemeClr val="accent1"/>
              </a:fillRef>
              <a:effectRef idx="0">
                <a:schemeClr val="accent1"/>
              </a:effectRef>
              <a:fontRef idx="minor">
                <a:schemeClr val="tx1"/>
              </a:fontRef>
            </p:style>
          </p:cxnSp>
          <p:cxnSp>
            <p:nvCxnSpPr>
              <p:cNvPr id="63" name="Gerade Verbindung 62"/>
              <p:cNvCxnSpPr/>
              <p:nvPr/>
            </p:nvCxnSpPr>
            <p:spPr>
              <a:xfrm>
                <a:off x="5459902" y="4428701"/>
                <a:ext cx="792000" cy="0"/>
              </a:xfrm>
              <a:prstGeom prst="line">
                <a:avLst/>
              </a:prstGeom>
              <a:ln w="6350">
                <a:solidFill>
                  <a:schemeClr val="tx1">
                    <a:lumMod val="50000"/>
                    <a:lumOff val="50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64" name="Gerade Verbindung 63"/>
              <p:cNvCxnSpPr/>
              <p:nvPr/>
            </p:nvCxnSpPr>
            <p:spPr>
              <a:xfrm>
                <a:off x="6312390" y="4428701"/>
                <a:ext cx="792000" cy="0"/>
              </a:xfrm>
              <a:prstGeom prst="line">
                <a:avLst/>
              </a:prstGeom>
              <a:ln w="6350">
                <a:solidFill>
                  <a:schemeClr val="tx1">
                    <a:lumMod val="50000"/>
                    <a:lumOff val="50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65" name="Gerade Verbindung 64"/>
              <p:cNvCxnSpPr/>
              <p:nvPr/>
            </p:nvCxnSpPr>
            <p:spPr>
              <a:xfrm>
                <a:off x="8122140" y="4428701"/>
                <a:ext cx="648000" cy="0"/>
              </a:xfrm>
              <a:prstGeom prst="line">
                <a:avLst/>
              </a:prstGeom>
              <a:ln w="6350">
                <a:solidFill>
                  <a:schemeClr val="tx1">
                    <a:lumMod val="50000"/>
                    <a:lumOff val="50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66" name="Gerade Verbindung mit Pfeil 65"/>
              <p:cNvCxnSpPr/>
              <p:nvPr/>
            </p:nvCxnSpPr>
            <p:spPr>
              <a:xfrm flipV="1">
                <a:off x="7606055" y="4441521"/>
                <a:ext cx="1224000" cy="511200"/>
              </a:xfrm>
              <a:prstGeom prst="straightConnector1">
                <a:avLst/>
              </a:prstGeom>
              <a:ln w="3175">
                <a:solidFill>
                  <a:schemeClr val="tx1"/>
                </a:solidFill>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7" name="Gerade Verbindung mit Pfeil 66"/>
              <p:cNvCxnSpPr>
                <a:endCxn id="36" idx="3"/>
              </p:cNvCxnSpPr>
              <p:nvPr/>
            </p:nvCxnSpPr>
            <p:spPr>
              <a:xfrm flipV="1">
                <a:off x="9666969" y="3993213"/>
                <a:ext cx="251711" cy="102062"/>
              </a:xfrm>
              <a:prstGeom prst="straightConnector1">
                <a:avLst/>
              </a:prstGeom>
              <a:ln w="3175">
                <a:solidFill>
                  <a:schemeClr val="tx1"/>
                </a:solidFill>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68" name="Gruppieren 67"/>
              <p:cNvGrpSpPr/>
              <p:nvPr/>
            </p:nvGrpSpPr>
            <p:grpSpPr>
              <a:xfrm>
                <a:off x="9291266" y="5958881"/>
                <a:ext cx="193725" cy="180000"/>
                <a:chOff x="3491880" y="3879060"/>
                <a:chExt cx="193725" cy="180000"/>
              </a:xfrm>
            </p:grpSpPr>
            <p:sp>
              <p:nvSpPr>
                <p:cNvPr id="69" name="Eingekerbter Richtungspfeil 68"/>
                <p:cNvSpPr/>
                <p:nvPr/>
              </p:nvSpPr>
              <p:spPr>
                <a:xfrm>
                  <a:off x="3491880"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sp>
              <p:nvSpPr>
                <p:cNvPr id="70" name="Eingekerbter Richtungspfeil 69"/>
                <p:cNvSpPr/>
                <p:nvPr/>
              </p:nvSpPr>
              <p:spPr>
                <a:xfrm>
                  <a:off x="3577605"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grpSp>
          <p:grpSp>
            <p:nvGrpSpPr>
              <p:cNvPr id="71" name="Gruppieren 70"/>
              <p:cNvGrpSpPr/>
              <p:nvPr/>
            </p:nvGrpSpPr>
            <p:grpSpPr>
              <a:xfrm>
                <a:off x="5684466" y="5958881"/>
                <a:ext cx="193725" cy="180000"/>
                <a:chOff x="3491880" y="3879060"/>
                <a:chExt cx="193725" cy="180000"/>
              </a:xfrm>
            </p:grpSpPr>
            <p:sp>
              <p:nvSpPr>
                <p:cNvPr id="72" name="Eingekerbter Richtungspfeil 71"/>
                <p:cNvSpPr/>
                <p:nvPr/>
              </p:nvSpPr>
              <p:spPr>
                <a:xfrm>
                  <a:off x="3491880"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sp>
              <p:nvSpPr>
                <p:cNvPr id="73" name="Eingekerbter Richtungspfeil 72"/>
                <p:cNvSpPr/>
                <p:nvPr/>
              </p:nvSpPr>
              <p:spPr>
                <a:xfrm>
                  <a:off x="3577605"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grpSp>
          <p:grpSp>
            <p:nvGrpSpPr>
              <p:cNvPr id="74" name="Gruppieren 73"/>
              <p:cNvGrpSpPr/>
              <p:nvPr/>
            </p:nvGrpSpPr>
            <p:grpSpPr>
              <a:xfrm flipH="1">
                <a:off x="6596261" y="5958881"/>
                <a:ext cx="193725" cy="180000"/>
                <a:chOff x="3491880" y="3879060"/>
                <a:chExt cx="193725" cy="180000"/>
              </a:xfrm>
            </p:grpSpPr>
            <p:sp>
              <p:nvSpPr>
                <p:cNvPr id="75" name="Eingekerbter Richtungspfeil 74"/>
                <p:cNvSpPr/>
                <p:nvPr/>
              </p:nvSpPr>
              <p:spPr>
                <a:xfrm>
                  <a:off x="3491880"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sp>
              <p:nvSpPr>
                <p:cNvPr id="76" name="Eingekerbter Richtungspfeil 75"/>
                <p:cNvSpPr/>
                <p:nvPr/>
              </p:nvSpPr>
              <p:spPr>
                <a:xfrm>
                  <a:off x="3577605"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grpSp>
          <p:grpSp>
            <p:nvGrpSpPr>
              <p:cNvPr id="77" name="Gruppieren 76"/>
              <p:cNvGrpSpPr/>
              <p:nvPr/>
            </p:nvGrpSpPr>
            <p:grpSpPr>
              <a:xfrm flipH="1">
                <a:off x="8252415" y="5958881"/>
                <a:ext cx="193725" cy="180000"/>
                <a:chOff x="3491880" y="3879060"/>
                <a:chExt cx="193725" cy="180000"/>
              </a:xfrm>
            </p:grpSpPr>
            <p:sp>
              <p:nvSpPr>
                <p:cNvPr id="78" name="Eingekerbter Richtungspfeil 77"/>
                <p:cNvSpPr/>
                <p:nvPr/>
              </p:nvSpPr>
              <p:spPr>
                <a:xfrm>
                  <a:off x="3491880"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sp>
              <p:nvSpPr>
                <p:cNvPr id="79" name="Eingekerbter Richtungspfeil 78"/>
                <p:cNvSpPr/>
                <p:nvPr/>
              </p:nvSpPr>
              <p:spPr>
                <a:xfrm>
                  <a:off x="3577605" y="3879060"/>
                  <a:ext cx="108000" cy="180000"/>
                </a:xfrm>
                <a:prstGeom prst="chevron">
                  <a:avLst>
                    <a:gd name="adj" fmla="val 81581"/>
                  </a:avLst>
                </a:prstGeom>
                <a:solidFill>
                  <a:schemeClr val="bg1"/>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solidFill>
                      <a:schemeClr val="tx1"/>
                    </a:solidFill>
                  </a:endParaRPr>
                </a:p>
              </p:txBody>
            </p:sp>
          </p:grpSp>
        </p:grpSp>
      </p:grpSp>
      <p:sp>
        <p:nvSpPr>
          <p:cNvPr id="4" name="Rechteck 3"/>
          <p:cNvSpPr/>
          <p:nvPr/>
        </p:nvSpPr>
        <p:spPr>
          <a:xfrm>
            <a:off x="4588269" y="6390403"/>
            <a:ext cx="1670650" cy="200055"/>
          </a:xfrm>
          <a:prstGeom prst="rect">
            <a:avLst/>
          </a:prstGeom>
        </p:spPr>
        <p:txBody>
          <a:bodyPr wrap="none">
            <a:spAutoFit/>
          </a:bodyPr>
          <a:lstStyle/>
          <a:p>
            <a:pPr>
              <a:spcBef>
                <a:spcPts val="600"/>
              </a:spcBef>
            </a:pPr>
            <a:r>
              <a:rPr lang="de-DE" sz="700" dirty="0"/>
              <a:t>Bild: M. </a:t>
            </a:r>
            <a:r>
              <a:rPr lang="de-DE" sz="700" dirty="0" err="1" smtClean="0"/>
              <a:t>Pansinger</a:t>
            </a:r>
            <a:r>
              <a:rPr lang="de-DE" sz="700" dirty="0" smtClean="0"/>
              <a:t> – </a:t>
            </a:r>
            <a:r>
              <a:rPr lang="de-DE" sz="700" dirty="0"/>
              <a:t>Idee: </a:t>
            </a:r>
            <a:r>
              <a:rPr lang="de-DE" sz="700" dirty="0" err="1"/>
              <a:t>Th</a:t>
            </a:r>
            <a:r>
              <a:rPr lang="de-DE" sz="700" dirty="0"/>
              <a:t>. Mayer</a:t>
            </a:r>
          </a:p>
        </p:txBody>
      </p:sp>
    </p:spTree>
    <p:extLst>
      <p:ext uri="{BB962C8B-B14F-4D97-AF65-F5344CB8AC3E}">
        <p14:creationId xmlns:p14="http://schemas.microsoft.com/office/powerpoint/2010/main" val="2046781042"/>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Inhaltsplatzhalter 17"/>
          <p:cNvSpPr>
            <a:spLocks noGrp="1"/>
          </p:cNvSpPr>
          <p:nvPr>
            <p:ph idx="1"/>
          </p:nvPr>
        </p:nvSpPr>
        <p:spPr/>
        <p:txBody>
          <a:bodyPr tIns="0" rIns="0" bIns="0"/>
          <a:lstStyle/>
          <a:p>
            <a:pPr marL="0" indent="0" defTabSz="995690" fontAlgn="auto">
              <a:spcAft>
                <a:spcPts val="0"/>
              </a:spcAft>
              <a:buNone/>
              <a:defRPr/>
            </a:pPr>
            <a:r>
              <a:rPr lang="de-DE" sz="1050" dirty="0">
                <a:latin typeface="Arial" panose="020B0604020202020204" pitchFamily="34" charset="0"/>
                <a:cs typeface="Arial" panose="020B0604020202020204" pitchFamily="34" charset="0"/>
              </a:rPr>
              <a:t>Die </a:t>
            </a:r>
            <a:r>
              <a:rPr lang="de-DE" sz="1050" dirty="0" smtClean="0">
                <a:latin typeface="Arial" panose="020B0604020202020204" pitchFamily="34" charset="0"/>
                <a:cs typeface="Arial" panose="020B0604020202020204" pitchFamily="34" charset="0"/>
              </a:rPr>
              <a:t>einzelnen Parameter für die </a:t>
            </a:r>
            <a:r>
              <a:rPr lang="de-DE" sz="1050" dirty="0">
                <a:latin typeface="Arial" panose="020B0604020202020204" pitchFamily="34" charset="0"/>
                <a:cs typeface="Arial" panose="020B0604020202020204" pitchFamily="34" charset="0"/>
              </a:rPr>
              <a:t>Einordnung in </a:t>
            </a:r>
            <a:r>
              <a:rPr lang="de-DE" sz="1050" dirty="0" smtClean="0">
                <a:latin typeface="Arial" panose="020B0604020202020204" pitchFamily="34" charset="0"/>
                <a:cs typeface="Arial" panose="020B0604020202020204" pitchFamily="34" charset="0"/>
              </a:rPr>
              <a:t>Pro-</a:t>
            </a:r>
            <a:r>
              <a:rPr lang="de-DE" sz="1050" dirty="0" err="1" smtClean="0">
                <a:latin typeface="Arial" panose="020B0604020202020204" pitchFamily="34" charset="0"/>
                <a:cs typeface="Arial" panose="020B0604020202020204" pitchFamily="34" charset="0"/>
              </a:rPr>
              <a:t>jektklassen</a:t>
            </a:r>
            <a:r>
              <a:rPr lang="de-DE" sz="1050" dirty="0" smtClean="0">
                <a:latin typeface="Arial" panose="020B0604020202020204" pitchFamily="34" charset="0"/>
                <a:cs typeface="Arial" panose="020B0604020202020204" pitchFamily="34" charset="0"/>
              </a:rPr>
              <a:t> sind in A1-A12 </a:t>
            </a:r>
            <a:r>
              <a:rPr lang="de-DE" sz="1050" dirty="0">
                <a:latin typeface="Arial" panose="020B0604020202020204" pitchFamily="34" charset="0"/>
                <a:cs typeface="Arial" panose="020B0604020202020204" pitchFamily="34" charset="0"/>
              </a:rPr>
              <a:t>mit einer </a:t>
            </a:r>
            <a:r>
              <a:rPr lang="de-DE" sz="1050" dirty="0" smtClean="0">
                <a:latin typeface="Arial" panose="020B0604020202020204" pitchFamily="34" charset="0"/>
                <a:cs typeface="Arial" panose="020B0604020202020204" pitchFamily="34" charset="0"/>
              </a:rPr>
              <a:t>Bandbreite </a:t>
            </a:r>
            <a:r>
              <a:rPr lang="de-DE" sz="1050" dirty="0">
                <a:latin typeface="Arial" panose="020B0604020202020204" pitchFamily="34" charset="0"/>
                <a:cs typeface="Arial" panose="020B0604020202020204" pitchFamily="34" charset="0"/>
              </a:rPr>
              <a:t>(min, </a:t>
            </a:r>
            <a:r>
              <a:rPr lang="de-DE" sz="1050" dirty="0" err="1" smtClean="0">
                <a:latin typeface="Arial" panose="020B0604020202020204" pitchFamily="34" charset="0"/>
                <a:cs typeface="Arial" panose="020B0604020202020204" pitchFamily="34" charset="0"/>
              </a:rPr>
              <a:t>mid</a:t>
            </a:r>
            <a:r>
              <a:rPr lang="de-DE" sz="1050" dirty="0" smtClean="0">
                <a:latin typeface="Arial" panose="020B0604020202020204" pitchFamily="34" charset="0"/>
                <a:cs typeface="Arial" panose="020B0604020202020204" pitchFamily="34" charset="0"/>
              </a:rPr>
              <a:t>, </a:t>
            </a:r>
            <a:r>
              <a:rPr lang="de-DE" sz="1050" dirty="0" err="1">
                <a:latin typeface="Arial" panose="020B0604020202020204" pitchFamily="34" charset="0"/>
                <a:cs typeface="Arial" panose="020B0604020202020204" pitchFamily="34" charset="0"/>
              </a:rPr>
              <a:t>max</a:t>
            </a:r>
            <a:r>
              <a:rPr lang="de-DE" sz="1050" dirty="0">
                <a:latin typeface="Arial" panose="020B0604020202020204" pitchFamily="34" charset="0"/>
                <a:cs typeface="Arial" panose="020B0604020202020204" pitchFamily="34" charset="0"/>
              </a:rPr>
              <a:t>) beschrieben und reflektieren </a:t>
            </a:r>
            <a:r>
              <a:rPr lang="de-DE" sz="1050" dirty="0" err="1">
                <a:latin typeface="Arial" panose="020B0604020202020204" pitchFamily="34" charset="0"/>
                <a:cs typeface="Arial" panose="020B0604020202020204" pitchFamily="34" charset="0"/>
              </a:rPr>
              <a:t>hard</a:t>
            </a:r>
            <a:r>
              <a:rPr lang="de-DE" sz="1050" dirty="0">
                <a:latin typeface="Arial" panose="020B0604020202020204" pitchFamily="34" charset="0"/>
                <a:cs typeface="Arial" panose="020B0604020202020204" pitchFamily="34" charset="0"/>
              </a:rPr>
              <a:t>- und </a:t>
            </a:r>
            <a:r>
              <a:rPr lang="de-DE" sz="1050" dirty="0" smtClean="0">
                <a:latin typeface="Arial" panose="020B0604020202020204" pitchFamily="34" charset="0"/>
                <a:cs typeface="Arial" panose="020B0604020202020204" pitchFamily="34" charset="0"/>
              </a:rPr>
              <a:t>soft-facts </a:t>
            </a:r>
            <a:r>
              <a:rPr lang="de-DE" sz="1050" dirty="0">
                <a:latin typeface="Arial" panose="020B0604020202020204" pitchFamily="34" charset="0"/>
                <a:cs typeface="Arial" panose="020B0604020202020204" pitchFamily="34" charset="0"/>
              </a:rPr>
              <a:t>der Projektarbeit. Sie stellen einen </a:t>
            </a:r>
            <a:r>
              <a:rPr lang="de-DE" sz="1050" dirty="0" smtClean="0">
                <a:latin typeface="Arial" panose="020B0604020202020204" pitchFamily="34" charset="0"/>
                <a:cs typeface="Arial" panose="020B0604020202020204" pitchFamily="34" charset="0"/>
              </a:rPr>
              <a:t>Querschnitt </a:t>
            </a:r>
            <a:r>
              <a:rPr lang="de-DE" sz="1050" dirty="0">
                <a:latin typeface="Arial" panose="020B0604020202020204" pitchFamily="34" charset="0"/>
                <a:cs typeface="Arial" panose="020B0604020202020204" pitchFamily="34" charset="0"/>
              </a:rPr>
              <a:t>der möglichen</a:t>
            </a:r>
            <a:r>
              <a:rPr lang="de-DE" sz="800" dirty="0">
                <a:latin typeface="Arial" panose="020B0604020202020204" pitchFamily="34" charset="0"/>
                <a:cs typeface="Arial" panose="020B0604020202020204" pitchFamily="34" charset="0"/>
              </a:rPr>
              <a:t> </a:t>
            </a:r>
            <a:r>
              <a:rPr lang="de-DE" sz="1050" dirty="0" smtClean="0">
                <a:latin typeface="Arial" panose="020B0604020202020204" pitchFamily="34" charset="0"/>
                <a:cs typeface="Arial" panose="020B0604020202020204" pitchFamily="34" charset="0"/>
              </a:rPr>
              <a:t>Parameter</a:t>
            </a:r>
            <a:r>
              <a:rPr lang="de-DE" sz="700" dirty="0" smtClean="0">
                <a:latin typeface="Arial" panose="020B0604020202020204" pitchFamily="34" charset="0"/>
                <a:cs typeface="Arial" panose="020B0604020202020204" pitchFamily="34" charset="0"/>
              </a:rPr>
              <a:t> </a:t>
            </a:r>
            <a:r>
              <a:rPr lang="de-DE" sz="1050" dirty="0" smtClean="0">
                <a:latin typeface="Arial" panose="020B0604020202020204" pitchFamily="34" charset="0"/>
                <a:cs typeface="Arial" panose="020B0604020202020204" pitchFamily="34" charset="0"/>
              </a:rPr>
              <a:t>(für </a:t>
            </a:r>
            <a:r>
              <a:rPr lang="de-DE" sz="1050" dirty="0" err="1" smtClean="0">
                <a:latin typeface="Arial" panose="020B0604020202020204" pitchFamily="34" charset="0"/>
                <a:cs typeface="Arial" panose="020B0604020202020204" pitchFamily="34" charset="0"/>
              </a:rPr>
              <a:t>Architek</a:t>
            </a:r>
            <a:r>
              <a:rPr lang="de-DE" sz="1050" dirty="0" smtClean="0">
                <a:latin typeface="Arial" panose="020B0604020202020204" pitchFamily="34" charset="0"/>
                <a:cs typeface="Arial" panose="020B0604020202020204" pitchFamily="34" charset="0"/>
              </a:rPr>
              <a:t>-</a:t>
            </a:r>
            <a:r>
              <a:rPr lang="de-DE" sz="1050" dirty="0" err="1" smtClean="0">
                <a:latin typeface="Arial" panose="020B0604020202020204" pitchFamily="34" charset="0"/>
                <a:cs typeface="Arial" panose="020B0604020202020204" pitchFamily="34" charset="0"/>
              </a:rPr>
              <a:t>tur</a:t>
            </a:r>
            <a:r>
              <a:rPr lang="de-DE" sz="1050" dirty="0" smtClean="0">
                <a:latin typeface="Arial" panose="020B0604020202020204" pitchFamily="34" charset="0"/>
                <a:cs typeface="Arial" panose="020B0604020202020204" pitchFamily="34" charset="0"/>
              </a:rPr>
              <a:t>-Hochbau) dar</a:t>
            </a:r>
            <a:r>
              <a:rPr lang="de-DE" sz="1050" dirty="0">
                <a:latin typeface="Arial" panose="020B0604020202020204" pitchFamily="34" charset="0"/>
                <a:cs typeface="Arial" panose="020B0604020202020204" pitchFamily="34" charset="0"/>
              </a:rPr>
              <a:t>, abgestimmt mit  </a:t>
            </a:r>
            <a:r>
              <a:rPr lang="de-DE" sz="1050" dirty="0" smtClean="0">
                <a:latin typeface="Arial" panose="020B0604020202020204" pitchFamily="34" charset="0"/>
                <a:cs typeface="Arial" panose="020B0604020202020204" pitchFamily="34" charset="0"/>
              </a:rPr>
              <a:t>engagierten Kollegen </a:t>
            </a:r>
            <a:r>
              <a:rPr lang="de-DE" sz="1050" dirty="0">
                <a:latin typeface="Arial" panose="020B0604020202020204" pitchFamily="34" charset="0"/>
                <a:cs typeface="Arial" panose="020B0604020202020204" pitchFamily="34" charset="0"/>
              </a:rPr>
              <a:t>aus </a:t>
            </a:r>
            <a:r>
              <a:rPr lang="de-DE" sz="1050" dirty="0" smtClean="0">
                <a:latin typeface="Arial" panose="020B0604020202020204" pitchFamily="34" charset="0"/>
                <a:cs typeface="Arial" panose="020B0604020202020204" pitchFamily="34" charset="0"/>
              </a:rPr>
              <a:t>dem DVPev.de.</a:t>
            </a:r>
            <a:endParaRPr lang="de-DE" sz="1050" dirty="0">
              <a:latin typeface="Arial" panose="020B0604020202020204" pitchFamily="34" charset="0"/>
              <a:cs typeface="Arial" panose="020B0604020202020204" pitchFamily="34" charset="0"/>
            </a:endParaRPr>
          </a:p>
          <a:p>
            <a:pPr marL="0" indent="0" defTabSz="995690" fontAlgn="auto">
              <a:spcAft>
                <a:spcPts val="0"/>
              </a:spcAft>
              <a:buNone/>
              <a:defRPr/>
            </a:pPr>
            <a:r>
              <a:rPr lang="de-DE" sz="1050" dirty="0">
                <a:latin typeface="Arial" panose="020B0604020202020204" pitchFamily="34" charset="0"/>
                <a:cs typeface="Arial" panose="020B0604020202020204" pitchFamily="34" charset="0"/>
              </a:rPr>
              <a:t>Dahinter steht jahrzehntelange </a:t>
            </a:r>
            <a:r>
              <a:rPr lang="de-DE" sz="1050" dirty="0" smtClean="0">
                <a:latin typeface="Arial" panose="020B0604020202020204" pitchFamily="34" charset="0"/>
                <a:cs typeface="Arial" panose="020B0604020202020204" pitchFamily="34" charset="0"/>
              </a:rPr>
              <a:t>Beobachtung, mit welcher Unterschiedlichkeit Projektbeteiligte, je-weils </a:t>
            </a:r>
            <a:r>
              <a:rPr lang="de-DE" sz="1050" dirty="0">
                <a:latin typeface="Arial" panose="020B0604020202020204" pitchFamily="34" charset="0"/>
                <a:cs typeface="Arial" panose="020B0604020202020204" pitchFamily="34" charset="0"/>
              </a:rPr>
              <a:t>aus </a:t>
            </a:r>
            <a:r>
              <a:rPr lang="de-DE" sz="1050" dirty="0" smtClean="0">
                <a:latin typeface="Arial" panose="020B0604020202020204" pitchFamily="34" charset="0"/>
                <a:cs typeface="Arial" panose="020B0604020202020204" pitchFamily="34" charset="0"/>
              </a:rPr>
              <a:t>ihrer </a:t>
            </a:r>
            <a:r>
              <a:rPr lang="de-DE" sz="1050" dirty="0">
                <a:latin typeface="Arial" panose="020B0604020202020204" pitchFamily="34" charset="0"/>
                <a:cs typeface="Arial" panose="020B0604020202020204" pitchFamily="34" charset="0"/>
              </a:rPr>
              <a:t>Position </a:t>
            </a:r>
            <a:r>
              <a:rPr lang="de-DE" sz="1050" dirty="0" smtClean="0">
                <a:latin typeface="Arial" panose="020B0604020202020204" pitchFamily="34" charset="0"/>
                <a:cs typeface="Arial" panose="020B0604020202020204" pitchFamily="34" charset="0"/>
              </a:rPr>
              <a:t>heraus, </a:t>
            </a:r>
            <a:r>
              <a:rPr lang="de-DE" sz="1050" dirty="0">
                <a:latin typeface="Arial" panose="020B0604020202020204" pitchFamily="34" charset="0"/>
                <a:cs typeface="Arial" panose="020B0604020202020204" pitchFamily="34" charset="0"/>
              </a:rPr>
              <a:t>erheblich andere Ansichten zu Status und Schwierigkeit eines </a:t>
            </a:r>
            <a:r>
              <a:rPr lang="de-DE" sz="1050" dirty="0" smtClean="0">
                <a:latin typeface="Arial" panose="020B0604020202020204" pitchFamily="34" charset="0"/>
                <a:cs typeface="Arial" panose="020B0604020202020204" pitchFamily="34" charset="0"/>
              </a:rPr>
              <a:t>Pro-</a:t>
            </a:r>
            <a:r>
              <a:rPr lang="de-DE" sz="1050" dirty="0" err="1" smtClean="0">
                <a:latin typeface="Arial" panose="020B0604020202020204" pitchFamily="34" charset="0"/>
                <a:cs typeface="Arial" panose="020B0604020202020204" pitchFamily="34" charset="0"/>
              </a:rPr>
              <a:t>jektes</a:t>
            </a:r>
            <a:r>
              <a:rPr lang="de-DE" sz="1050" dirty="0" smtClean="0">
                <a:latin typeface="Arial" panose="020B0604020202020204" pitchFamily="34" charset="0"/>
                <a:cs typeface="Arial" panose="020B0604020202020204" pitchFamily="34" charset="0"/>
              </a:rPr>
              <a:t> und </a:t>
            </a:r>
            <a:r>
              <a:rPr lang="de-DE" sz="1050" dirty="0">
                <a:latin typeface="Arial" panose="020B0604020202020204" pitchFamily="34" charset="0"/>
                <a:cs typeface="Arial" panose="020B0604020202020204" pitchFamily="34" charset="0"/>
              </a:rPr>
              <a:t>zum </a:t>
            </a:r>
            <a:r>
              <a:rPr lang="de-DE" sz="1050" dirty="0" smtClean="0">
                <a:latin typeface="Arial" panose="020B0604020202020204" pitchFamily="34" charset="0"/>
                <a:cs typeface="Arial" panose="020B0604020202020204" pitchFamily="34" charset="0"/>
              </a:rPr>
              <a:t>Erfüllungsgrad </a:t>
            </a:r>
            <a:r>
              <a:rPr lang="de-DE" sz="1050" dirty="0">
                <a:latin typeface="Arial" panose="020B0604020202020204" pitchFamily="34" charset="0"/>
                <a:cs typeface="Arial" panose="020B0604020202020204" pitchFamily="34" charset="0"/>
              </a:rPr>
              <a:t>der </a:t>
            </a:r>
            <a:r>
              <a:rPr lang="de-DE" sz="1050" dirty="0" smtClean="0">
                <a:latin typeface="Arial" panose="020B0604020202020204" pitchFamily="34" charset="0"/>
                <a:cs typeface="Arial" panose="020B0604020202020204" pitchFamily="34" charset="0"/>
              </a:rPr>
              <a:t>aktuellen Leis-</a:t>
            </a:r>
            <a:r>
              <a:rPr lang="de-DE" sz="1050" dirty="0" err="1" smtClean="0">
                <a:latin typeface="Arial" panose="020B0604020202020204" pitchFamily="34" charset="0"/>
                <a:cs typeface="Arial" panose="020B0604020202020204" pitchFamily="34" charset="0"/>
              </a:rPr>
              <a:t>tungen</a:t>
            </a:r>
            <a:r>
              <a:rPr lang="de-DE" sz="1050" dirty="0" smtClean="0">
                <a:latin typeface="Arial" panose="020B0604020202020204" pitchFamily="34" charset="0"/>
                <a:cs typeface="Arial" panose="020B0604020202020204" pitchFamily="34" charset="0"/>
              </a:rPr>
              <a:t> empfinden. </a:t>
            </a:r>
          </a:p>
          <a:p>
            <a:pPr marL="0" indent="0" defTabSz="995690" fontAlgn="auto">
              <a:spcAft>
                <a:spcPts val="0"/>
              </a:spcAft>
              <a:buNone/>
              <a:defRPr/>
            </a:pPr>
            <a:r>
              <a:rPr lang="de-DE" sz="1050" dirty="0" smtClean="0">
                <a:latin typeface="Arial" panose="020B0604020202020204" pitchFamily="34" charset="0"/>
                <a:cs typeface="Arial" panose="020B0604020202020204" pitchFamily="34" charset="0"/>
              </a:rPr>
              <a:t>Insbesondere </a:t>
            </a:r>
            <a:r>
              <a:rPr lang="de-DE" sz="1050" dirty="0" err="1" smtClean="0">
                <a:latin typeface="Arial" panose="020B0604020202020204" pitchFamily="34" charset="0"/>
                <a:cs typeface="Arial" panose="020B0604020202020204" pitchFamily="34" charset="0"/>
              </a:rPr>
              <a:t>unroutinierte</a:t>
            </a:r>
            <a:r>
              <a:rPr lang="de-DE" sz="1050" dirty="0" smtClean="0">
                <a:latin typeface="Arial" panose="020B0604020202020204" pitchFamily="34" charset="0"/>
                <a:cs typeface="Arial" panose="020B0604020202020204" pitchFamily="34" charset="0"/>
              </a:rPr>
              <a:t> Projektbeteiligte </a:t>
            </a:r>
            <a:r>
              <a:rPr lang="de-DE" sz="1050" dirty="0">
                <a:latin typeface="Arial" panose="020B0604020202020204" pitchFamily="34" charset="0"/>
                <a:cs typeface="Arial" panose="020B0604020202020204" pitchFamily="34" charset="0"/>
              </a:rPr>
              <a:t>oder solche die gleich 2 oder 3 </a:t>
            </a:r>
            <a:r>
              <a:rPr lang="de-DE" sz="1050" dirty="0" smtClean="0">
                <a:latin typeface="Arial" panose="020B0604020202020204" pitchFamily="34" charset="0"/>
                <a:cs typeface="Arial" panose="020B0604020202020204" pitchFamily="34" charset="0"/>
              </a:rPr>
              <a:t>(Projekt)Klassen ihrer geübten Kompetenz überspringen, </a:t>
            </a:r>
            <a:r>
              <a:rPr lang="de-DE" sz="1050" dirty="0">
                <a:latin typeface="Arial" panose="020B0604020202020204" pitchFamily="34" charset="0"/>
                <a:cs typeface="Arial" panose="020B0604020202020204" pitchFamily="34" charset="0"/>
              </a:rPr>
              <a:t>setzen sich und das </a:t>
            </a:r>
            <a:r>
              <a:rPr lang="de-DE" sz="1050" dirty="0" smtClean="0">
                <a:latin typeface="Arial" panose="020B0604020202020204" pitchFamily="34" charset="0"/>
                <a:cs typeface="Arial" panose="020B0604020202020204" pitchFamily="34" charset="0"/>
              </a:rPr>
              <a:t>Projekt </a:t>
            </a:r>
            <a:r>
              <a:rPr lang="de-DE" sz="1050" dirty="0">
                <a:latin typeface="Arial" panose="020B0604020202020204" pitchFamily="34" charset="0"/>
                <a:cs typeface="Arial" panose="020B0604020202020204" pitchFamily="34" charset="0"/>
              </a:rPr>
              <a:t>erheblichen Risiken aus, weil das </a:t>
            </a:r>
            <a:r>
              <a:rPr lang="de-DE" sz="1050" dirty="0" smtClean="0">
                <a:latin typeface="Arial" panose="020B0604020202020204" pitchFamily="34" charset="0"/>
                <a:cs typeface="Arial" panose="020B0604020202020204" pitchFamily="34" charset="0"/>
              </a:rPr>
              <a:t>Pro-</a:t>
            </a:r>
            <a:r>
              <a:rPr lang="de-DE" sz="1050" dirty="0" err="1" smtClean="0">
                <a:latin typeface="Arial" panose="020B0604020202020204" pitchFamily="34" charset="0"/>
                <a:cs typeface="Arial" panose="020B0604020202020204" pitchFamily="34" charset="0"/>
              </a:rPr>
              <a:t>jekt</a:t>
            </a:r>
            <a:r>
              <a:rPr lang="de-DE" sz="1050" dirty="0" smtClean="0">
                <a:latin typeface="Arial" panose="020B0604020202020204" pitchFamily="34" charset="0"/>
                <a:cs typeface="Arial" panose="020B0604020202020204" pitchFamily="34" charset="0"/>
              </a:rPr>
              <a:t> ggf. zu </a:t>
            </a:r>
            <a:r>
              <a:rPr lang="de-DE" sz="1050" dirty="0">
                <a:latin typeface="Arial" panose="020B0604020202020204" pitchFamily="34" charset="0"/>
                <a:cs typeface="Arial" panose="020B0604020202020204" pitchFamily="34" charset="0"/>
              </a:rPr>
              <a:t>schmal aufgesetzt, </a:t>
            </a:r>
            <a:r>
              <a:rPr lang="de-DE" sz="1050" dirty="0" smtClean="0">
                <a:latin typeface="Arial" panose="020B0604020202020204" pitchFamily="34" charset="0"/>
                <a:cs typeface="Arial" panose="020B0604020202020204" pitchFamily="34" charset="0"/>
              </a:rPr>
              <a:t>zu zögerlich adaptiert wird und in </a:t>
            </a:r>
            <a:r>
              <a:rPr lang="de-DE" sz="1050" dirty="0">
                <a:latin typeface="Arial" panose="020B0604020202020204" pitchFamily="34" charset="0"/>
                <a:cs typeface="Arial" panose="020B0604020202020204" pitchFamily="34" charset="0"/>
              </a:rPr>
              <a:t>späten Stadien nur noch mit weit </a:t>
            </a:r>
            <a:r>
              <a:rPr lang="de-DE" sz="1050" dirty="0" smtClean="0">
                <a:latin typeface="Arial" panose="020B0604020202020204" pitchFamily="34" charset="0"/>
                <a:cs typeface="Arial" panose="020B0604020202020204" pitchFamily="34" charset="0"/>
              </a:rPr>
              <a:t>überhöhtem Aufwand </a:t>
            </a:r>
            <a:r>
              <a:rPr lang="de-DE" sz="1050" dirty="0">
                <a:latin typeface="Arial" panose="020B0604020202020204" pitchFamily="34" charset="0"/>
                <a:cs typeface="Arial" panose="020B0604020202020204" pitchFamily="34" charset="0"/>
              </a:rPr>
              <a:t>zu Ende geführt werden </a:t>
            </a:r>
            <a:r>
              <a:rPr lang="de-DE" sz="1050" dirty="0" smtClean="0">
                <a:latin typeface="Arial" panose="020B0604020202020204" pitchFamily="34" charset="0"/>
                <a:cs typeface="Arial" panose="020B0604020202020204" pitchFamily="34" charset="0"/>
              </a:rPr>
              <a:t>kann.</a:t>
            </a:r>
            <a:endParaRPr lang="de-DE" sz="1050" dirty="0">
              <a:latin typeface="Arial" panose="020B0604020202020204" pitchFamily="34" charset="0"/>
              <a:cs typeface="Arial" panose="020B0604020202020204" pitchFamily="34" charset="0"/>
            </a:endParaRPr>
          </a:p>
          <a:p>
            <a:pPr marL="0" indent="0">
              <a:buNone/>
            </a:pPr>
            <a:endParaRPr lang="de-AT" sz="1050" dirty="0"/>
          </a:p>
        </p:txBody>
      </p:sp>
      <p:sp>
        <p:nvSpPr>
          <p:cNvPr id="16" name="Abgerundetes Rechteck 15"/>
          <p:cNvSpPr/>
          <p:nvPr/>
        </p:nvSpPr>
        <p:spPr bwMode="auto">
          <a:xfrm>
            <a:off x="7250400" y="5176381"/>
            <a:ext cx="3080152" cy="1512210"/>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sp>
        <p:nvSpPr>
          <p:cNvPr id="14" name="Abgerundetes Rechteck 13"/>
          <p:cNvSpPr/>
          <p:nvPr/>
        </p:nvSpPr>
        <p:spPr bwMode="auto">
          <a:xfrm>
            <a:off x="7249440" y="3094771"/>
            <a:ext cx="3080152" cy="1838020"/>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sp>
        <p:nvSpPr>
          <p:cNvPr id="7" name="Abgerundetes Rechteck 6"/>
          <p:cNvSpPr/>
          <p:nvPr/>
        </p:nvSpPr>
        <p:spPr bwMode="auto">
          <a:xfrm>
            <a:off x="7249440" y="1131501"/>
            <a:ext cx="3080152" cy="1724764"/>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graphicFrame>
        <p:nvGraphicFramePr>
          <p:cNvPr id="5" name="Inhaltsplatzhalter 5"/>
          <p:cNvGraphicFramePr>
            <a:graphicFrameLocks/>
          </p:cNvGraphicFramePr>
          <p:nvPr>
            <p:extLst>
              <p:ext uri="{D42A27DB-BD31-4B8C-83A1-F6EECF244321}">
                <p14:modId xmlns:p14="http://schemas.microsoft.com/office/powerpoint/2010/main" val="1613058770"/>
              </p:ext>
            </p:extLst>
          </p:nvPr>
        </p:nvGraphicFramePr>
        <p:xfrm>
          <a:off x="7255390" y="1127060"/>
          <a:ext cx="3060000" cy="5580834"/>
        </p:xfrm>
        <a:graphic>
          <a:graphicData uri="http://schemas.openxmlformats.org/drawingml/2006/table">
            <a:tbl>
              <a:tblPr firstRow="1" bandRow="1">
                <a:tableStyleId>{2D5ABB26-0587-4C30-8999-92F81FD0307C}</a:tableStyleId>
              </a:tblPr>
              <a:tblGrid>
                <a:gridCol w="3060000"/>
              </a:tblGrid>
              <a:tr h="1905700">
                <a:tc>
                  <a:txBody>
                    <a:bodyPr/>
                    <a:lstStyle/>
                    <a:p>
                      <a:pPr marL="268288" marR="0" indent="-268288" algn="l" defTabSz="995690" rtl="0" eaLnBrk="1" fontAlgn="auto" latinLnBrk="0" hangingPunct="1">
                        <a:lnSpc>
                          <a:spcPct val="100000"/>
                        </a:lnSpc>
                        <a:spcBef>
                          <a:spcPts val="0"/>
                        </a:spcBef>
                        <a:spcAft>
                          <a:spcPts val="0"/>
                        </a:spcAft>
                        <a:buClrTx/>
                        <a:buSzTx/>
                        <a:buFontTx/>
                        <a:buNone/>
                        <a:tabLst/>
                        <a:defRPr/>
                      </a:pPr>
                      <a:r>
                        <a:rPr lang="de-DE" sz="1200" b="1" dirty="0" smtClean="0">
                          <a:latin typeface="Arial" panose="020B0604020202020204" pitchFamily="34" charset="0"/>
                          <a:cs typeface="Arial" panose="020B0604020202020204" pitchFamily="34" charset="0"/>
                        </a:rPr>
                        <a:t>	</a:t>
                      </a:r>
                      <a:r>
                        <a:rPr lang="de-DE" sz="900" b="1" dirty="0" smtClean="0">
                          <a:latin typeface="Arial" panose="020B0604020202020204" pitchFamily="34" charset="0"/>
                          <a:cs typeface="Arial" panose="020B0604020202020204" pitchFamily="34" charset="0"/>
                        </a:rPr>
                        <a:t>Anzahl</a:t>
                      </a:r>
                      <a:r>
                        <a:rPr lang="de-DE" sz="900" b="1" baseline="0" dirty="0" smtClean="0">
                          <a:latin typeface="Arial" panose="020B0604020202020204" pitchFamily="34" charset="0"/>
                          <a:cs typeface="Arial" panose="020B0604020202020204" pitchFamily="34" charset="0"/>
                        </a:rPr>
                        <a:t> der Projektziele</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Anzahl/Unterschiedlichkeit der zu integrierenden + zu</a:t>
                      </a:r>
                      <a:r>
                        <a:rPr lang="de-DE" sz="800" b="1" baseline="0" dirty="0" smtClean="0">
                          <a:latin typeface="Arial" panose="020B0604020202020204" pitchFamily="34" charset="0"/>
                          <a:cs typeface="Arial" panose="020B0604020202020204" pitchFamily="34" charset="0"/>
                        </a:rPr>
                        <a:t> </a:t>
                      </a:r>
                      <a:r>
                        <a:rPr lang="de-DE" sz="800" b="1" baseline="0" dirty="0" err="1" smtClean="0">
                          <a:latin typeface="Arial" panose="020B0604020202020204" pitchFamily="34" charset="0"/>
                          <a:cs typeface="Arial" panose="020B0604020202020204" pitchFamily="34" charset="0"/>
                        </a:rPr>
                        <a:t>koordi-</a:t>
                      </a:r>
                      <a:r>
                        <a:rPr lang="de-DE" sz="800" b="1" dirty="0" err="1" smtClean="0">
                          <a:latin typeface="Arial" panose="020B0604020202020204" pitchFamily="34" charset="0"/>
                          <a:cs typeface="Arial" panose="020B0604020202020204" pitchFamily="34" charset="0"/>
                        </a:rPr>
                        <a:t>nierenden</a:t>
                      </a:r>
                      <a:r>
                        <a:rPr lang="de-DE" sz="800" b="1" dirty="0" smtClean="0">
                          <a:latin typeface="Arial" panose="020B0604020202020204" pitchFamily="34" charset="0"/>
                          <a:cs typeface="Arial" panose="020B0604020202020204" pitchFamily="34" charset="0"/>
                        </a:rPr>
                        <a:t> Abteilungen, </a:t>
                      </a:r>
                      <a:r>
                        <a:rPr lang="de-DE" sz="800" dirty="0" smtClean="0">
                          <a:latin typeface="Arial" panose="020B0604020202020204" pitchFamily="34" charset="0"/>
                          <a:cs typeface="Arial" panose="020B0604020202020204" pitchFamily="34" charset="0"/>
                        </a:rPr>
                        <a:t>der im Projekt zu kombinierenden bau-</a:t>
                      </a:r>
                      <a:r>
                        <a:rPr lang="de-DE" sz="800" dirty="0" err="1" smtClean="0">
                          <a:latin typeface="Arial" panose="020B0604020202020204" pitchFamily="34" charset="0"/>
                          <a:cs typeface="Arial" panose="020B0604020202020204" pitchFamily="34" charset="0"/>
                        </a:rPr>
                        <a:t>lichen</a:t>
                      </a:r>
                      <a:r>
                        <a:rPr lang="de-DE" sz="800" dirty="0" smtClean="0">
                          <a:latin typeface="Arial" panose="020B0604020202020204" pitchFamily="34" charset="0"/>
                          <a:cs typeface="Arial" panose="020B0604020202020204" pitchFamily="34" charset="0"/>
                        </a:rPr>
                        <a:t> unterschiedlichen Zonen, wie zB. Turnsaal, Schwimmhalle, Kindergarten, Vorschule, Mittelschule, Oberstufe.</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 und Unterschiedlichkeit der Anforderungen und Wechselwirkungen </a:t>
                      </a:r>
                      <a:r>
                        <a:rPr lang="de-DE" sz="800" dirty="0" smtClean="0">
                          <a:latin typeface="Arial" panose="020B0604020202020204" pitchFamily="34" charset="0"/>
                          <a:cs typeface="Arial" panose="020B0604020202020204" pitchFamily="34" charset="0"/>
                        </a:rPr>
                        <a:t>zwischen den Zielen, der Zielhierarchie, den Prioritätssetzungen, deren Gewichtung, Konkurrenz und </a:t>
                      </a:r>
                      <a:r>
                        <a:rPr lang="de-DE" sz="800" dirty="0" err="1" smtClean="0">
                          <a:latin typeface="Arial" panose="020B0604020202020204" pitchFamily="34" charset="0"/>
                          <a:cs typeface="Arial" panose="020B0604020202020204" pitchFamily="34" charset="0"/>
                        </a:rPr>
                        <a:t>Optimie-rungskriterien</a:t>
                      </a:r>
                      <a:r>
                        <a:rPr lang="de-DE" sz="800" dirty="0" smtClean="0">
                          <a:latin typeface="Arial" panose="020B0604020202020204" pitchFamily="34" charset="0"/>
                          <a:cs typeface="Arial" panose="020B0604020202020204" pitchFamily="34" charset="0"/>
                        </a:rPr>
                        <a:t>, </a:t>
                      </a:r>
                      <a:r>
                        <a:rPr lang="de-DE" sz="800" dirty="0" err="1" smtClean="0">
                          <a:latin typeface="Arial" panose="020B0604020202020204" pitchFamily="34" charset="0"/>
                          <a:cs typeface="Arial" panose="020B0604020202020204" pitchFamily="34" charset="0"/>
                        </a:rPr>
                        <a:t>Antimonie</a:t>
                      </a:r>
                      <a:r>
                        <a:rPr lang="de-DE" sz="800" baseline="0" dirty="0" smtClean="0">
                          <a:latin typeface="Arial" panose="020B0604020202020204" pitchFamily="34" charset="0"/>
                          <a:cs typeface="Arial" panose="020B0604020202020204" pitchFamily="34" charset="0"/>
                        </a:rPr>
                        <a:t> und</a:t>
                      </a:r>
                      <a:r>
                        <a:rPr lang="de-DE" sz="800" dirty="0" smtClean="0">
                          <a:latin typeface="Arial" panose="020B0604020202020204" pitchFamily="34" charset="0"/>
                          <a:cs typeface="Arial" panose="020B0604020202020204" pitchFamily="34" charset="0"/>
                        </a:rPr>
                        <a:t> KO-Kriterien.</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Zieländerungen </a:t>
                      </a:r>
                      <a:r>
                        <a:rPr lang="de-DE" sz="800" dirty="0" smtClean="0">
                          <a:latin typeface="Arial" panose="020B0604020202020204" pitchFamily="34" charset="0"/>
                          <a:cs typeface="Arial" panose="020B0604020202020204" pitchFamily="34" charset="0"/>
                        </a:rPr>
                        <a:t>betreffend Inhalt, Gewichtung, Präferenz und deren Eintrittswahrscheinlichkeiten (Unsicherheiten).</a:t>
                      </a:r>
                    </a:p>
                    <a:p>
                      <a:pPr marL="0" marR="0" indent="0" algn="l" defTabSz="995690" rtl="0" eaLnBrk="1" fontAlgn="auto" latinLnBrk="0" hangingPunct="1">
                        <a:lnSpc>
                          <a:spcPct val="100000"/>
                        </a:lnSpc>
                        <a:spcBef>
                          <a:spcPts val="600"/>
                        </a:spcBef>
                        <a:spcAft>
                          <a:spcPts val="0"/>
                        </a:spcAft>
                        <a:buClrTx/>
                        <a:buSzTx/>
                        <a:buFontTx/>
                        <a:buNone/>
                        <a:tabLst/>
                        <a:defRPr/>
                      </a:pP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r h="2065020">
                <a:tc>
                  <a:txBody>
                    <a:bodyPr/>
                    <a:lstStyle/>
                    <a:p>
                      <a:pPr marL="266700" marR="0" indent="-266700" algn="l" defTabSz="995690" rtl="0" eaLnBrk="1" fontAlgn="auto" latinLnBrk="0" hangingPunct="1">
                        <a:lnSpc>
                          <a:spcPct val="100000"/>
                        </a:lnSpc>
                        <a:spcBef>
                          <a:spcPts val="0"/>
                        </a:spcBef>
                        <a:spcAft>
                          <a:spcPts val="0"/>
                        </a:spcAft>
                        <a:buClrTx/>
                        <a:buSzTx/>
                        <a:buFontTx/>
                        <a:buNone/>
                        <a:tabLst/>
                        <a:defRPr/>
                      </a:pPr>
                      <a:r>
                        <a:rPr lang="de-DE" sz="1200" b="1" dirty="0" smtClean="0">
                          <a:latin typeface="Arial" panose="020B0604020202020204" pitchFamily="34" charset="0"/>
                          <a:cs typeface="Arial" panose="020B0604020202020204" pitchFamily="34" charset="0"/>
                        </a:rPr>
                        <a:t>	</a:t>
                      </a:r>
                      <a:r>
                        <a:rPr lang="de-DE" sz="900" b="1" dirty="0" smtClean="0">
                          <a:latin typeface="Arial" panose="020B0604020202020204" pitchFamily="34" charset="0"/>
                          <a:cs typeface="Arial" panose="020B0604020202020204" pitchFamily="34" charset="0"/>
                        </a:rPr>
                        <a:t>Ressourcen AG Besteller + Ersteller</a:t>
                      </a:r>
                      <a:endParaRPr lang="de-DE" sz="900" b="1" baseline="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Anzahl/Unterschiedlichkeit der leitenden Mitarbeiter des AG, </a:t>
                      </a:r>
                      <a:r>
                        <a:rPr lang="de-DE" sz="800" dirty="0" smtClean="0">
                          <a:latin typeface="Arial" panose="020B0604020202020204" pitchFamily="34" charset="0"/>
                          <a:cs typeface="Arial" panose="020B0604020202020204" pitchFamily="34" charset="0"/>
                        </a:rPr>
                        <a:t>deren Kompetenz, Erfahrung, Qualifikation, Verfügbarkeit, Zu-</a:t>
                      </a:r>
                      <a:r>
                        <a:rPr lang="de-DE" sz="800" dirty="0" err="1" smtClean="0">
                          <a:latin typeface="Arial" panose="020B0604020202020204" pitchFamily="34" charset="0"/>
                          <a:cs typeface="Arial" panose="020B0604020202020204" pitchFamily="34" charset="0"/>
                        </a:rPr>
                        <a:t>sammenwirken</a:t>
                      </a:r>
                      <a:r>
                        <a:rPr lang="de-DE" sz="800" dirty="0" smtClean="0">
                          <a:latin typeface="Arial" panose="020B0604020202020204" pitchFamily="34" charset="0"/>
                          <a:cs typeface="Arial" panose="020B0604020202020204" pitchFamily="34" charset="0"/>
                        </a:rPr>
                        <a:t> und Entscheidungsvolumina oder ggf. politische Besetzung.</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 und Unterschiedlichkeit der Wechselwirkungen, </a:t>
                      </a:r>
                      <a:r>
                        <a:rPr lang="de-DE" sz="800" dirty="0" smtClean="0">
                          <a:latin typeface="Arial" panose="020B0604020202020204" pitchFamily="34" charset="0"/>
                          <a:cs typeface="Arial" panose="020B0604020202020204" pitchFamily="34" charset="0"/>
                        </a:rPr>
                        <a:t>Hier-archie vs. Projekthierarchie, der formellen und informellen </a:t>
                      </a:r>
                      <a:r>
                        <a:rPr lang="de-DE" sz="800" dirty="0" err="1" smtClean="0">
                          <a:latin typeface="Arial" panose="020B0604020202020204" pitchFamily="34" charset="0"/>
                          <a:cs typeface="Arial" panose="020B0604020202020204" pitchFamily="34" charset="0"/>
                        </a:rPr>
                        <a:t>Kom-munikation</a:t>
                      </a:r>
                      <a:r>
                        <a:rPr lang="de-DE" sz="800" dirty="0" smtClean="0">
                          <a:latin typeface="Arial" panose="020B0604020202020204" pitchFamily="34" charset="0"/>
                          <a:cs typeface="Arial" panose="020B0604020202020204" pitchFamily="34" charset="0"/>
                        </a:rPr>
                        <a:t>, der Vertretungsregel und der Motivationslage.</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Ein-beziehen</a:t>
                      </a:r>
                      <a:r>
                        <a:rPr lang="de-DE" sz="800" baseline="0" dirty="0" smtClean="0">
                          <a:latin typeface="Arial" panose="020B0604020202020204" pitchFamily="34" charset="0"/>
                          <a:cs typeface="Arial" panose="020B0604020202020204" pitchFamily="34" charset="0"/>
                        </a:rPr>
                        <a:t> einer Förderstelle.</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Änderungen der Entscheidungsvolumina, </a:t>
                      </a:r>
                      <a:r>
                        <a:rPr lang="de-DE" sz="800" dirty="0" smtClean="0">
                          <a:latin typeface="Arial" panose="020B0604020202020204" pitchFamily="34" charset="0"/>
                          <a:cs typeface="Arial" panose="020B0604020202020204" pitchFamily="34" charset="0"/>
                        </a:rPr>
                        <a:t>Fluktuation der Mit-wirkenden. Einbeziehen</a:t>
                      </a:r>
                      <a:r>
                        <a:rPr lang="de-DE" sz="800" baseline="0" dirty="0" smtClean="0">
                          <a:latin typeface="Arial" panose="020B0604020202020204" pitchFamily="34" charset="0"/>
                          <a:cs typeface="Arial" panose="020B0604020202020204" pitchFamily="34" charset="0"/>
                        </a:rPr>
                        <a:t> mehrerer Förder- / Finanzierungsstellen.</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300"/>
                        </a:spcBef>
                        <a:spcAft>
                          <a:spcPts val="0"/>
                        </a:spcAft>
                        <a:buClrTx/>
                        <a:buSzTx/>
                        <a:buFontTx/>
                        <a:buNone/>
                        <a:tabLst/>
                        <a:defRPr/>
                      </a:pP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r h="1610114">
                <a:tc>
                  <a:txBody>
                    <a:bodyPr/>
                    <a:lstStyle/>
                    <a:p>
                      <a:pPr marL="266700" marR="0" indent="-266700" algn="l" defTabSz="995690" rtl="0" eaLnBrk="1" fontAlgn="auto" latinLnBrk="0" hangingPunct="1">
                        <a:lnSpc>
                          <a:spcPct val="100000"/>
                        </a:lnSpc>
                        <a:spcBef>
                          <a:spcPts val="1200"/>
                        </a:spcBef>
                        <a:spcAft>
                          <a:spcPts val="0"/>
                        </a:spcAft>
                        <a:buClrTx/>
                        <a:buSzTx/>
                        <a:buFontTx/>
                        <a:buNone/>
                        <a:tabLst/>
                        <a:defRPr/>
                      </a:pPr>
                      <a:r>
                        <a:rPr lang="de-DE" sz="1200" b="1" dirty="0" smtClean="0">
                          <a:latin typeface="Arial" panose="020B0604020202020204" pitchFamily="34" charset="0"/>
                          <a:cs typeface="Arial" panose="020B0604020202020204" pitchFamily="34" charset="0"/>
                        </a:rPr>
                        <a:t>	</a:t>
                      </a:r>
                      <a:r>
                        <a:rPr lang="de-DE" sz="900" b="1" dirty="0" smtClean="0">
                          <a:latin typeface="Arial" panose="020B0604020202020204" pitchFamily="34" charset="0"/>
                          <a:cs typeface="Arial" panose="020B0604020202020204" pitchFamily="34" charset="0"/>
                        </a:rPr>
                        <a:t>strategische Bedeutung für den Auftraggeber</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Relative Größe des Projektes, </a:t>
                      </a:r>
                      <a:r>
                        <a:rPr lang="de-DE" sz="800" dirty="0" smtClean="0">
                          <a:latin typeface="Arial" panose="020B0604020202020204" pitchFamily="34" charset="0"/>
                          <a:cs typeface="Arial" panose="020B0604020202020204" pitchFamily="34" charset="0"/>
                        </a:rPr>
                        <a:t>im Vergleich zu sonstigen Auf-gaben, </a:t>
                      </a:r>
                      <a:r>
                        <a:rPr lang="de-DE" sz="800" dirty="0" err="1" smtClean="0">
                          <a:latin typeface="Arial" panose="020B0604020202020204" pitchFamily="34" charset="0"/>
                          <a:cs typeface="Arial" panose="020B0604020202020204" pitchFamily="34" charset="0"/>
                        </a:rPr>
                        <a:t>zB</a:t>
                      </a:r>
                      <a:r>
                        <a:rPr lang="de-DE" sz="800" dirty="0" smtClean="0">
                          <a:latin typeface="Arial" panose="020B0604020202020204" pitchFamily="34" charset="0"/>
                          <a:cs typeface="Arial" panose="020B0604020202020204" pitchFamily="34" charset="0"/>
                        </a:rPr>
                        <a:t>. einer Kommune, direkter /indirekter Einfluss auf </a:t>
                      </a:r>
                      <a:r>
                        <a:rPr lang="de-DE" sz="800" dirty="0" err="1" smtClean="0">
                          <a:latin typeface="Arial" panose="020B0604020202020204" pitchFamily="34" charset="0"/>
                          <a:cs typeface="Arial" panose="020B0604020202020204" pitchFamily="34" charset="0"/>
                        </a:rPr>
                        <a:t>Be</a:t>
                      </a:r>
                      <a:r>
                        <a:rPr lang="de-DE" sz="800" dirty="0" smtClean="0">
                          <a:latin typeface="Arial" panose="020B0604020202020204" pitchFamily="34" charset="0"/>
                          <a:cs typeface="Arial" panose="020B0604020202020204" pitchFamily="34" charset="0"/>
                        </a:rPr>
                        <a:t>-steller, politische Mandatare des</a:t>
                      </a:r>
                      <a:r>
                        <a:rPr lang="de-DE" sz="800" baseline="0" dirty="0" smtClean="0">
                          <a:latin typeface="Arial" panose="020B0604020202020204" pitchFamily="34" charset="0"/>
                          <a:cs typeface="Arial" panose="020B0604020202020204" pitchFamily="34" charset="0"/>
                        </a:rPr>
                        <a:t> Auftraggebers</a:t>
                      </a:r>
                      <a:r>
                        <a:rPr lang="de-DE" sz="800" dirty="0" smtClean="0">
                          <a:latin typeface="Arial" panose="020B0604020202020204" pitchFamily="34" charset="0"/>
                          <a:cs typeface="Arial" panose="020B0604020202020204" pitchFamily="34" charset="0"/>
                        </a:rPr>
                        <a:t>. </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Außenwirkung des Projektes, </a:t>
                      </a:r>
                      <a:r>
                        <a:rPr lang="de-DE" sz="800" dirty="0" smtClean="0">
                          <a:latin typeface="Arial" panose="020B0604020202020204" pitchFamily="34" charset="0"/>
                          <a:cs typeface="Arial" panose="020B0604020202020204" pitchFamily="34" charset="0"/>
                        </a:rPr>
                        <a:t>Gefahr medialer </a:t>
                      </a:r>
                      <a:r>
                        <a:rPr lang="de-DE" sz="800" dirty="0" err="1" smtClean="0">
                          <a:latin typeface="Arial" panose="020B0604020202020204" pitchFamily="34" charset="0"/>
                          <a:cs typeface="Arial" panose="020B0604020202020204" pitchFamily="34" charset="0"/>
                        </a:rPr>
                        <a:t>Aufschaukelung</a:t>
                      </a:r>
                      <a:r>
                        <a:rPr lang="de-DE" sz="800" dirty="0" smtClean="0">
                          <a:latin typeface="Arial" panose="020B0604020202020204" pitchFamily="34" charset="0"/>
                          <a:cs typeface="Arial" panose="020B0604020202020204" pitchFamily="34" charset="0"/>
                        </a:rPr>
                        <a:t>.</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Das Projekt</a:t>
                      </a:r>
                      <a:r>
                        <a:rPr lang="de-DE" sz="800" baseline="0" dirty="0" smtClean="0">
                          <a:latin typeface="Arial" panose="020B0604020202020204" pitchFamily="34" charset="0"/>
                          <a:cs typeface="Arial" panose="020B0604020202020204" pitchFamily="34" charset="0"/>
                        </a:rPr>
                        <a:t> hat sehr große Bedeutung, übersteigt aber Routine und Erfahrung der Trägerorganisation.</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300"/>
                        </a:spcBef>
                        <a:spcAft>
                          <a:spcPts val="0"/>
                        </a:spcAft>
                        <a:buClrTx/>
                        <a:buSzTx/>
                        <a:buFontTx/>
                        <a:buNone/>
                        <a:tabLst/>
                        <a:defRPr/>
                      </a:pPr>
                      <a:endParaRPr lang="de-DE" sz="800" dirty="0" smtClean="0">
                        <a:latin typeface="Arial" panose="020B0604020202020204" pitchFamily="34" charset="0"/>
                        <a:cs typeface="Arial" panose="020B0604020202020204" pitchFamily="34" charset="0"/>
                      </a:endParaRPr>
                    </a:p>
                  </a:txBody>
                  <a:tcPr marL="36000" marR="36000" marT="72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bl>
          </a:graphicData>
        </a:graphic>
      </p:graphicFrame>
      <p:sp>
        <p:nvSpPr>
          <p:cNvPr id="13" name="Oval 40"/>
          <p:cNvSpPr>
            <a:spLocks noChangeArrowheads="1"/>
          </p:cNvSpPr>
          <p:nvPr/>
        </p:nvSpPr>
        <p:spPr bwMode="auto">
          <a:xfrm>
            <a:off x="7146950" y="1025251"/>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400" b="1" dirty="0" smtClean="0">
                <a:solidFill>
                  <a:schemeClr val="bg1"/>
                </a:solidFill>
                <a:latin typeface="Arial" panose="020B0604020202020204" pitchFamily="34" charset="0"/>
                <a:cs typeface="Arial" panose="020B0604020202020204" pitchFamily="34" charset="0"/>
              </a:rPr>
              <a:t>A1</a:t>
            </a:r>
            <a:endParaRPr lang="de-DE" sz="1400" b="1" dirty="0">
              <a:solidFill>
                <a:schemeClr val="bg1"/>
              </a:solidFill>
              <a:latin typeface="Dutch801 XBd BT" panose="02020903060505020304" pitchFamily="18" charset="0"/>
            </a:endParaRPr>
          </a:p>
        </p:txBody>
      </p:sp>
      <p:sp>
        <p:nvSpPr>
          <p:cNvPr id="15" name="Oval 40"/>
          <p:cNvSpPr>
            <a:spLocks noChangeArrowheads="1"/>
          </p:cNvSpPr>
          <p:nvPr/>
        </p:nvSpPr>
        <p:spPr bwMode="auto">
          <a:xfrm>
            <a:off x="7146950" y="2916561"/>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400" b="1" dirty="0" smtClean="0">
                <a:solidFill>
                  <a:schemeClr val="bg1"/>
                </a:solidFill>
                <a:latin typeface="Arial" panose="020B0604020202020204" pitchFamily="34" charset="0"/>
                <a:cs typeface="Arial" panose="020B0604020202020204" pitchFamily="34" charset="0"/>
              </a:rPr>
              <a:t>A2</a:t>
            </a:r>
            <a:endParaRPr lang="de-DE" sz="1400" b="1" dirty="0">
              <a:solidFill>
                <a:schemeClr val="bg1"/>
              </a:solidFill>
              <a:latin typeface="Dutch801 XBd BT" panose="02020903060505020304" pitchFamily="18" charset="0"/>
            </a:endParaRPr>
          </a:p>
        </p:txBody>
      </p:sp>
      <p:sp>
        <p:nvSpPr>
          <p:cNvPr id="17" name="Oval 40"/>
          <p:cNvSpPr>
            <a:spLocks noChangeArrowheads="1"/>
          </p:cNvSpPr>
          <p:nvPr/>
        </p:nvSpPr>
        <p:spPr bwMode="auto">
          <a:xfrm>
            <a:off x="7152350" y="5032031"/>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400" b="1" dirty="0" smtClean="0">
                <a:solidFill>
                  <a:schemeClr val="bg1"/>
                </a:solidFill>
                <a:latin typeface="Arial" panose="020B0604020202020204" pitchFamily="34" charset="0"/>
                <a:cs typeface="Arial" panose="020B0604020202020204" pitchFamily="34" charset="0"/>
              </a:rPr>
              <a:t>A3</a:t>
            </a:r>
            <a:endParaRPr lang="de-DE" sz="1400" b="1" dirty="0">
              <a:solidFill>
                <a:schemeClr val="bg1"/>
              </a:solidFill>
              <a:latin typeface="Dutch801 XBd BT" panose="02020903060505020304" pitchFamily="18" charset="0"/>
            </a:endParaRPr>
          </a:p>
        </p:txBody>
      </p:sp>
      <p:sp>
        <p:nvSpPr>
          <p:cNvPr id="20" name="Inhaltsplatzhalter 19"/>
          <p:cNvSpPr>
            <a:spLocks noGrp="1"/>
          </p:cNvSpPr>
          <p:nvPr>
            <p:ph idx="10"/>
          </p:nvPr>
        </p:nvSpPr>
        <p:spPr/>
        <p:txBody>
          <a:bodyPr rIns="0"/>
          <a:lstStyle/>
          <a:p>
            <a:pPr marL="0" indent="0">
              <a:buNone/>
            </a:pPr>
            <a:r>
              <a:rPr lang="de-DE" sz="1050" dirty="0">
                <a:latin typeface="Arial" panose="020B0604020202020204" pitchFamily="34" charset="0"/>
                <a:cs typeface="Arial" panose="020B0604020202020204" pitchFamily="34" charset="0"/>
              </a:rPr>
              <a:t>Insofern sind Projektklassen auch </a:t>
            </a:r>
            <a:r>
              <a:rPr lang="de-DE" sz="1050" dirty="0" err="1">
                <a:latin typeface="Arial" panose="020B0604020202020204" pitchFamily="34" charset="0"/>
                <a:cs typeface="Arial" panose="020B0604020202020204" pitchFamily="34" charset="0"/>
              </a:rPr>
              <a:t>Qualifikatoren</a:t>
            </a:r>
            <a:r>
              <a:rPr lang="de-DE" sz="1050" dirty="0">
                <a:latin typeface="Arial" panose="020B0604020202020204" pitchFamily="34" charset="0"/>
                <a:cs typeface="Arial" panose="020B0604020202020204" pitchFamily="34" charset="0"/>
              </a:rPr>
              <a:t> für die Auswahl der Beteiligten, für die Bearbeitungs-tiefe, für den abschätzbaren Aufwand </a:t>
            </a:r>
            <a:r>
              <a:rPr lang="de-DE" sz="1050" b="1" dirty="0">
                <a:latin typeface="Arial" panose="020B0604020202020204" pitchFamily="34" charset="0"/>
                <a:cs typeface="Arial" panose="020B0604020202020204" pitchFamily="34" charset="0"/>
              </a:rPr>
              <a:t>und</a:t>
            </a:r>
            <a:r>
              <a:rPr lang="de-DE" sz="1050" dirty="0">
                <a:latin typeface="Arial" panose="020B0604020202020204" pitchFamily="34" charset="0"/>
                <a:cs typeface="Arial" panose="020B0604020202020204" pitchFamily="34" charset="0"/>
              </a:rPr>
              <a:t> ein guter Raster für den Start mit den richtigen Werkzeugen und geeigneten Beteiligten.  </a:t>
            </a:r>
          </a:p>
          <a:p>
            <a:pPr marL="0" indent="0">
              <a:buNone/>
            </a:pPr>
            <a:r>
              <a:rPr lang="de-DE" sz="1050" dirty="0" smtClean="0"/>
              <a:t>Um besser und rascher in die Projekte </a:t>
            </a:r>
            <a:r>
              <a:rPr lang="de-DE" sz="1050" dirty="0" err="1" smtClean="0"/>
              <a:t>einzustei</a:t>
            </a:r>
            <a:r>
              <a:rPr lang="de-DE" sz="1050" dirty="0"/>
              <a:t>-</a:t>
            </a:r>
            <a:r>
              <a:rPr lang="de-DE" sz="1050" dirty="0" smtClean="0"/>
              <a:t>gen, sollte man, sich für die am häufigsten Projekt-klassen in denen man arbeitet </a:t>
            </a:r>
            <a:r>
              <a:rPr lang="de-DE" sz="1050" dirty="0" err="1" smtClean="0"/>
              <a:t>zB</a:t>
            </a:r>
            <a:r>
              <a:rPr lang="de-DE" sz="1050" dirty="0" smtClean="0"/>
              <a:t>. Leistungsbilder, die Honorarberechnungstabellen oder </a:t>
            </a:r>
            <a:r>
              <a:rPr lang="de-DE" sz="1050" dirty="0" err="1" smtClean="0"/>
              <a:t>Organisa-tionshandbücher</a:t>
            </a:r>
            <a:r>
              <a:rPr lang="de-DE" sz="1050" dirty="0" smtClean="0"/>
              <a:t> (...) herzurichten.</a:t>
            </a:r>
          </a:p>
          <a:p>
            <a:pPr marL="0" indent="0">
              <a:buNone/>
            </a:pPr>
            <a:r>
              <a:rPr lang="de-DE" sz="1050" dirty="0" smtClean="0"/>
              <a:t>Ein großes Problem ist gegeben, wenn </a:t>
            </a:r>
            <a:r>
              <a:rPr lang="de-DE" sz="1050" dirty="0" err="1" smtClean="0"/>
              <a:t>Auslober</a:t>
            </a:r>
            <a:r>
              <a:rPr lang="de-DE" sz="1050" dirty="0" smtClean="0"/>
              <a:t> eigene Vertrags- und Leistungsbildwelten aufbau-en, die mit den Regelwerkzeugen </a:t>
            </a:r>
            <a:r>
              <a:rPr lang="de-DE" sz="1050" dirty="0" err="1" smtClean="0"/>
              <a:t>zB</a:t>
            </a:r>
            <a:r>
              <a:rPr lang="de-DE" sz="1050" dirty="0" smtClean="0"/>
              <a:t>. der HOAI (</a:t>
            </a:r>
            <a:r>
              <a:rPr lang="de-DE" sz="1050" dirty="0" err="1" smtClean="0"/>
              <a:t>HoZo</a:t>
            </a:r>
            <a:r>
              <a:rPr lang="de-DE" sz="1050" dirty="0" smtClean="0"/>
              <a:t>, Tabelle) aber auch den VOB/B nicht rasch genug, vor allem nicht rational analysiert werden können, dies wird in </a:t>
            </a:r>
            <a:r>
              <a:rPr lang="de-DE" sz="1050" dirty="0" err="1" smtClean="0"/>
              <a:t>zB</a:t>
            </a:r>
            <a:r>
              <a:rPr lang="de-DE" sz="1050" dirty="0" smtClean="0"/>
              <a:t>. A11 bewertet.</a:t>
            </a:r>
          </a:p>
          <a:p>
            <a:pPr marL="0" indent="0">
              <a:buNone/>
            </a:pPr>
            <a:r>
              <a:rPr lang="de-DE" sz="1050" dirty="0" smtClean="0"/>
              <a:t>Der Vorschlag lautet also, sich </a:t>
            </a:r>
            <a:r>
              <a:rPr lang="de-DE" sz="1050" dirty="0" err="1" smtClean="0"/>
              <a:t>zB</a:t>
            </a:r>
            <a:r>
              <a:rPr lang="de-DE" sz="1050" dirty="0" smtClean="0"/>
              <a:t>. für </a:t>
            </a:r>
          </a:p>
          <a:p>
            <a:pPr>
              <a:spcBef>
                <a:spcPts val="300"/>
              </a:spcBef>
            </a:pPr>
            <a:r>
              <a:rPr lang="de-DE" sz="1050" dirty="0" smtClean="0"/>
              <a:t>Projektklasse 1,</a:t>
            </a:r>
          </a:p>
          <a:p>
            <a:pPr>
              <a:spcBef>
                <a:spcPts val="0"/>
              </a:spcBef>
            </a:pPr>
            <a:r>
              <a:rPr lang="de-DE" sz="1050" dirty="0" smtClean="0"/>
              <a:t>Projektklasse 3,</a:t>
            </a:r>
          </a:p>
          <a:p>
            <a:pPr>
              <a:spcBef>
                <a:spcPts val="0"/>
              </a:spcBef>
            </a:pPr>
            <a:r>
              <a:rPr lang="de-DE" sz="1050" dirty="0" smtClean="0"/>
              <a:t>Projektklasse 5</a:t>
            </a:r>
          </a:p>
          <a:p>
            <a:pPr marL="0" indent="0">
              <a:spcBef>
                <a:spcPts val="300"/>
              </a:spcBef>
              <a:buNone/>
            </a:pPr>
            <a:r>
              <a:rPr lang="de-DE" sz="1050" dirty="0" smtClean="0"/>
              <a:t>rasch einsetzbare vorgedachte Fassungen der Aufbauorganisation zu erarbeiten, mit denen die Angebotsunterlagen der AG rasch übersetzt und bearbeitet werden können.</a:t>
            </a:r>
          </a:p>
          <a:p>
            <a:pPr marL="0" indent="0">
              <a:buNone/>
            </a:pPr>
            <a:endParaRPr lang="de-AT" sz="1050" dirty="0">
              <a:solidFill>
                <a:srgbClr val="FF0000"/>
              </a:solidFill>
            </a:endParaRPr>
          </a:p>
        </p:txBody>
      </p:sp>
      <p:sp>
        <p:nvSpPr>
          <p:cNvPr id="12" name="Text Box 3"/>
          <p:cNvSpPr txBox="1">
            <a:spLocks noChangeArrowheads="1"/>
          </p:cNvSpPr>
          <p:nvPr/>
        </p:nvSpPr>
        <p:spPr bwMode="auto">
          <a:xfrm>
            <a:off x="8380645" y="7244248"/>
            <a:ext cx="1943077" cy="107722"/>
          </a:xfrm>
          <a:prstGeom prst="rect">
            <a:avLst/>
          </a:prstGeom>
          <a:noFill/>
          <a:ln w="9525">
            <a:noFill/>
            <a:miter lim="800000"/>
            <a:headEnd/>
            <a:tailEnd/>
          </a:ln>
          <a:effectLst/>
        </p:spPr>
        <p:txBody>
          <a:bodyPr lIns="0" tIns="0" rIns="0" bIns="0">
            <a:spAutoFit/>
          </a:bodyPr>
          <a:lstStyle/>
          <a:p>
            <a:pPr algn="r" defTabSz="995300">
              <a:spcBef>
                <a:spcPct val="50000"/>
              </a:spcBef>
              <a:defRPr/>
            </a:pPr>
            <a:r>
              <a:rPr lang="de-AT" sz="700" dirty="0" smtClean="0">
                <a:solidFill>
                  <a:schemeClr val="bg2"/>
                </a:solidFill>
                <a:latin typeface="Arial"/>
                <a:cs typeface="Arial"/>
              </a:rPr>
              <a:t>11</a:t>
            </a:r>
            <a:r>
              <a:rPr lang="de-AT" sz="700" b="0" dirty="0" smtClean="0">
                <a:solidFill>
                  <a:schemeClr val="bg2"/>
                </a:solidFill>
                <a:latin typeface="Arial"/>
                <a:cs typeface="Arial"/>
              </a:rPr>
              <a:t>. Februar 2016</a:t>
            </a:r>
            <a:r>
              <a:rPr lang="de-AT" sz="700" b="0" baseline="0" dirty="0" smtClean="0">
                <a:solidFill>
                  <a:schemeClr val="bg2"/>
                </a:solidFill>
                <a:latin typeface="Arial"/>
                <a:cs typeface="Arial"/>
              </a:rPr>
              <a:t>   </a:t>
            </a:r>
            <a:r>
              <a:rPr lang="de-AT" sz="700" b="0" dirty="0" smtClean="0">
                <a:solidFill>
                  <a:schemeClr val="bg2"/>
                </a:solidFill>
                <a:latin typeface="Arial" charset="0"/>
                <a:cs typeface="Arial" charset="0"/>
                <a:sym typeface="Wingdings 2"/>
              </a:rPr>
              <a:t>|  </a:t>
            </a:r>
            <a:r>
              <a:rPr lang="de-AT" sz="700" b="0" dirty="0" smtClean="0">
                <a:solidFill>
                  <a:schemeClr val="bg2"/>
                </a:solidFill>
                <a:latin typeface="Arial" charset="0"/>
                <a:cs typeface="Arial" charset="0"/>
              </a:rPr>
              <a:t> ö-VS 1   </a:t>
            </a:r>
            <a:r>
              <a:rPr lang="de-AT" sz="700" b="0" dirty="0" smtClean="0">
                <a:solidFill>
                  <a:schemeClr val="bg2"/>
                </a:solidFill>
                <a:latin typeface="Arial" charset="0"/>
                <a:cs typeface="Arial" charset="0"/>
                <a:sym typeface="Wingdings 2"/>
              </a:rPr>
              <a:t>|</a:t>
            </a:r>
            <a:r>
              <a:rPr lang="de-AT" sz="700" b="1" baseline="0" dirty="0" smtClean="0">
                <a:solidFill>
                  <a:schemeClr val="bg2"/>
                </a:solidFill>
                <a:latin typeface="Arial" charset="0"/>
                <a:sym typeface="Wingdings 2"/>
              </a:rPr>
              <a:t> </a:t>
            </a:r>
            <a:r>
              <a:rPr lang="de-AT" sz="700" b="1" dirty="0" smtClean="0">
                <a:solidFill>
                  <a:schemeClr val="bg2"/>
                </a:solidFill>
                <a:latin typeface="Arial" charset="0"/>
                <a:sym typeface="Wingdings 2"/>
              </a:rPr>
              <a:t>  </a:t>
            </a:r>
            <a:r>
              <a:rPr lang="de-DE" sz="700" dirty="0" smtClean="0">
                <a:solidFill>
                  <a:schemeClr val="bg2"/>
                </a:solidFill>
                <a:latin typeface="Arial" charset="0"/>
              </a:rPr>
              <a:t> 2 von </a:t>
            </a:r>
            <a:r>
              <a:rPr lang="de-DE" sz="700" dirty="0">
                <a:solidFill>
                  <a:schemeClr val="bg2"/>
                </a:solidFill>
              </a:rPr>
              <a:t>5</a:t>
            </a:r>
            <a:endParaRPr lang="de-AT" sz="700" b="0" dirty="0">
              <a:solidFill>
                <a:schemeClr val="bg2"/>
              </a:solidFill>
              <a:latin typeface="Arial" charset="0"/>
              <a:cs typeface="Arial" charset="0"/>
              <a:sym typeface="Wingdings 3" pitchFamily="18" charset="2"/>
            </a:endParaRPr>
          </a:p>
        </p:txBody>
      </p:sp>
    </p:spTree>
    <p:extLst>
      <p:ext uri="{BB962C8B-B14F-4D97-AF65-F5344CB8AC3E}">
        <p14:creationId xmlns:p14="http://schemas.microsoft.com/office/powerpoint/2010/main" val="1206816224"/>
      </p:ext>
    </p:extLst>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Abgerundetes Rechteck 25"/>
          <p:cNvSpPr/>
          <p:nvPr/>
        </p:nvSpPr>
        <p:spPr bwMode="auto">
          <a:xfrm>
            <a:off x="7228485" y="1125786"/>
            <a:ext cx="3080152" cy="1724764"/>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sp>
        <p:nvSpPr>
          <p:cNvPr id="25" name="Abgerundetes Rechteck 24"/>
          <p:cNvSpPr/>
          <p:nvPr/>
        </p:nvSpPr>
        <p:spPr bwMode="auto">
          <a:xfrm>
            <a:off x="7228485" y="3089056"/>
            <a:ext cx="3080152" cy="1576800"/>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sp>
        <p:nvSpPr>
          <p:cNvPr id="24" name="Abgerundetes Rechteck 23"/>
          <p:cNvSpPr/>
          <p:nvPr/>
        </p:nvSpPr>
        <p:spPr bwMode="auto">
          <a:xfrm>
            <a:off x="7229445" y="4854285"/>
            <a:ext cx="3080152" cy="1821600"/>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sp>
        <p:nvSpPr>
          <p:cNvPr id="16" name="Abgerundetes Rechteck 15"/>
          <p:cNvSpPr/>
          <p:nvPr/>
        </p:nvSpPr>
        <p:spPr bwMode="auto">
          <a:xfrm>
            <a:off x="3989804" y="4860781"/>
            <a:ext cx="3080152" cy="1823192"/>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sp>
        <p:nvSpPr>
          <p:cNvPr id="17" name="Abgerundetes Rechteck 16"/>
          <p:cNvSpPr/>
          <p:nvPr/>
        </p:nvSpPr>
        <p:spPr bwMode="auto">
          <a:xfrm>
            <a:off x="3988844" y="3096000"/>
            <a:ext cx="3080152" cy="1577458"/>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sp>
        <p:nvSpPr>
          <p:cNvPr id="9" name="Abgerundetes Rechteck 8"/>
          <p:cNvSpPr/>
          <p:nvPr/>
        </p:nvSpPr>
        <p:spPr bwMode="auto">
          <a:xfrm>
            <a:off x="770932" y="4860000"/>
            <a:ext cx="3080152" cy="1821600"/>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sp>
        <p:nvSpPr>
          <p:cNvPr id="10" name="Abgerundetes Rechteck 9"/>
          <p:cNvSpPr/>
          <p:nvPr/>
        </p:nvSpPr>
        <p:spPr bwMode="auto">
          <a:xfrm>
            <a:off x="769972" y="3094771"/>
            <a:ext cx="3080152" cy="1576800"/>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sp>
        <p:nvSpPr>
          <p:cNvPr id="11" name="Abgerundetes Rechteck 10"/>
          <p:cNvSpPr/>
          <p:nvPr/>
        </p:nvSpPr>
        <p:spPr bwMode="auto">
          <a:xfrm>
            <a:off x="769972" y="1131501"/>
            <a:ext cx="3080152" cy="1724764"/>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graphicFrame>
        <p:nvGraphicFramePr>
          <p:cNvPr id="6" name="Inhaltsplatzhalter 5"/>
          <p:cNvGraphicFramePr>
            <a:graphicFrameLocks/>
          </p:cNvGraphicFramePr>
          <p:nvPr>
            <p:extLst>
              <p:ext uri="{D42A27DB-BD31-4B8C-83A1-F6EECF244321}">
                <p14:modId xmlns:p14="http://schemas.microsoft.com/office/powerpoint/2010/main" val="1085120960"/>
              </p:ext>
            </p:extLst>
          </p:nvPr>
        </p:nvGraphicFramePr>
        <p:xfrm>
          <a:off x="785003" y="1127047"/>
          <a:ext cx="3060000" cy="5612910"/>
        </p:xfrm>
        <a:graphic>
          <a:graphicData uri="http://schemas.openxmlformats.org/drawingml/2006/table">
            <a:tbl>
              <a:tblPr firstRow="1" bandRow="1">
                <a:tableStyleId>{2D5ABB26-0587-4C30-8999-92F81FD0307C}</a:tableStyleId>
              </a:tblPr>
              <a:tblGrid>
                <a:gridCol w="3060000"/>
              </a:tblGrid>
              <a:tr h="1944000">
                <a:tc>
                  <a:txBody>
                    <a:bodyPr/>
                    <a:lstStyle/>
                    <a:p>
                      <a:pPr marL="268288" marR="0" lvl="0" indent="-268288" algn="l" defTabSz="995690" rtl="0" eaLnBrk="1" fontAlgn="auto" latinLnBrk="0" hangingPunct="1">
                        <a:lnSpc>
                          <a:spcPct val="100000"/>
                        </a:lnSpc>
                        <a:spcBef>
                          <a:spcPts val="0"/>
                        </a:spcBef>
                        <a:spcAft>
                          <a:spcPts val="0"/>
                        </a:spcAft>
                        <a:buClrTx/>
                        <a:buSzTx/>
                        <a:buFontTx/>
                        <a:buNone/>
                        <a:tabLst/>
                        <a:defRPr/>
                      </a:pPr>
                      <a:r>
                        <a:rPr kumimoji="0" lang="de-DE" sz="12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	</a:t>
                      </a:r>
                      <a:r>
                        <a:rPr kumimoji="0" lang="de-DE" sz="9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Neuartigkeit</a:t>
                      </a:r>
                    </a:p>
                    <a:p>
                      <a:pPr marL="0" marR="0" lvl="0" indent="0" algn="l" defTabSz="995690" rtl="0" eaLnBrk="1" fontAlgn="auto" latinLnBrk="0" hangingPunct="1">
                        <a:lnSpc>
                          <a:spcPct val="100000"/>
                        </a:lnSpc>
                        <a:spcBef>
                          <a:spcPts val="600"/>
                        </a:spcBef>
                        <a:spcAft>
                          <a:spcPts val="0"/>
                        </a:spcAft>
                        <a:buClrTx/>
                        <a:buSzTx/>
                        <a:buFontTx/>
                        <a:buNone/>
                        <a:tabLst/>
                        <a:defRPr/>
                      </a:pPr>
                      <a:r>
                        <a:rPr kumimoji="0" lang="de-DE" sz="8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Anzahl und Unterschiedlichkeit der technischen und nut-</a:t>
                      </a:r>
                      <a:r>
                        <a:rPr kumimoji="0" lang="de-DE" sz="800" b="1" i="0" u="none" strike="noStrike" kern="1200" cap="none" spc="0" normalizeH="0" baseline="0" noProof="0" dirty="0" err="1" smtClean="0">
                          <a:ln>
                            <a:noFill/>
                          </a:ln>
                          <a:solidFill>
                            <a:srgbClr val="000000"/>
                          </a:solidFill>
                          <a:effectLst/>
                          <a:uLnTx/>
                          <a:uFillTx/>
                          <a:latin typeface="Arial" panose="020B0604020202020204" pitchFamily="34" charset="0"/>
                          <a:ea typeface="+mn-ea"/>
                          <a:cs typeface="Arial" panose="020B0604020202020204" pitchFamily="34" charset="0"/>
                        </a:rPr>
                        <a:t>zungsspezifischen</a:t>
                      </a:r>
                      <a:r>
                        <a:rPr kumimoji="0" lang="de-DE" sz="8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 Systeme, </a:t>
                      </a: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der Verwendung neu kombinierter Systeme oder Neuheitsgrad von Teillösungen.</a:t>
                      </a:r>
                      <a:endParaRPr kumimoji="0" lang="de-DE" sz="8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endParaRPr>
                    </a:p>
                    <a:p>
                      <a:pPr marL="0" marR="0" lvl="0" indent="0" algn="l" defTabSz="995690" rtl="0" eaLnBrk="1" fontAlgn="auto" latinLnBrk="0" hangingPunct="1">
                        <a:lnSpc>
                          <a:spcPct val="100000"/>
                        </a:lnSpc>
                        <a:spcBef>
                          <a:spcPts val="600"/>
                        </a:spcBef>
                        <a:spcAft>
                          <a:spcPts val="0"/>
                        </a:spcAft>
                        <a:buClrTx/>
                        <a:buSzTx/>
                        <a:buFontTx/>
                        <a:buNone/>
                        <a:tabLst/>
                        <a:defRPr/>
                      </a:pPr>
                      <a:r>
                        <a:rPr kumimoji="0" lang="de-DE" sz="8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Anzahl und Unterschiedlichkeit des Zusammenwirkens der Systeme</a:t>
                      </a: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a:t>
                      </a:r>
                      <a:r>
                        <a:rPr kumimoji="0" lang="de-DE" sz="8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 </a:t>
                      </a:r>
                      <a:r>
                        <a:rPr kumimoji="0" lang="de-DE" sz="800" b="0" i="0" u="none" strike="noStrike" kern="1200" cap="none" spc="0" normalizeH="0" baseline="0" noProof="0" dirty="0" err="1" smtClean="0">
                          <a:ln>
                            <a:noFill/>
                          </a:ln>
                          <a:solidFill>
                            <a:srgbClr val="000000"/>
                          </a:solidFill>
                          <a:effectLst/>
                          <a:uLnTx/>
                          <a:uFillTx/>
                          <a:latin typeface="Arial" panose="020B0604020202020204" pitchFamily="34" charset="0"/>
                          <a:ea typeface="+mn-ea"/>
                          <a:cs typeface="Arial" panose="020B0604020202020204" pitchFamily="34" charset="0"/>
                        </a:rPr>
                        <a:t>zB</a:t>
                      </a: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 Laborklassen oder Laminar OP.</a:t>
                      </a:r>
                    </a:p>
                    <a:p>
                      <a:pPr marL="0" marR="0" lvl="0" indent="0" algn="l" defTabSz="995690" rtl="0" eaLnBrk="1" fontAlgn="auto" latinLnBrk="0" hangingPunct="1">
                        <a:lnSpc>
                          <a:spcPct val="100000"/>
                        </a:lnSpc>
                        <a:spcBef>
                          <a:spcPts val="600"/>
                        </a:spcBef>
                        <a:spcAft>
                          <a:spcPts val="0"/>
                        </a:spcAft>
                        <a:buClrTx/>
                        <a:buSzTx/>
                        <a:buFontTx/>
                        <a:buNone/>
                        <a:tabLst/>
                        <a:defRPr/>
                      </a:pPr>
                      <a:r>
                        <a:rPr kumimoji="0" lang="de-DE" sz="8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Änderung der Anforderungen, </a:t>
                      </a: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späte Erkenntnis unbeachteter Wirkungen und Anforderungen.</a:t>
                      </a:r>
                    </a:p>
                    <a:p>
                      <a:pPr marL="0" marR="0" lvl="0" indent="0" algn="l" defTabSz="995690" rtl="0" eaLnBrk="1" fontAlgn="auto" latinLnBrk="0" hangingPunct="1">
                        <a:lnSpc>
                          <a:spcPct val="100000"/>
                        </a:lnSpc>
                        <a:spcBef>
                          <a:spcPts val="600"/>
                        </a:spcBef>
                        <a:spcAft>
                          <a:spcPts val="0"/>
                        </a:spcAft>
                        <a:buClrTx/>
                        <a:buSzTx/>
                        <a:buFontTx/>
                        <a:buNone/>
                        <a:tabLst/>
                        <a:defRPr/>
                      </a:pPr>
                      <a:endPar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endParaRPr>
                    </a:p>
                  </a:txBody>
                  <a:tcPr marL="36000" marR="3600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r h="1800250">
                <a:tc>
                  <a:txBody>
                    <a:bodyPr/>
                    <a:lstStyle/>
                    <a:p>
                      <a:pPr marL="268288" marR="0" lvl="0" indent="-268288" algn="l" defTabSz="995690" rtl="0" eaLnBrk="1" fontAlgn="auto" latinLnBrk="0" hangingPunct="1">
                        <a:lnSpc>
                          <a:spcPct val="100000"/>
                        </a:lnSpc>
                        <a:spcBef>
                          <a:spcPts val="0"/>
                        </a:spcBef>
                        <a:spcAft>
                          <a:spcPts val="0"/>
                        </a:spcAft>
                        <a:buClrTx/>
                        <a:buSzTx/>
                        <a:buFontTx/>
                        <a:buNone/>
                        <a:tabLst/>
                        <a:defRPr/>
                      </a:pPr>
                      <a:r>
                        <a:rPr kumimoji="0" lang="de-DE" sz="12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	</a:t>
                      </a:r>
                      <a:r>
                        <a:rPr kumimoji="0" lang="de-DE" sz="9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Neubau / Umbau / in Betrieb</a:t>
                      </a:r>
                    </a:p>
                    <a:p>
                      <a:pPr marL="0" marR="0" lvl="0" indent="0" algn="l" defTabSz="995690" rtl="0" eaLnBrk="1" fontAlgn="auto" latinLnBrk="0" hangingPunct="1">
                        <a:lnSpc>
                          <a:spcPct val="100000"/>
                        </a:lnSpc>
                        <a:spcBef>
                          <a:spcPts val="600"/>
                        </a:spcBef>
                        <a:spcAft>
                          <a:spcPts val="0"/>
                        </a:spcAft>
                        <a:buClrTx/>
                        <a:buSzTx/>
                        <a:buFontTx/>
                        <a:buNone/>
                        <a:tabLst/>
                        <a:defRPr/>
                      </a:pP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Neubau auf freiem Gelände, geringe Interaktion mit Umfeld.</a:t>
                      </a:r>
                    </a:p>
                    <a:p>
                      <a:pPr marL="0" marR="0" lvl="0" indent="0" algn="l" defTabSz="995690" rtl="0" eaLnBrk="1" fontAlgn="auto" latinLnBrk="0" hangingPunct="1">
                        <a:lnSpc>
                          <a:spcPct val="100000"/>
                        </a:lnSpc>
                        <a:spcBef>
                          <a:spcPts val="600"/>
                        </a:spcBef>
                        <a:spcAft>
                          <a:spcPts val="0"/>
                        </a:spcAft>
                        <a:buClrTx/>
                        <a:buSzTx/>
                        <a:buFontTx/>
                        <a:buNone/>
                        <a:tabLst/>
                        <a:defRPr/>
                      </a:pP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Neubau innerstädtisch, mit schwierigeren Anschlüssen an Nach-</a:t>
                      </a:r>
                      <a:r>
                        <a:rPr kumimoji="0" lang="de-DE" sz="800" b="0" i="0" u="none" strike="noStrike" kern="1200" cap="none" spc="0" normalizeH="0" baseline="0" noProof="0" dirty="0" err="1" smtClean="0">
                          <a:ln>
                            <a:noFill/>
                          </a:ln>
                          <a:solidFill>
                            <a:srgbClr val="000000"/>
                          </a:solidFill>
                          <a:effectLst/>
                          <a:uLnTx/>
                          <a:uFillTx/>
                          <a:latin typeface="Arial" panose="020B0604020202020204" pitchFamily="34" charset="0"/>
                          <a:ea typeface="+mn-ea"/>
                          <a:cs typeface="Arial" panose="020B0604020202020204" pitchFamily="34" charset="0"/>
                        </a:rPr>
                        <a:t>barbebauung</a:t>
                      </a: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a:t>
                      </a:r>
                    </a:p>
                    <a:p>
                      <a:pPr marL="0" marR="0" lvl="0" indent="0" algn="l" defTabSz="995690" rtl="0" eaLnBrk="1" fontAlgn="auto" latinLnBrk="0" hangingPunct="1">
                        <a:lnSpc>
                          <a:spcPct val="100000"/>
                        </a:lnSpc>
                        <a:spcBef>
                          <a:spcPts val="600"/>
                        </a:spcBef>
                        <a:spcAft>
                          <a:spcPts val="0"/>
                        </a:spcAft>
                        <a:buClrTx/>
                        <a:buSzTx/>
                        <a:buFontTx/>
                        <a:buNone/>
                        <a:tabLst/>
                        <a:defRPr/>
                      </a:pP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Umbau - mittlere Eingriffe, Umbau - intensive Eingriffe.</a:t>
                      </a:r>
                    </a:p>
                    <a:p>
                      <a:pPr marL="0" marR="0" lvl="0" indent="0" algn="l" defTabSz="995690" rtl="0" eaLnBrk="1" fontAlgn="auto" latinLnBrk="0" hangingPunct="1">
                        <a:lnSpc>
                          <a:spcPct val="100000"/>
                        </a:lnSpc>
                        <a:spcBef>
                          <a:spcPts val="0"/>
                        </a:spcBef>
                        <a:spcAft>
                          <a:spcPts val="0"/>
                        </a:spcAft>
                        <a:buClrTx/>
                        <a:buSzTx/>
                        <a:buFontTx/>
                        <a:buNone/>
                        <a:tabLst/>
                        <a:defRPr/>
                      </a:pPr>
                      <a:endPar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endParaRPr>
                    </a:p>
                    <a:p>
                      <a:pPr marL="0" marR="0" lvl="0" indent="0" algn="l" defTabSz="995690" rtl="0" eaLnBrk="1" fontAlgn="auto" latinLnBrk="0" hangingPunct="1">
                        <a:lnSpc>
                          <a:spcPct val="100000"/>
                        </a:lnSpc>
                        <a:spcBef>
                          <a:spcPts val="0"/>
                        </a:spcBef>
                        <a:spcAft>
                          <a:spcPts val="0"/>
                        </a:spcAft>
                        <a:buClrTx/>
                        <a:buSzTx/>
                        <a:buFontTx/>
                        <a:buNone/>
                        <a:tabLst/>
                        <a:defRPr/>
                      </a:pPr>
                      <a:endPar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endParaRPr>
                    </a:p>
                    <a:p>
                      <a:pPr marL="0" marR="0" lvl="0" indent="0" algn="l" defTabSz="995690" rtl="0" eaLnBrk="1" fontAlgn="auto" latinLnBrk="0" hangingPunct="1">
                        <a:lnSpc>
                          <a:spcPct val="100000"/>
                        </a:lnSpc>
                        <a:spcBef>
                          <a:spcPts val="0"/>
                        </a:spcBef>
                        <a:spcAft>
                          <a:spcPts val="0"/>
                        </a:spcAft>
                        <a:buClrTx/>
                        <a:buSzTx/>
                        <a:buFontTx/>
                        <a:buNone/>
                        <a:tabLst/>
                        <a:defRPr/>
                      </a:pPr>
                      <a:endPar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endParaRPr>
                    </a:p>
                  </a:txBody>
                  <a:tcPr marL="36000" marR="3600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r h="1868660">
                <a:tc>
                  <a:txBody>
                    <a:bodyPr/>
                    <a:lstStyle/>
                    <a:p>
                      <a:pPr marL="268288" marR="0" lvl="0" indent="-268288" algn="l" defTabSz="995690" rtl="0" eaLnBrk="1" fontAlgn="auto" latinLnBrk="0" hangingPunct="1">
                        <a:lnSpc>
                          <a:spcPct val="100000"/>
                        </a:lnSpc>
                        <a:spcBef>
                          <a:spcPts val="0"/>
                        </a:spcBef>
                        <a:spcAft>
                          <a:spcPts val="0"/>
                        </a:spcAft>
                        <a:buClrTx/>
                        <a:buSzTx/>
                        <a:buFontTx/>
                        <a:buNone/>
                        <a:tabLst/>
                        <a:defRPr/>
                      </a:pPr>
                      <a:r>
                        <a:rPr kumimoji="0" lang="de-DE" sz="12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	</a:t>
                      </a:r>
                      <a:r>
                        <a:rPr kumimoji="0" lang="de-DE" sz="900" b="1"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Risikoeinschätzung</a:t>
                      </a:r>
                    </a:p>
                    <a:p>
                      <a:pPr marL="0" marR="0" lvl="0" indent="0" algn="l" defTabSz="995690" rtl="0" eaLnBrk="1" fontAlgn="auto" latinLnBrk="0" hangingPunct="1">
                        <a:lnSpc>
                          <a:spcPct val="100000"/>
                        </a:lnSpc>
                        <a:spcBef>
                          <a:spcPts val="600"/>
                        </a:spcBef>
                        <a:spcAft>
                          <a:spcPts val="0"/>
                        </a:spcAft>
                        <a:buClrTx/>
                        <a:buSzTx/>
                        <a:buFontTx/>
                        <a:buNone/>
                        <a:tabLst/>
                        <a:defRPr/>
                      </a:pP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sehr geringes / geringes Risiko. </a:t>
                      </a:r>
                    </a:p>
                    <a:p>
                      <a:pPr marL="0" marR="0" lvl="0" indent="0" algn="l" defTabSz="995690" rtl="0" eaLnBrk="1" fontAlgn="auto" latinLnBrk="0" hangingPunct="1">
                        <a:lnSpc>
                          <a:spcPct val="100000"/>
                        </a:lnSpc>
                        <a:spcBef>
                          <a:spcPts val="300"/>
                        </a:spcBef>
                        <a:spcAft>
                          <a:spcPts val="0"/>
                        </a:spcAft>
                        <a:buClrTx/>
                        <a:buSzTx/>
                        <a:buFontTx/>
                        <a:buNone/>
                        <a:tabLst/>
                        <a:defRPr/>
                      </a:pPr>
                      <a:endPar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endParaRPr>
                    </a:p>
                    <a:p>
                      <a:pPr marL="0" marR="0" lvl="0" indent="0" algn="l" defTabSz="995690" rtl="0" eaLnBrk="1" fontAlgn="auto" latinLnBrk="0" hangingPunct="1">
                        <a:lnSpc>
                          <a:spcPct val="100000"/>
                        </a:lnSpc>
                        <a:spcBef>
                          <a:spcPts val="300"/>
                        </a:spcBef>
                        <a:spcAft>
                          <a:spcPts val="0"/>
                        </a:spcAft>
                        <a:buClrTx/>
                        <a:buSzTx/>
                        <a:buFontTx/>
                        <a:buNone/>
                        <a:tabLst/>
                        <a:defRPr/>
                      </a:pP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Risiken und Risikovorsorge ausgeglichen.</a:t>
                      </a:r>
                    </a:p>
                    <a:p>
                      <a:pPr marL="0" marR="0" lvl="0" indent="0" algn="l" defTabSz="995690" rtl="0" eaLnBrk="1" fontAlgn="auto" latinLnBrk="0" hangingPunct="1">
                        <a:lnSpc>
                          <a:spcPct val="100000"/>
                        </a:lnSpc>
                        <a:spcBef>
                          <a:spcPts val="300"/>
                        </a:spcBef>
                        <a:spcAft>
                          <a:spcPts val="0"/>
                        </a:spcAft>
                        <a:buClrTx/>
                        <a:buSzTx/>
                        <a:buFontTx/>
                        <a:buNone/>
                        <a:tabLst/>
                        <a:defRPr/>
                      </a:pPr>
                      <a:endPar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endParaRPr>
                    </a:p>
                    <a:p>
                      <a:pPr marL="0" marR="0" lvl="0" indent="0" algn="l" defTabSz="995690" rtl="0" eaLnBrk="1" fontAlgn="auto" latinLnBrk="0" hangingPunct="1">
                        <a:lnSpc>
                          <a:spcPct val="100000"/>
                        </a:lnSpc>
                        <a:spcBef>
                          <a:spcPts val="300"/>
                        </a:spcBef>
                        <a:spcAft>
                          <a:spcPts val="0"/>
                        </a:spcAft>
                        <a:buClrTx/>
                        <a:buSzTx/>
                        <a:buFontTx/>
                        <a:buNone/>
                        <a:tabLst/>
                        <a:defRPr/>
                      </a:pP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Risiken übersteigen die Vorsorge </a:t>
                      </a:r>
                      <a:r>
                        <a:rPr kumimoji="0" lang="de-DE" sz="800" b="0" i="0" u="none" strike="noStrike" kern="1200" cap="none" spc="0" normalizeH="0" baseline="0" noProof="0" dirty="0" err="1" smtClean="0">
                          <a:ln>
                            <a:noFill/>
                          </a:ln>
                          <a:solidFill>
                            <a:srgbClr val="000000"/>
                          </a:solidFill>
                          <a:effectLst/>
                          <a:uLnTx/>
                          <a:uFillTx/>
                          <a:latin typeface="Arial" panose="020B0604020202020204" pitchFamily="34" charset="0"/>
                          <a:ea typeface="+mn-ea"/>
                          <a:cs typeface="Arial" panose="020B0604020202020204" pitchFamily="34" charset="0"/>
                        </a:rPr>
                        <a:t>zT.</a:t>
                      </a:r>
                      <a:r>
                        <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rPr>
                        <a:t> deutlich.</a:t>
                      </a:r>
                    </a:p>
                    <a:p>
                      <a:pPr marL="0" marR="0" lvl="0" indent="0" algn="l" defTabSz="995690" rtl="0" eaLnBrk="1" fontAlgn="auto" latinLnBrk="0" hangingPunct="1">
                        <a:lnSpc>
                          <a:spcPct val="100000"/>
                        </a:lnSpc>
                        <a:spcBef>
                          <a:spcPts val="0"/>
                        </a:spcBef>
                        <a:spcAft>
                          <a:spcPts val="0"/>
                        </a:spcAft>
                        <a:buClrTx/>
                        <a:buSzTx/>
                        <a:buFontTx/>
                        <a:buNone/>
                        <a:tabLst/>
                        <a:defRPr/>
                      </a:pPr>
                      <a:endParaRPr kumimoji="0" lang="de-DE" sz="800" b="0" i="0" u="none" strike="noStrike" kern="1200" cap="none" spc="0" normalizeH="0" baseline="0" noProof="0" dirty="0" smtClean="0">
                        <a:ln>
                          <a:noFill/>
                        </a:ln>
                        <a:solidFill>
                          <a:srgbClr val="000000"/>
                        </a:solidFill>
                        <a:effectLst/>
                        <a:uLnTx/>
                        <a:uFillTx/>
                        <a:latin typeface="Arial" panose="020B0604020202020204" pitchFamily="34" charset="0"/>
                        <a:ea typeface="+mn-ea"/>
                        <a:cs typeface="Arial" panose="020B0604020202020204" pitchFamily="34" charset="0"/>
                      </a:endParaRPr>
                    </a:p>
                    <a:p>
                      <a:pPr marL="0" marR="0" indent="0" algn="l" defTabSz="995690" rtl="0" eaLnBrk="1" fontAlgn="auto" latinLnBrk="0" hangingPunct="1">
                        <a:lnSpc>
                          <a:spcPct val="100000"/>
                        </a:lnSpc>
                        <a:spcBef>
                          <a:spcPts val="300"/>
                        </a:spcBef>
                        <a:spcAft>
                          <a:spcPts val="0"/>
                        </a:spcAft>
                        <a:buClrTx/>
                        <a:buSzTx/>
                        <a:buFontTx/>
                        <a:buNone/>
                        <a:tabLst/>
                        <a:defRPr/>
                      </a:pP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bl>
          </a:graphicData>
        </a:graphic>
      </p:graphicFrame>
      <p:sp>
        <p:nvSpPr>
          <p:cNvPr id="18" name="Abgerundetes Rechteck 17"/>
          <p:cNvSpPr/>
          <p:nvPr/>
        </p:nvSpPr>
        <p:spPr bwMode="auto">
          <a:xfrm>
            <a:off x="3988844" y="1126883"/>
            <a:ext cx="3080152" cy="1724764"/>
          </a:xfrm>
          <a:prstGeom prst="roundRect">
            <a:avLst>
              <a:gd name="adj" fmla="val 5199"/>
            </a:avLst>
          </a:prstGeom>
          <a:solidFill>
            <a:srgbClr val="E6E6E6"/>
          </a:solidFill>
          <a:ln w="635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de-DE" sz="1800" b="0" i="0" u="none" strike="noStrike" cap="none" normalizeH="0" baseline="0" smtClean="0">
              <a:ln>
                <a:noFill/>
              </a:ln>
              <a:solidFill>
                <a:schemeClr val="tx1"/>
              </a:solidFill>
              <a:effectLst/>
              <a:latin typeface="Arial" charset="0"/>
            </a:endParaRPr>
          </a:p>
        </p:txBody>
      </p:sp>
      <p:graphicFrame>
        <p:nvGraphicFramePr>
          <p:cNvPr id="5" name="Inhaltsplatzhalter 5"/>
          <p:cNvGraphicFramePr>
            <a:graphicFrameLocks/>
          </p:cNvGraphicFramePr>
          <p:nvPr>
            <p:extLst>
              <p:ext uri="{D42A27DB-BD31-4B8C-83A1-F6EECF244321}">
                <p14:modId xmlns:p14="http://schemas.microsoft.com/office/powerpoint/2010/main" val="4245216991"/>
              </p:ext>
            </p:extLst>
          </p:nvPr>
        </p:nvGraphicFramePr>
        <p:xfrm>
          <a:off x="4014940" y="1116261"/>
          <a:ext cx="3060000" cy="5613180"/>
        </p:xfrm>
        <a:graphic>
          <a:graphicData uri="http://schemas.openxmlformats.org/drawingml/2006/table">
            <a:tbl>
              <a:tblPr firstRow="1" bandRow="1">
                <a:tableStyleId>{2D5ABB26-0587-4C30-8999-92F81FD0307C}</a:tableStyleId>
              </a:tblPr>
              <a:tblGrid>
                <a:gridCol w="3060000"/>
              </a:tblGrid>
              <a:tr h="1944270">
                <a:tc>
                  <a:txBody>
                    <a:bodyPr/>
                    <a:lstStyle/>
                    <a:p>
                      <a:pPr marL="268288" marR="0" indent="-268288" algn="l" defTabSz="995690" rtl="0" eaLnBrk="1" fontAlgn="auto" latinLnBrk="0" hangingPunct="1">
                        <a:lnSpc>
                          <a:spcPct val="100000"/>
                        </a:lnSpc>
                        <a:spcBef>
                          <a:spcPts val="0"/>
                        </a:spcBef>
                        <a:spcAft>
                          <a:spcPts val="0"/>
                        </a:spcAft>
                        <a:buClrTx/>
                        <a:buSzTx/>
                        <a:buFontTx/>
                        <a:buNone/>
                        <a:tabLst/>
                        <a:defRPr/>
                      </a:pPr>
                      <a:r>
                        <a:rPr lang="de-DE" sz="1200" b="1" dirty="0" smtClean="0">
                          <a:latin typeface="Arial" panose="020B0604020202020204" pitchFamily="34" charset="0"/>
                          <a:cs typeface="Arial" panose="020B0604020202020204" pitchFamily="34" charset="0"/>
                        </a:rPr>
                        <a:t>	</a:t>
                      </a:r>
                      <a:r>
                        <a:rPr lang="de-DE" sz="900" b="1" dirty="0" smtClean="0">
                          <a:latin typeface="Arial" panose="020B0604020202020204" pitchFamily="34" charset="0"/>
                          <a:cs typeface="Arial" panose="020B0604020202020204" pitchFamily="34" charset="0"/>
                        </a:rPr>
                        <a:t>Projekt - Dauer</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Planungsdauer und Ressourcenkapazitäten </a:t>
                      </a:r>
                      <a:r>
                        <a:rPr lang="de-DE" sz="800" dirty="0" smtClean="0">
                          <a:latin typeface="Arial" panose="020B0604020202020204" pitchFamily="34" charset="0"/>
                          <a:cs typeface="Arial" panose="020B0604020202020204" pitchFamily="34" charset="0"/>
                        </a:rPr>
                        <a:t>berechnet oder politisch festgelegt, Pyramidensyndrom oder abgestimmt auf verfügbare Ressourcen in allen Fachbereichen. </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Bauabwicklungsdauer und Fristen, </a:t>
                      </a:r>
                      <a:r>
                        <a:rPr lang="de-DE" sz="800" dirty="0" smtClean="0">
                          <a:latin typeface="Arial" panose="020B0604020202020204" pitchFamily="34" charset="0"/>
                          <a:cs typeface="Arial" panose="020B0604020202020204" pitchFamily="34" charset="0"/>
                        </a:rPr>
                        <a:t>berechnet oder Vorgabe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des AG, abgestimmt auf verfügbare Materialien, Geräte,</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Personal.</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Änderungen/Verdichtungen </a:t>
                      </a:r>
                      <a:r>
                        <a:rPr lang="de-DE" sz="800" dirty="0" smtClean="0">
                          <a:latin typeface="Arial" panose="020B0604020202020204" pitchFamily="34" charset="0"/>
                          <a:cs typeface="Arial" panose="020B0604020202020204" pitchFamily="34" charset="0"/>
                        </a:rPr>
                        <a:t>aus äußeren Einflüssen oder </a:t>
                      </a:r>
                      <a:r>
                        <a:rPr lang="de-DE" sz="800" dirty="0" err="1" smtClean="0">
                          <a:latin typeface="Arial" panose="020B0604020202020204" pitchFamily="34" charset="0"/>
                          <a:cs typeface="Arial" panose="020B0604020202020204" pitchFamily="34" charset="0"/>
                        </a:rPr>
                        <a:t>Inein-anderschieben</a:t>
                      </a:r>
                      <a:r>
                        <a:rPr lang="de-DE" sz="800" dirty="0" smtClean="0">
                          <a:latin typeface="Arial" panose="020B0604020202020204" pitchFamily="34" charset="0"/>
                          <a:cs typeface="Arial" panose="020B0604020202020204" pitchFamily="34" charset="0"/>
                        </a:rPr>
                        <a:t> der Planung und Ausführung, fast-track-Projekte.</a:t>
                      </a:r>
                    </a:p>
                    <a:p>
                      <a:pPr marL="0" marR="0" indent="0" algn="l" defTabSz="995690" rtl="0" eaLnBrk="1" fontAlgn="auto" latinLnBrk="0" hangingPunct="1">
                        <a:lnSpc>
                          <a:spcPct val="100000"/>
                        </a:lnSpc>
                        <a:spcBef>
                          <a:spcPts val="600"/>
                        </a:spcBef>
                        <a:spcAft>
                          <a:spcPts val="0"/>
                        </a:spcAft>
                        <a:buClrTx/>
                        <a:buSzTx/>
                        <a:buFontTx/>
                        <a:buNone/>
                        <a:tabLst/>
                        <a:defRPr/>
                      </a:pPr>
                      <a:endParaRPr lang="de-DE" sz="800" dirty="0" smtClean="0">
                        <a:latin typeface="Arial" panose="020B0604020202020204" pitchFamily="34" charset="0"/>
                        <a:cs typeface="Arial" panose="020B0604020202020204" pitchFamily="34" charset="0"/>
                      </a:endParaRPr>
                    </a:p>
                  </a:txBody>
                  <a:tcPr marL="36000" marR="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r h="1800250">
                <a:tc>
                  <a:txBody>
                    <a:bodyPr/>
                    <a:lstStyle/>
                    <a:p>
                      <a:pPr marL="268288" marR="0" indent="-268288" algn="l" defTabSz="995690" rtl="0" eaLnBrk="1" fontAlgn="auto" latinLnBrk="0" hangingPunct="1">
                        <a:lnSpc>
                          <a:spcPct val="100000"/>
                        </a:lnSpc>
                        <a:spcBef>
                          <a:spcPts val="0"/>
                        </a:spcBef>
                        <a:spcAft>
                          <a:spcPts val="0"/>
                        </a:spcAft>
                        <a:buClrTx/>
                        <a:buSzTx/>
                        <a:buFontTx/>
                        <a:buNone/>
                        <a:tabLst/>
                        <a:defRPr/>
                      </a:pPr>
                      <a:r>
                        <a:rPr lang="de-DE" sz="1200" b="1" dirty="0" smtClean="0">
                          <a:latin typeface="Arial" panose="020B0604020202020204" pitchFamily="34" charset="0"/>
                          <a:cs typeface="Arial" panose="020B0604020202020204" pitchFamily="34" charset="0"/>
                        </a:rPr>
                        <a:t>	</a:t>
                      </a:r>
                      <a:r>
                        <a:rPr lang="de-DE" sz="900" b="1" dirty="0" smtClean="0">
                          <a:latin typeface="Arial" panose="020B0604020202020204" pitchFamily="34" charset="0"/>
                          <a:cs typeface="Arial" panose="020B0604020202020204" pitchFamily="34" charset="0"/>
                        </a:rPr>
                        <a:t>Projekt - Kosten</a:t>
                      </a:r>
                      <a:endParaRPr lang="de-DE" sz="900" b="1" baseline="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60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0,6</a:t>
                      </a:r>
                      <a:r>
                        <a:rPr lang="de-DE" sz="800" baseline="0" dirty="0" smtClean="0">
                          <a:latin typeface="Arial" panose="020B0604020202020204" pitchFamily="34" charset="0"/>
                          <a:cs typeface="Arial" panose="020B0604020202020204" pitchFamily="34" charset="0"/>
                        </a:rPr>
                        <a:t> – 3,5 – 15,0 </a:t>
                      </a:r>
                      <a:r>
                        <a:rPr lang="de-DE" sz="800" baseline="0" dirty="0" err="1" smtClean="0">
                          <a:latin typeface="Arial" panose="020B0604020202020204" pitchFamily="34" charset="0"/>
                          <a:cs typeface="Arial" panose="020B0604020202020204" pitchFamily="34" charset="0"/>
                        </a:rPr>
                        <a:t>Mio</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15,1 – 75,0 </a:t>
                      </a:r>
                      <a:r>
                        <a:rPr lang="de-DE" sz="800" dirty="0" err="1" smtClean="0">
                          <a:latin typeface="Arial" panose="020B0604020202020204" pitchFamily="34" charset="0"/>
                          <a:cs typeface="Arial" panose="020B0604020202020204" pitchFamily="34" charset="0"/>
                        </a:rPr>
                        <a:t>Mio</a:t>
                      </a:r>
                      <a:r>
                        <a:rPr lang="de-DE" sz="800" dirty="0" smtClean="0">
                          <a:latin typeface="Arial" panose="020B0604020202020204" pitchFamily="34" charset="0"/>
                          <a:cs typeface="Arial" panose="020B0604020202020204" pitchFamily="34" charset="0"/>
                        </a:rPr>
                        <a:t> €, Einbeziehen</a:t>
                      </a:r>
                      <a:r>
                        <a:rPr lang="de-DE" sz="800" baseline="0" dirty="0" smtClean="0">
                          <a:latin typeface="Arial" panose="020B0604020202020204" pitchFamily="34" charset="0"/>
                          <a:cs typeface="Arial" panose="020B0604020202020204" pitchFamily="34" charset="0"/>
                        </a:rPr>
                        <a:t> einer Finanzierungsstelle</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oder Einhalten eines Kostendeckels.</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60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75,1 – 300</a:t>
                      </a:r>
                      <a:r>
                        <a:rPr lang="de-DE" sz="800" baseline="0" dirty="0" smtClean="0">
                          <a:latin typeface="Arial" panose="020B0604020202020204" pitchFamily="34" charset="0"/>
                          <a:cs typeface="Arial" panose="020B0604020202020204" pitchFamily="34" charset="0"/>
                        </a:rPr>
                        <a:t>,0 </a:t>
                      </a:r>
                      <a:r>
                        <a:rPr lang="de-DE" sz="800" baseline="0" dirty="0" err="1" smtClean="0">
                          <a:latin typeface="Arial" panose="020B0604020202020204" pitchFamily="34" charset="0"/>
                          <a:cs typeface="Arial" panose="020B0604020202020204" pitchFamily="34" charset="0"/>
                        </a:rPr>
                        <a:t>Mio</a:t>
                      </a:r>
                      <a:r>
                        <a:rPr lang="de-DE" sz="800" baseline="0" dirty="0" smtClean="0">
                          <a:latin typeface="Arial" panose="020B0604020202020204" pitchFamily="34" charset="0"/>
                          <a:cs typeface="Arial" panose="020B0604020202020204" pitchFamily="34" charset="0"/>
                        </a:rPr>
                        <a:t> €, </a:t>
                      </a:r>
                      <a:r>
                        <a:rPr lang="de-DE" sz="800" dirty="0" smtClean="0">
                          <a:latin typeface="Arial" panose="020B0604020202020204" pitchFamily="34" charset="0"/>
                          <a:cs typeface="Arial" panose="020B0604020202020204" pitchFamily="34" charset="0"/>
                        </a:rPr>
                        <a:t>Einbeziehen</a:t>
                      </a:r>
                      <a:r>
                        <a:rPr lang="de-DE" sz="800" baseline="0" dirty="0" smtClean="0">
                          <a:latin typeface="Arial" panose="020B0604020202020204" pitchFamily="34" charset="0"/>
                          <a:cs typeface="Arial" panose="020B0604020202020204" pitchFamily="34" charset="0"/>
                        </a:rPr>
                        <a:t> mehrerer Förderstellen oder Einhalten eines engen Kostendeckels. Zusatzpunkte wenn Projektkosten über 300 Mio. </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600"/>
                        </a:spcBef>
                        <a:spcAft>
                          <a:spcPts val="0"/>
                        </a:spcAft>
                        <a:buClrTx/>
                        <a:buSzTx/>
                        <a:buFontTx/>
                        <a:buNone/>
                        <a:tabLst/>
                        <a:defRPr/>
                      </a:pPr>
                      <a:endParaRPr lang="de-DE" sz="800" dirty="0" smtClean="0">
                        <a:latin typeface="Arial" panose="020B0604020202020204" pitchFamily="34" charset="0"/>
                        <a:cs typeface="Arial" panose="020B0604020202020204" pitchFamily="34" charset="0"/>
                      </a:endParaRPr>
                    </a:p>
                  </a:txBody>
                  <a:tcPr marL="36000" marR="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r h="1868660">
                <a:tc>
                  <a:txBody>
                    <a:bodyPr/>
                    <a:lstStyle/>
                    <a:p>
                      <a:pPr marL="268288" marR="0" indent="-268288" algn="l" defTabSz="995690" rtl="0" eaLnBrk="1" fontAlgn="auto" latinLnBrk="0" hangingPunct="1">
                        <a:lnSpc>
                          <a:spcPct val="100000"/>
                        </a:lnSpc>
                        <a:spcBef>
                          <a:spcPts val="0"/>
                        </a:spcBef>
                        <a:spcAft>
                          <a:spcPts val="0"/>
                        </a:spcAft>
                        <a:buClrTx/>
                        <a:buSzTx/>
                        <a:buFontTx/>
                        <a:buNone/>
                        <a:tabLst/>
                        <a:defRPr/>
                      </a:pPr>
                      <a:r>
                        <a:rPr lang="de-DE" sz="1200" b="1" dirty="0" smtClean="0">
                          <a:latin typeface="Arial" panose="020B0604020202020204" pitchFamily="34" charset="0"/>
                          <a:cs typeface="Arial" panose="020B0604020202020204" pitchFamily="34" charset="0"/>
                        </a:rPr>
                        <a:t>	</a:t>
                      </a:r>
                      <a:r>
                        <a:rPr lang="de-DE" sz="900" b="1" dirty="0" smtClean="0">
                          <a:latin typeface="Arial" panose="020B0604020202020204" pitchFamily="34" charset="0"/>
                          <a:cs typeface="Arial" panose="020B0604020202020204" pitchFamily="34" charset="0"/>
                        </a:rPr>
                        <a:t>Anzahl</a:t>
                      </a:r>
                      <a:r>
                        <a:rPr lang="de-DE" sz="900" b="1" baseline="0" dirty="0" smtClean="0">
                          <a:latin typeface="Arial" panose="020B0604020202020204" pitchFamily="34" charset="0"/>
                          <a:cs typeface="Arial" panose="020B0604020202020204" pitchFamily="34" charset="0"/>
                        </a:rPr>
                        <a:t> Planungsfelder, Fachbereiche</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 und Unterschiedlichkeit der Planungsdisziplinen, der Phasen und Aufgaben, </a:t>
                      </a:r>
                      <a:r>
                        <a:rPr lang="de-DE" sz="800" dirty="0" smtClean="0">
                          <a:latin typeface="Arial" panose="020B0604020202020204" pitchFamily="34" charset="0"/>
                          <a:cs typeface="Arial" panose="020B0604020202020204" pitchFamily="34" charset="0"/>
                        </a:rPr>
                        <a:t>der Hierarchie in den </a:t>
                      </a:r>
                      <a:r>
                        <a:rPr lang="de-DE" sz="800" dirty="0" err="1" smtClean="0">
                          <a:latin typeface="Arial" panose="020B0604020202020204" pitchFamily="34" charset="0"/>
                          <a:cs typeface="Arial" panose="020B0604020202020204" pitchFamily="34" charset="0"/>
                        </a:rPr>
                        <a:t>Planerbüros</a:t>
                      </a:r>
                      <a:r>
                        <a:rPr lang="de-DE" sz="800" dirty="0" smtClean="0">
                          <a:latin typeface="Arial" panose="020B0604020202020204" pitchFamily="34" charset="0"/>
                          <a:cs typeface="Arial" panose="020B0604020202020204" pitchFamily="34" charset="0"/>
                        </a:rPr>
                        <a:t>, der Kompetenz und Erfahrung in der speziellen Projektart und Größe.</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 und Unterschiedlichkeit der Abhängigkeiten, </a:t>
                      </a:r>
                      <a:r>
                        <a:rPr lang="de-DE" sz="800" dirty="0" err="1" smtClean="0">
                          <a:latin typeface="Arial" panose="020B0604020202020204" pitchFamily="34" charset="0"/>
                          <a:cs typeface="Arial" panose="020B0604020202020204" pitchFamily="34" charset="0"/>
                        </a:rPr>
                        <a:t>Ver-netzungsgrad</a:t>
                      </a:r>
                      <a:r>
                        <a:rPr lang="de-DE" sz="800" dirty="0" smtClean="0">
                          <a:latin typeface="Arial" panose="020B0604020202020204" pitchFamily="34" charset="0"/>
                          <a:cs typeface="Arial" panose="020B0604020202020204" pitchFamily="34" charset="0"/>
                        </a:rPr>
                        <a:t> der Disziplinen, des Zusammenwirkens der Inhalte und Personen, der Planhierarchien, der Bearbeitungstiefe und Ressourcen, der Motivationslage</a:t>
                      </a:r>
                      <a:r>
                        <a:rPr lang="de-DE" sz="800" baseline="0" dirty="0" smtClean="0">
                          <a:latin typeface="Arial" panose="020B0604020202020204" pitchFamily="34" charset="0"/>
                          <a:cs typeface="Arial" panose="020B0604020202020204" pitchFamily="34" charset="0"/>
                        </a:rPr>
                        <a:t>.</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Änderung von Arbeitspaketen </a:t>
                      </a:r>
                      <a:r>
                        <a:rPr lang="de-DE" sz="800" dirty="0" smtClean="0">
                          <a:latin typeface="Arial" panose="020B0604020202020204" pitchFamily="34" charset="0"/>
                          <a:cs typeface="Arial" panose="020B0604020202020204" pitchFamily="34" charset="0"/>
                        </a:rPr>
                        <a:t>bei Änderung der </a:t>
                      </a:r>
                      <a:r>
                        <a:rPr lang="de-DE" sz="800" dirty="0" err="1" smtClean="0">
                          <a:latin typeface="Arial" panose="020B0604020202020204" pitchFamily="34" charset="0"/>
                          <a:cs typeface="Arial" panose="020B0604020202020204" pitchFamily="34" charset="0"/>
                        </a:rPr>
                        <a:t>Funktionsan</a:t>
                      </a:r>
                      <a:r>
                        <a:rPr lang="de-DE" sz="800" dirty="0" smtClean="0">
                          <a:latin typeface="Arial" panose="020B0604020202020204" pitchFamily="34" charset="0"/>
                          <a:cs typeface="Arial" panose="020B0604020202020204" pitchFamily="34" charset="0"/>
                        </a:rPr>
                        <a:t>-forderungen, Technologie, Erfahrungsmangel, wirtschaftlicher Status, persönliche Einstellung der Beteiligten, Insolvenzrisiken,</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Stabilität in den Systemannahmen.</a:t>
                      </a:r>
                    </a:p>
                  </a:txBody>
                  <a:tcPr marL="36000" marR="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bl>
          </a:graphicData>
        </a:graphic>
      </p:graphicFrame>
      <p:graphicFrame>
        <p:nvGraphicFramePr>
          <p:cNvPr id="7" name="Inhaltsplatzhalter 5"/>
          <p:cNvGraphicFramePr>
            <a:graphicFrameLocks/>
          </p:cNvGraphicFramePr>
          <p:nvPr>
            <p:extLst>
              <p:ext uri="{D42A27DB-BD31-4B8C-83A1-F6EECF244321}">
                <p14:modId xmlns:p14="http://schemas.microsoft.com/office/powerpoint/2010/main" val="709615370"/>
              </p:ext>
            </p:extLst>
          </p:nvPr>
        </p:nvGraphicFramePr>
        <p:xfrm>
          <a:off x="7255390" y="1127047"/>
          <a:ext cx="3060000" cy="5612400"/>
        </p:xfrm>
        <a:graphic>
          <a:graphicData uri="http://schemas.openxmlformats.org/drawingml/2006/table">
            <a:tbl>
              <a:tblPr firstRow="1" bandRow="1">
                <a:tableStyleId>{2D5ABB26-0587-4C30-8999-92F81FD0307C}</a:tableStyleId>
              </a:tblPr>
              <a:tblGrid>
                <a:gridCol w="3060000"/>
              </a:tblGrid>
              <a:tr h="1944000">
                <a:tc>
                  <a:txBody>
                    <a:bodyPr/>
                    <a:lstStyle/>
                    <a:p>
                      <a:pPr marL="266700" marR="0" indent="-266700" algn="l" defTabSz="995690" rtl="0" eaLnBrk="1" fontAlgn="auto" latinLnBrk="0" hangingPunct="1">
                        <a:lnSpc>
                          <a:spcPct val="100000"/>
                        </a:lnSpc>
                        <a:spcBef>
                          <a:spcPts val="0"/>
                        </a:spcBef>
                        <a:spcAft>
                          <a:spcPts val="0"/>
                        </a:spcAft>
                        <a:buClrTx/>
                        <a:buSzTx/>
                        <a:buFontTx/>
                        <a:buNone/>
                        <a:tabLst/>
                        <a:defRPr/>
                      </a:pPr>
                      <a:r>
                        <a:rPr lang="de-DE" sz="1200" b="1" dirty="0" smtClean="0">
                          <a:latin typeface="Arial" panose="020B0604020202020204" pitchFamily="34" charset="0"/>
                          <a:cs typeface="Arial" panose="020B0604020202020204" pitchFamily="34" charset="0"/>
                        </a:rPr>
                        <a:t>	</a:t>
                      </a:r>
                      <a:r>
                        <a:rPr lang="de-DE" sz="1050" b="1" dirty="0" smtClean="0">
                          <a:latin typeface="Arial" panose="020B0604020202020204" pitchFamily="34" charset="0"/>
                          <a:cs typeface="Arial" panose="020B0604020202020204" pitchFamily="34" charset="0"/>
                        </a:rPr>
                        <a:t> </a:t>
                      </a:r>
                      <a:r>
                        <a:rPr lang="de-DE" sz="900" b="1" dirty="0" smtClean="0">
                          <a:latin typeface="Arial" panose="020B0604020202020204" pitchFamily="34" charset="0"/>
                          <a:cs typeface="Arial" panose="020B0604020202020204" pitchFamily="34" charset="0"/>
                        </a:rPr>
                        <a:t>Anzahl ausführender</a:t>
                      </a:r>
                      <a:r>
                        <a:rPr lang="de-DE" sz="900" b="1" baseline="0" dirty="0" smtClean="0">
                          <a:latin typeface="Arial" panose="020B0604020202020204" pitchFamily="34" charset="0"/>
                          <a:cs typeface="Arial" panose="020B0604020202020204" pitchFamily="34" charset="0"/>
                        </a:rPr>
                        <a:t> Firmen + Gewerke</a:t>
                      </a:r>
                      <a:endParaRPr lang="de-DE" sz="900" b="1"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 der im Projekt mittelbar und unmittelbar Mitwirkenden / Gewerke, </a:t>
                      </a:r>
                      <a:r>
                        <a:rPr lang="de-DE" sz="800" dirty="0" smtClean="0">
                          <a:latin typeface="Arial" panose="020B0604020202020204" pitchFamily="34" charset="0"/>
                          <a:cs typeface="Arial" panose="020B0604020202020204" pitchFamily="34" charset="0"/>
                        </a:rPr>
                        <a:t>die in der Bauabwicklung zu integrieren, zu </a:t>
                      </a:r>
                      <a:r>
                        <a:rPr lang="de-DE" sz="800" dirty="0" err="1" smtClean="0">
                          <a:latin typeface="Arial" panose="020B0604020202020204" pitchFamily="34" charset="0"/>
                          <a:cs typeface="Arial" panose="020B0604020202020204" pitchFamily="34" charset="0"/>
                        </a:rPr>
                        <a:t>koordinie-ren</a:t>
                      </a:r>
                      <a:r>
                        <a:rPr lang="de-DE" sz="800" dirty="0" smtClean="0">
                          <a:latin typeface="Arial" panose="020B0604020202020204" pitchFamily="34" charset="0"/>
                          <a:cs typeface="Arial" panose="020B0604020202020204" pitchFamily="34" charset="0"/>
                        </a:rPr>
                        <a:t> sind, deren Qualifikation und Verfügbarkeit, Motivationslage.</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 und Unterschiedlichkeit </a:t>
                      </a:r>
                      <a:r>
                        <a:rPr lang="de-DE" sz="800" dirty="0" smtClean="0">
                          <a:latin typeface="Arial" panose="020B0604020202020204" pitchFamily="34" charset="0"/>
                          <a:cs typeface="Arial" panose="020B0604020202020204" pitchFamily="34" charset="0"/>
                        </a:rPr>
                        <a:t>der Wechselwirkungen, der An-forderung</a:t>
                      </a:r>
                      <a:r>
                        <a:rPr lang="de-DE" sz="50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an</a:t>
                      </a:r>
                      <a:r>
                        <a:rPr lang="de-DE" sz="40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das</a:t>
                      </a:r>
                      <a:r>
                        <a:rPr lang="de-DE" sz="50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Projekt,</a:t>
                      </a:r>
                      <a:r>
                        <a:rPr lang="de-DE" sz="40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der formellen/informellen Kommunikation, der Vertretungsregelungen, Organisationsgrad der Firmen. </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Personelle Änderungen </a:t>
                      </a:r>
                      <a:r>
                        <a:rPr lang="de-DE" sz="800" dirty="0" smtClean="0">
                          <a:latin typeface="Arial" panose="020B0604020202020204" pitchFamily="34" charset="0"/>
                          <a:cs typeface="Arial" panose="020B0604020202020204" pitchFamily="34" charset="0"/>
                        </a:rPr>
                        <a:t>bei den Mitwirkenden. Fluktuation, Stamm- oder Leihpersonal, Insolvenzrisiken (wirtschaftliche Leistungsfähigkeit),</a:t>
                      </a:r>
                      <a:r>
                        <a:rPr lang="de-DE" sz="800" baseline="0" dirty="0" smtClean="0">
                          <a:latin typeface="Arial" panose="020B0604020202020204" pitchFamily="34" charset="0"/>
                          <a:cs typeface="Arial" panose="020B0604020202020204" pitchFamily="34" charset="0"/>
                        </a:rPr>
                        <a:t> sowie </a:t>
                      </a:r>
                      <a:r>
                        <a:rPr lang="de-DE" sz="800" b="1" baseline="0" dirty="0" smtClean="0">
                          <a:latin typeface="Arial" panose="020B0604020202020204" pitchFamily="34" charset="0"/>
                          <a:cs typeface="Arial" panose="020B0604020202020204" pitchFamily="34" charset="0"/>
                        </a:rPr>
                        <a:t>Änderung der Konfiguration, </a:t>
                      </a:r>
                      <a:r>
                        <a:rPr lang="de-DE" sz="800" baseline="0" dirty="0" smtClean="0">
                          <a:latin typeface="Arial" panose="020B0604020202020204" pitchFamily="34" charset="0"/>
                          <a:cs typeface="Arial" panose="020B0604020202020204" pitchFamily="34" charset="0"/>
                        </a:rPr>
                        <a:t>der Funktionalität, der Qualität + Quantität.</a:t>
                      </a:r>
                      <a:endParaRPr lang="de-DE" sz="800" dirty="0" smtClean="0">
                        <a:latin typeface="Arial" panose="020B0604020202020204" pitchFamily="34" charset="0"/>
                        <a:cs typeface="Arial" panose="020B0604020202020204" pitchFamily="34" charset="0"/>
                      </a:endParaRPr>
                    </a:p>
                  </a:txBody>
                  <a:tcPr marL="36000" marR="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r h="1800000">
                <a:tc>
                  <a:txBody>
                    <a:bodyPr/>
                    <a:lstStyle/>
                    <a:p>
                      <a:pPr marL="266700" marR="0" indent="-266700" algn="l" defTabSz="995690" rtl="0" eaLnBrk="1" fontAlgn="auto" latinLnBrk="0" hangingPunct="1">
                        <a:lnSpc>
                          <a:spcPct val="100000"/>
                        </a:lnSpc>
                        <a:spcBef>
                          <a:spcPts val="0"/>
                        </a:spcBef>
                        <a:spcAft>
                          <a:spcPts val="0"/>
                        </a:spcAft>
                        <a:buClrTx/>
                        <a:buSzTx/>
                        <a:buFontTx/>
                        <a:buNone/>
                        <a:tabLst/>
                        <a:defRPr/>
                      </a:pPr>
                      <a:r>
                        <a:rPr lang="de-DE" sz="1200" b="1" dirty="0" smtClean="0">
                          <a:latin typeface="Arial" panose="020B0604020202020204" pitchFamily="34" charset="0"/>
                          <a:cs typeface="Arial" panose="020B0604020202020204" pitchFamily="34" charset="0"/>
                        </a:rPr>
                        <a:t>	</a:t>
                      </a:r>
                      <a:r>
                        <a:rPr lang="de-DE" sz="900" b="1" dirty="0" smtClean="0">
                          <a:latin typeface="Arial" panose="020B0604020202020204" pitchFamily="34" charset="0"/>
                          <a:cs typeface="Arial" panose="020B0604020202020204" pitchFamily="34" charset="0"/>
                        </a:rPr>
                        <a:t>Verträge – Genehmigungen / Freigaben</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Verträge</a:t>
                      </a:r>
                      <a:r>
                        <a:rPr lang="de-DE" sz="800" b="1" baseline="0" dirty="0" smtClean="0">
                          <a:latin typeface="Arial" panose="020B0604020202020204" pitchFamily="34" charset="0"/>
                          <a:cs typeface="Arial" panose="020B0604020202020204" pitchFamily="34" charset="0"/>
                        </a:rPr>
                        <a:t> </a:t>
                      </a:r>
                      <a:r>
                        <a:rPr lang="de-DE" sz="800" b="0" baseline="0" dirty="0" smtClean="0">
                          <a:latin typeface="Arial" panose="020B0604020202020204" pitchFamily="34" charset="0"/>
                          <a:cs typeface="Arial" panose="020B0604020202020204" pitchFamily="34" charset="0"/>
                        </a:rPr>
                        <a:t>nahe an den üblichen Standards, den </a:t>
                      </a:r>
                      <a:r>
                        <a:rPr lang="de-DE" sz="800" b="0" baseline="0" dirty="0" err="1" smtClean="0">
                          <a:latin typeface="Arial" panose="020B0604020202020204" pitchFamily="34" charset="0"/>
                          <a:cs typeface="Arial" panose="020B0604020202020204" pitchFamily="34" charset="0"/>
                        </a:rPr>
                        <a:t>Honorarordnun</a:t>
                      </a:r>
                      <a:r>
                        <a:rPr lang="de-DE" sz="800" b="0" baseline="0" dirty="0" smtClean="0">
                          <a:latin typeface="Arial" panose="020B0604020202020204" pitchFamily="34" charset="0"/>
                          <a:cs typeface="Arial" panose="020B0604020202020204" pitchFamily="34" charset="0"/>
                        </a:rPr>
                        <a:t>-gen, den Vertragsnormen, rasche unkomplizierte </a:t>
                      </a:r>
                      <a:r>
                        <a:rPr lang="de-DE" sz="800" b="1" baseline="0" dirty="0" smtClean="0">
                          <a:latin typeface="Arial" panose="020B0604020202020204" pitchFamily="34" charset="0"/>
                          <a:cs typeface="Arial" panose="020B0604020202020204" pitchFamily="34" charset="0"/>
                        </a:rPr>
                        <a:t>Freigabe der LPH</a:t>
                      </a:r>
                      <a:r>
                        <a:rPr lang="de-DE" sz="800" b="0" baseline="0" dirty="0" smtClean="0">
                          <a:latin typeface="Arial" panose="020B0604020202020204" pitchFamily="34" charset="0"/>
                          <a:cs typeface="Arial" panose="020B0604020202020204" pitchFamily="34" charset="0"/>
                        </a:rPr>
                        <a:t>, qualifizierte Mitwirkung des AG.</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0" baseline="0" dirty="0" smtClean="0">
                          <a:latin typeface="Arial" panose="020B0604020202020204" pitchFamily="34" charset="0"/>
                          <a:cs typeface="Arial" panose="020B0604020202020204" pitchFamily="34" charset="0"/>
                        </a:rPr>
                        <a:t>Verträge, Vertragsbedingungen abweichend von Standards, mit noch kalkulierbaren Risiken und schwierigen, aber festgelegten Freigabe / Genehmigungslauf, sprachüberschreitend.</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0" baseline="0" dirty="0" smtClean="0">
                          <a:latin typeface="Arial" panose="020B0604020202020204" pitchFamily="34" charset="0"/>
                          <a:cs typeface="Arial" panose="020B0604020202020204" pitchFamily="34" charset="0"/>
                        </a:rPr>
                        <a:t>Eigene, von allen Standards abweichende Verträge, AVBs mit er-</a:t>
                      </a:r>
                      <a:r>
                        <a:rPr lang="de-DE" sz="800" b="0" baseline="0" dirty="0" err="1" smtClean="0">
                          <a:latin typeface="Arial" panose="020B0604020202020204" pitchFamily="34" charset="0"/>
                          <a:cs typeface="Arial" panose="020B0604020202020204" pitchFamily="34" charset="0"/>
                        </a:rPr>
                        <a:t>heblichen</a:t>
                      </a:r>
                      <a:r>
                        <a:rPr lang="de-DE" sz="800" b="0" baseline="0" dirty="0" smtClean="0">
                          <a:latin typeface="Arial" panose="020B0604020202020204" pitchFamily="34" charset="0"/>
                          <a:cs typeface="Arial" panose="020B0604020202020204" pitchFamily="34" charset="0"/>
                        </a:rPr>
                        <a:t> Risikoverschiebungen, schwierige unklare Entscheid-</a:t>
                      </a:r>
                      <a:r>
                        <a:rPr lang="de-DE" sz="800" b="0" baseline="0" dirty="0" err="1" smtClean="0">
                          <a:latin typeface="Arial" panose="020B0604020202020204" pitchFamily="34" charset="0"/>
                          <a:cs typeface="Arial" panose="020B0604020202020204" pitchFamily="34" charset="0"/>
                        </a:rPr>
                        <a:t>ungs</a:t>
                      </a:r>
                      <a:r>
                        <a:rPr lang="de-DE" sz="800" b="0" baseline="0" dirty="0" smtClean="0">
                          <a:latin typeface="Arial" panose="020B0604020202020204" pitchFamily="34" charset="0"/>
                          <a:cs typeface="Arial" panose="020B0604020202020204" pitchFamily="34" charset="0"/>
                        </a:rPr>
                        <a:t>-</a:t>
                      </a:r>
                      <a:r>
                        <a:rPr lang="de-DE" sz="400" b="0" baseline="0" dirty="0" smtClean="0">
                          <a:latin typeface="Arial" panose="020B0604020202020204" pitchFamily="34" charset="0"/>
                          <a:cs typeface="Arial" panose="020B0604020202020204" pitchFamily="34" charset="0"/>
                        </a:rPr>
                        <a:t> </a:t>
                      </a:r>
                      <a:r>
                        <a:rPr lang="de-DE" sz="800" b="0" baseline="0" dirty="0" smtClean="0">
                          <a:latin typeface="Arial" panose="020B0604020202020204" pitchFamily="34" charset="0"/>
                          <a:cs typeface="Arial" panose="020B0604020202020204" pitchFamily="34" charset="0"/>
                        </a:rPr>
                        <a:t>/</a:t>
                      </a:r>
                      <a:r>
                        <a:rPr lang="de-DE" sz="400" b="0" baseline="0" dirty="0" smtClean="0">
                          <a:latin typeface="Arial" panose="020B0604020202020204" pitchFamily="34" charset="0"/>
                          <a:cs typeface="Arial" panose="020B0604020202020204" pitchFamily="34" charset="0"/>
                        </a:rPr>
                        <a:t> </a:t>
                      </a:r>
                      <a:r>
                        <a:rPr lang="de-DE" sz="800" b="0" baseline="0" dirty="0" smtClean="0">
                          <a:latin typeface="Arial" panose="020B0604020202020204" pitchFamily="34" charset="0"/>
                          <a:cs typeface="Arial" panose="020B0604020202020204" pitchFamily="34" charset="0"/>
                        </a:rPr>
                        <a:t>Zustimmungswege, unklare Freigabe</a:t>
                      </a:r>
                      <a:r>
                        <a:rPr lang="de-DE" sz="400" b="0" baseline="0" dirty="0" smtClean="0">
                          <a:latin typeface="Arial" panose="020B0604020202020204" pitchFamily="34" charset="0"/>
                          <a:cs typeface="Arial" panose="020B0604020202020204" pitchFamily="34" charset="0"/>
                        </a:rPr>
                        <a:t> </a:t>
                      </a:r>
                      <a:r>
                        <a:rPr lang="de-DE" sz="800" b="0" baseline="0" dirty="0" smtClean="0">
                          <a:latin typeface="Arial" panose="020B0604020202020204" pitchFamily="34" charset="0"/>
                          <a:cs typeface="Arial" panose="020B0604020202020204" pitchFamily="34" charset="0"/>
                        </a:rPr>
                        <a:t>/</a:t>
                      </a:r>
                      <a:r>
                        <a:rPr lang="de-DE" sz="400" b="0" baseline="0" dirty="0" smtClean="0">
                          <a:latin typeface="Arial" panose="020B0604020202020204" pitchFamily="34" charset="0"/>
                          <a:cs typeface="Arial" panose="020B0604020202020204" pitchFamily="34" charset="0"/>
                        </a:rPr>
                        <a:t> </a:t>
                      </a:r>
                      <a:r>
                        <a:rPr lang="de-DE" sz="800" b="0" baseline="0" dirty="0" smtClean="0">
                          <a:latin typeface="Arial" panose="020B0604020202020204" pitchFamily="34" charset="0"/>
                          <a:cs typeface="Arial" panose="020B0604020202020204" pitchFamily="34" charset="0"/>
                        </a:rPr>
                        <a:t>Genehmigungsläufe.</a:t>
                      </a:r>
                      <a:endParaRPr lang="de-DE" sz="800" b="1" dirty="0" smtClean="0">
                        <a:latin typeface="Arial" panose="020B0604020202020204" pitchFamily="34" charset="0"/>
                        <a:cs typeface="Arial" panose="020B0604020202020204" pitchFamily="34" charset="0"/>
                      </a:endParaRPr>
                    </a:p>
                  </a:txBody>
                  <a:tcPr marL="36000" marR="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r h="1868400">
                <a:tc>
                  <a:txBody>
                    <a:bodyPr/>
                    <a:lstStyle/>
                    <a:p>
                      <a:pPr marL="266700" marR="0" indent="-266700" algn="l" defTabSz="995690" rtl="0" eaLnBrk="1" fontAlgn="auto" latinLnBrk="0" hangingPunct="1">
                        <a:lnSpc>
                          <a:spcPct val="100000"/>
                        </a:lnSpc>
                        <a:spcBef>
                          <a:spcPts val="0"/>
                        </a:spcBef>
                        <a:spcAft>
                          <a:spcPts val="0"/>
                        </a:spcAft>
                        <a:buClrTx/>
                        <a:buSzTx/>
                        <a:buFontTx/>
                        <a:buNone/>
                        <a:tabLst/>
                        <a:defRPr/>
                      </a:pPr>
                      <a:r>
                        <a:rPr lang="de-DE" sz="1200" b="1" dirty="0" smtClean="0">
                          <a:latin typeface="Arial" panose="020B0604020202020204" pitchFamily="34" charset="0"/>
                          <a:cs typeface="Arial" panose="020B0604020202020204" pitchFamily="34" charset="0"/>
                        </a:rPr>
                        <a:t>	</a:t>
                      </a:r>
                      <a:r>
                        <a:rPr lang="de-DE" sz="900" b="1" dirty="0" smtClean="0">
                          <a:latin typeface="Arial" panose="020B0604020202020204" pitchFamily="34" charset="0"/>
                          <a:cs typeface="Arial" panose="020B0604020202020204" pitchFamily="34" charset="0"/>
                        </a:rPr>
                        <a:t>Umfeld</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Anzahl/Unterschiedlichkeit der relevanten </a:t>
                      </a:r>
                      <a:r>
                        <a:rPr lang="de-DE" sz="800" b="1" dirty="0" err="1" smtClean="0">
                          <a:latin typeface="Arial" panose="020B0604020202020204" pitchFamily="34" charset="0"/>
                          <a:cs typeface="Arial" panose="020B0604020202020204" pitchFamily="34" charset="0"/>
                        </a:rPr>
                        <a:t>Einflußgrößen</a:t>
                      </a:r>
                      <a:r>
                        <a:rPr lang="de-DE" sz="800" b="1"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aus den sachlichen, sozialen, medialen Umfeldern, den gesetzlichen, sonstigen Einschränkungen. </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 und Unterschiedlichkeit der Einflüsse von </a:t>
                      </a:r>
                      <a:r>
                        <a:rPr lang="de-DE" sz="800" b="1" dirty="0" err="1" smtClean="0">
                          <a:latin typeface="Arial" panose="020B0604020202020204" pitchFamily="34" charset="0"/>
                          <a:cs typeface="Arial" panose="020B0604020202020204" pitchFamily="34" charset="0"/>
                        </a:rPr>
                        <a:t>Beziehun</a:t>
                      </a:r>
                      <a:r>
                        <a:rPr lang="de-DE" sz="800" b="1" dirty="0" smtClean="0">
                          <a:latin typeface="Arial" panose="020B0604020202020204" pitchFamily="34" charset="0"/>
                          <a:cs typeface="Arial" panose="020B0604020202020204" pitchFamily="34" charset="0"/>
                        </a:rPr>
                        <a:t>-gen </a:t>
                      </a:r>
                      <a:r>
                        <a:rPr lang="de-DE" sz="800" dirty="0" smtClean="0">
                          <a:latin typeface="Arial" panose="020B0604020202020204" pitchFamily="34" charset="0"/>
                          <a:cs typeface="Arial" panose="020B0604020202020204" pitchFamily="34" charset="0"/>
                        </a:rPr>
                        <a:t>i.e. Einstellungen, Erwartungen, Befürchtungen, von Macht-ausübung statt</a:t>
                      </a:r>
                      <a:r>
                        <a:rPr lang="de-DE" sz="800" baseline="0" dirty="0" smtClean="0">
                          <a:latin typeface="Arial" panose="020B0604020202020204" pitchFamily="34" charset="0"/>
                          <a:cs typeface="Arial" panose="020B0604020202020204" pitchFamily="34" charset="0"/>
                        </a:rPr>
                        <a:t> Abgleich von Argumenten</a:t>
                      </a:r>
                      <a:r>
                        <a:rPr lang="de-DE" sz="800" dirty="0" smtClean="0">
                          <a:latin typeface="Arial" panose="020B0604020202020204" pitchFamily="34" charset="0"/>
                          <a:cs typeface="Arial" panose="020B0604020202020204" pitchFamily="34" charset="0"/>
                        </a:rPr>
                        <a:t>.</a:t>
                      </a:r>
                    </a:p>
                    <a:p>
                      <a:pPr marL="0" marR="0" indent="0" algn="l" defTabSz="995690" rtl="0" eaLnBrk="1" fontAlgn="auto" latinLnBrk="0" hangingPunct="1">
                        <a:lnSpc>
                          <a:spcPct val="100000"/>
                        </a:lnSpc>
                        <a:spcBef>
                          <a:spcPts val="60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Änderungspotenzial der Umwelten, </a:t>
                      </a:r>
                      <a:r>
                        <a:rPr lang="de-DE" sz="800" dirty="0" smtClean="0">
                          <a:latin typeface="Arial" panose="020B0604020202020204" pitchFamily="34" charset="0"/>
                          <a:cs typeface="Arial" panose="020B0604020202020204" pitchFamily="34" charset="0"/>
                        </a:rPr>
                        <a:t>Eintrittswahrscheinlichkeit von Varianten, Veränderungen der politischen Landschaft, der damit verbundenen Risiken,</a:t>
                      </a:r>
                      <a:r>
                        <a:rPr lang="de-DE" sz="800" baseline="0" dirty="0" smtClean="0">
                          <a:latin typeface="Arial" panose="020B0604020202020204" pitchFamily="34" charset="0"/>
                          <a:cs typeface="Arial" panose="020B0604020202020204" pitchFamily="34" charset="0"/>
                        </a:rPr>
                        <a:t> grenzüberschreitend.</a:t>
                      </a:r>
                      <a:endParaRPr lang="de-DE" sz="800" dirty="0" smtClean="0">
                        <a:latin typeface="Arial" panose="020B0604020202020204" pitchFamily="34" charset="0"/>
                        <a:cs typeface="Arial" panose="020B0604020202020204" pitchFamily="34" charset="0"/>
                      </a:endParaRPr>
                    </a:p>
                  </a:txBody>
                  <a:tcPr marL="36000" marR="0" marT="36000" marB="36000">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noFill/>
                  </a:tcPr>
                </a:tc>
              </a:tr>
            </a:tbl>
          </a:graphicData>
        </a:graphic>
      </p:graphicFrame>
      <p:sp>
        <p:nvSpPr>
          <p:cNvPr id="13" name="Oval 40"/>
          <p:cNvSpPr>
            <a:spLocks noChangeArrowheads="1"/>
          </p:cNvSpPr>
          <p:nvPr/>
        </p:nvSpPr>
        <p:spPr bwMode="auto">
          <a:xfrm>
            <a:off x="667482" y="1025251"/>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400" b="1" dirty="0" smtClean="0">
                <a:solidFill>
                  <a:schemeClr val="bg1"/>
                </a:solidFill>
                <a:latin typeface="Arial" panose="020B0604020202020204" pitchFamily="34" charset="0"/>
                <a:cs typeface="Arial" panose="020B0604020202020204" pitchFamily="34" charset="0"/>
              </a:rPr>
              <a:t>A4</a:t>
            </a:r>
            <a:endParaRPr lang="de-DE" sz="1400" b="1" dirty="0">
              <a:solidFill>
                <a:schemeClr val="bg1"/>
              </a:solidFill>
              <a:latin typeface="Dutch801 XBd BT" panose="02020903060505020304" pitchFamily="18" charset="0"/>
            </a:endParaRPr>
          </a:p>
        </p:txBody>
      </p:sp>
      <p:sp>
        <p:nvSpPr>
          <p:cNvPr id="14" name="Oval 40"/>
          <p:cNvSpPr>
            <a:spLocks noChangeArrowheads="1"/>
          </p:cNvSpPr>
          <p:nvPr/>
        </p:nvSpPr>
        <p:spPr bwMode="auto">
          <a:xfrm>
            <a:off x="667482" y="2916561"/>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400" b="1" dirty="0" smtClean="0">
                <a:solidFill>
                  <a:schemeClr val="bg1"/>
                </a:solidFill>
                <a:latin typeface="Arial" panose="020B0604020202020204" pitchFamily="34" charset="0"/>
                <a:cs typeface="Arial" panose="020B0604020202020204" pitchFamily="34" charset="0"/>
              </a:rPr>
              <a:t>A5</a:t>
            </a:r>
            <a:endParaRPr lang="de-DE" sz="1400" b="1" dirty="0">
              <a:solidFill>
                <a:schemeClr val="bg1"/>
              </a:solidFill>
              <a:latin typeface="Dutch801 XBd BT" panose="02020903060505020304" pitchFamily="18" charset="0"/>
            </a:endParaRPr>
          </a:p>
        </p:txBody>
      </p:sp>
      <p:sp>
        <p:nvSpPr>
          <p:cNvPr id="15" name="Oval 40"/>
          <p:cNvSpPr>
            <a:spLocks noChangeArrowheads="1"/>
          </p:cNvSpPr>
          <p:nvPr/>
        </p:nvSpPr>
        <p:spPr bwMode="auto">
          <a:xfrm>
            <a:off x="672882" y="4788000"/>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400" b="1" dirty="0" smtClean="0">
                <a:solidFill>
                  <a:schemeClr val="bg1"/>
                </a:solidFill>
                <a:latin typeface="Arial" panose="020B0604020202020204" pitchFamily="34" charset="0"/>
                <a:cs typeface="Arial" panose="020B0604020202020204" pitchFamily="34" charset="0"/>
              </a:rPr>
              <a:t>A6</a:t>
            </a:r>
            <a:endParaRPr lang="de-DE" sz="1400" b="1" dirty="0">
              <a:solidFill>
                <a:schemeClr val="bg1"/>
              </a:solidFill>
              <a:latin typeface="Dutch801 XBd BT" panose="02020903060505020304" pitchFamily="18" charset="0"/>
            </a:endParaRPr>
          </a:p>
        </p:txBody>
      </p:sp>
      <p:sp>
        <p:nvSpPr>
          <p:cNvPr id="19" name="Oval 40"/>
          <p:cNvSpPr>
            <a:spLocks noChangeArrowheads="1"/>
          </p:cNvSpPr>
          <p:nvPr/>
        </p:nvSpPr>
        <p:spPr bwMode="auto">
          <a:xfrm>
            <a:off x="3886354" y="1020633"/>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400" b="1" dirty="0" smtClean="0">
                <a:solidFill>
                  <a:schemeClr val="bg1"/>
                </a:solidFill>
                <a:latin typeface="Arial" panose="020B0604020202020204" pitchFamily="34" charset="0"/>
                <a:cs typeface="Arial" panose="020B0604020202020204" pitchFamily="34" charset="0"/>
              </a:rPr>
              <a:t>A7</a:t>
            </a:r>
            <a:endParaRPr lang="de-DE" sz="1400" b="1" dirty="0">
              <a:solidFill>
                <a:schemeClr val="bg1"/>
              </a:solidFill>
              <a:latin typeface="Dutch801 XBd BT" panose="02020903060505020304" pitchFamily="18" charset="0"/>
            </a:endParaRPr>
          </a:p>
        </p:txBody>
      </p:sp>
      <p:sp>
        <p:nvSpPr>
          <p:cNvPr id="20" name="Oval 40"/>
          <p:cNvSpPr>
            <a:spLocks noChangeArrowheads="1"/>
          </p:cNvSpPr>
          <p:nvPr/>
        </p:nvSpPr>
        <p:spPr bwMode="auto">
          <a:xfrm>
            <a:off x="3886354" y="2911943"/>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400" b="1" dirty="0" smtClean="0">
                <a:solidFill>
                  <a:schemeClr val="bg1"/>
                </a:solidFill>
                <a:latin typeface="Arial" panose="020B0604020202020204" pitchFamily="34" charset="0"/>
                <a:cs typeface="Arial" panose="020B0604020202020204" pitchFamily="34" charset="0"/>
              </a:rPr>
              <a:t>A8</a:t>
            </a:r>
            <a:endParaRPr lang="de-DE" sz="1400" b="1" dirty="0">
              <a:solidFill>
                <a:schemeClr val="bg1"/>
              </a:solidFill>
              <a:latin typeface="Dutch801 XBd BT" panose="02020903060505020304" pitchFamily="18" charset="0"/>
            </a:endParaRPr>
          </a:p>
        </p:txBody>
      </p:sp>
      <p:sp>
        <p:nvSpPr>
          <p:cNvPr id="21" name="Oval 40"/>
          <p:cNvSpPr>
            <a:spLocks noChangeArrowheads="1"/>
          </p:cNvSpPr>
          <p:nvPr/>
        </p:nvSpPr>
        <p:spPr bwMode="auto">
          <a:xfrm>
            <a:off x="3891754" y="4788771"/>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400" b="1" dirty="0" smtClean="0">
                <a:solidFill>
                  <a:schemeClr val="bg1"/>
                </a:solidFill>
                <a:latin typeface="Arial" panose="020B0604020202020204" pitchFamily="34" charset="0"/>
                <a:cs typeface="Arial" panose="020B0604020202020204" pitchFamily="34" charset="0"/>
              </a:rPr>
              <a:t>A9</a:t>
            </a:r>
            <a:endParaRPr lang="de-DE" sz="1400" b="1" dirty="0">
              <a:solidFill>
                <a:schemeClr val="bg1"/>
              </a:solidFill>
              <a:latin typeface="Dutch801 XBd BT" panose="02020903060505020304" pitchFamily="18" charset="0"/>
            </a:endParaRPr>
          </a:p>
        </p:txBody>
      </p:sp>
      <p:sp>
        <p:nvSpPr>
          <p:cNvPr id="27" name="Oval 40"/>
          <p:cNvSpPr>
            <a:spLocks noChangeArrowheads="1"/>
          </p:cNvSpPr>
          <p:nvPr/>
        </p:nvSpPr>
        <p:spPr bwMode="auto">
          <a:xfrm>
            <a:off x="7125995" y="1019536"/>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b="1" dirty="0" smtClean="0">
                <a:solidFill>
                  <a:schemeClr val="bg1"/>
                </a:solidFill>
                <a:latin typeface="Arial" panose="020B0604020202020204" pitchFamily="34" charset="0"/>
                <a:cs typeface="Arial" panose="020B0604020202020204" pitchFamily="34" charset="0"/>
              </a:rPr>
              <a:t>A10</a:t>
            </a:r>
            <a:endParaRPr lang="de-DE" b="1" dirty="0">
              <a:solidFill>
                <a:schemeClr val="bg1"/>
              </a:solidFill>
              <a:latin typeface="Dutch801 XBd BT" panose="02020903060505020304" pitchFamily="18" charset="0"/>
            </a:endParaRPr>
          </a:p>
        </p:txBody>
      </p:sp>
      <p:sp>
        <p:nvSpPr>
          <p:cNvPr id="28" name="Oval 40"/>
          <p:cNvSpPr>
            <a:spLocks noChangeArrowheads="1"/>
          </p:cNvSpPr>
          <p:nvPr/>
        </p:nvSpPr>
        <p:spPr bwMode="auto">
          <a:xfrm>
            <a:off x="7125995" y="2910846"/>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b="1" dirty="0" smtClean="0">
                <a:solidFill>
                  <a:schemeClr val="bg1"/>
                </a:solidFill>
                <a:latin typeface="Arial" panose="020B0604020202020204" pitchFamily="34" charset="0"/>
                <a:cs typeface="Arial" panose="020B0604020202020204" pitchFamily="34" charset="0"/>
              </a:rPr>
              <a:t>A11</a:t>
            </a:r>
            <a:endParaRPr lang="de-DE" b="1" dirty="0">
              <a:solidFill>
                <a:schemeClr val="bg1"/>
              </a:solidFill>
              <a:latin typeface="Dutch801 XBd BT" panose="02020903060505020304" pitchFamily="18" charset="0"/>
            </a:endParaRPr>
          </a:p>
        </p:txBody>
      </p:sp>
      <p:sp>
        <p:nvSpPr>
          <p:cNvPr id="29" name="Oval 40"/>
          <p:cNvSpPr>
            <a:spLocks noChangeArrowheads="1"/>
          </p:cNvSpPr>
          <p:nvPr/>
        </p:nvSpPr>
        <p:spPr bwMode="auto">
          <a:xfrm>
            <a:off x="7131395" y="4782285"/>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b="1" dirty="0" smtClean="0">
                <a:solidFill>
                  <a:schemeClr val="bg1"/>
                </a:solidFill>
                <a:latin typeface="Arial" panose="020B0604020202020204" pitchFamily="34" charset="0"/>
                <a:cs typeface="Arial" panose="020B0604020202020204" pitchFamily="34" charset="0"/>
              </a:rPr>
              <a:t>A12</a:t>
            </a:r>
            <a:endParaRPr lang="de-DE" b="1" dirty="0">
              <a:solidFill>
                <a:schemeClr val="bg1"/>
              </a:solidFill>
              <a:latin typeface="Dutch801 XBd BT" panose="02020903060505020304" pitchFamily="18" charset="0"/>
            </a:endParaRPr>
          </a:p>
        </p:txBody>
      </p:sp>
      <p:sp>
        <p:nvSpPr>
          <p:cNvPr id="30" name="Text Box 3"/>
          <p:cNvSpPr txBox="1">
            <a:spLocks noChangeArrowheads="1"/>
          </p:cNvSpPr>
          <p:nvPr/>
        </p:nvSpPr>
        <p:spPr bwMode="auto">
          <a:xfrm>
            <a:off x="8380645" y="7244248"/>
            <a:ext cx="1943077" cy="107722"/>
          </a:xfrm>
          <a:prstGeom prst="rect">
            <a:avLst/>
          </a:prstGeom>
          <a:noFill/>
          <a:ln w="9525">
            <a:noFill/>
            <a:miter lim="800000"/>
            <a:headEnd/>
            <a:tailEnd/>
          </a:ln>
          <a:effectLst/>
        </p:spPr>
        <p:txBody>
          <a:bodyPr lIns="0" tIns="0" rIns="0" bIns="0">
            <a:spAutoFit/>
          </a:bodyPr>
          <a:lstStyle/>
          <a:p>
            <a:pPr algn="r" defTabSz="995300">
              <a:spcBef>
                <a:spcPct val="50000"/>
              </a:spcBef>
              <a:defRPr/>
            </a:pPr>
            <a:r>
              <a:rPr lang="de-AT" sz="700" dirty="0" smtClean="0">
                <a:solidFill>
                  <a:schemeClr val="bg2"/>
                </a:solidFill>
                <a:latin typeface="Arial"/>
                <a:cs typeface="Arial"/>
              </a:rPr>
              <a:t>11</a:t>
            </a:r>
            <a:r>
              <a:rPr lang="de-AT" sz="700" b="0" dirty="0" smtClean="0">
                <a:solidFill>
                  <a:schemeClr val="bg2"/>
                </a:solidFill>
                <a:latin typeface="Arial"/>
                <a:cs typeface="Arial"/>
              </a:rPr>
              <a:t>. Februar 2016</a:t>
            </a:r>
            <a:r>
              <a:rPr lang="de-AT" sz="700" b="0" baseline="0" dirty="0" smtClean="0">
                <a:solidFill>
                  <a:schemeClr val="bg2"/>
                </a:solidFill>
                <a:latin typeface="Arial"/>
                <a:cs typeface="Arial"/>
              </a:rPr>
              <a:t>   </a:t>
            </a:r>
            <a:r>
              <a:rPr lang="de-AT" sz="700" b="0" dirty="0" smtClean="0">
                <a:solidFill>
                  <a:schemeClr val="bg2"/>
                </a:solidFill>
                <a:latin typeface="Arial" charset="0"/>
                <a:cs typeface="Arial" charset="0"/>
                <a:sym typeface="Wingdings 2"/>
              </a:rPr>
              <a:t>|  </a:t>
            </a:r>
            <a:r>
              <a:rPr lang="de-AT" sz="700" b="0" dirty="0" smtClean="0">
                <a:solidFill>
                  <a:schemeClr val="bg2"/>
                </a:solidFill>
                <a:latin typeface="Arial" charset="0"/>
                <a:cs typeface="Arial" charset="0"/>
              </a:rPr>
              <a:t> ö-VS 1   </a:t>
            </a:r>
            <a:r>
              <a:rPr lang="de-AT" sz="700" b="0" dirty="0" smtClean="0">
                <a:solidFill>
                  <a:schemeClr val="bg2"/>
                </a:solidFill>
                <a:latin typeface="Arial" charset="0"/>
                <a:cs typeface="Arial" charset="0"/>
                <a:sym typeface="Wingdings 2"/>
              </a:rPr>
              <a:t>|</a:t>
            </a:r>
            <a:r>
              <a:rPr lang="de-AT" sz="700" b="1" baseline="0" dirty="0" smtClean="0">
                <a:solidFill>
                  <a:schemeClr val="bg2"/>
                </a:solidFill>
                <a:latin typeface="Arial" charset="0"/>
                <a:sym typeface="Wingdings 2"/>
              </a:rPr>
              <a:t> </a:t>
            </a:r>
            <a:r>
              <a:rPr lang="de-AT" sz="700" b="1" dirty="0" smtClean="0">
                <a:solidFill>
                  <a:schemeClr val="bg2"/>
                </a:solidFill>
                <a:latin typeface="Arial" charset="0"/>
                <a:sym typeface="Wingdings 2"/>
              </a:rPr>
              <a:t>  </a:t>
            </a:r>
            <a:r>
              <a:rPr lang="de-DE" sz="700" dirty="0" smtClean="0">
                <a:solidFill>
                  <a:schemeClr val="bg2"/>
                </a:solidFill>
                <a:latin typeface="Arial" charset="0"/>
              </a:rPr>
              <a:t> 3 von </a:t>
            </a:r>
            <a:r>
              <a:rPr lang="de-DE" sz="700" dirty="0">
                <a:solidFill>
                  <a:schemeClr val="bg2"/>
                </a:solidFill>
              </a:rPr>
              <a:t>5</a:t>
            </a:r>
            <a:endParaRPr lang="de-AT" sz="700" b="0" dirty="0">
              <a:solidFill>
                <a:schemeClr val="bg2"/>
              </a:solidFill>
              <a:latin typeface="Arial" charset="0"/>
              <a:cs typeface="Arial" charset="0"/>
              <a:sym typeface="Wingdings 3" pitchFamily="18" charset="2"/>
            </a:endParaRPr>
          </a:p>
        </p:txBody>
      </p:sp>
    </p:spTree>
    <p:extLst>
      <p:ext uri="{BB962C8B-B14F-4D97-AF65-F5344CB8AC3E}">
        <p14:creationId xmlns:p14="http://schemas.microsoft.com/office/powerpoint/2010/main" val="4203186304"/>
      </p:ext>
    </p:extLst>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5" name="Inhaltsplatzhalter 5"/>
          <p:cNvGraphicFramePr>
            <a:graphicFrameLocks/>
          </p:cNvGraphicFramePr>
          <p:nvPr>
            <p:extLst>
              <p:ext uri="{D42A27DB-BD31-4B8C-83A1-F6EECF244321}">
                <p14:modId xmlns:p14="http://schemas.microsoft.com/office/powerpoint/2010/main" val="1789015718"/>
              </p:ext>
            </p:extLst>
          </p:nvPr>
        </p:nvGraphicFramePr>
        <p:xfrm>
          <a:off x="180700" y="427725"/>
          <a:ext cx="10332000" cy="6379680"/>
        </p:xfrm>
        <a:graphic>
          <a:graphicData uri="http://schemas.openxmlformats.org/drawingml/2006/table">
            <a:tbl>
              <a:tblPr firstRow="1" bandRow="1">
                <a:tableStyleId>{2D5ABB26-0587-4C30-8999-92F81FD0307C}</a:tableStyleId>
              </a:tblPr>
              <a:tblGrid>
                <a:gridCol w="1426188"/>
                <a:gridCol w="1484302"/>
                <a:gridCol w="1484302"/>
                <a:gridCol w="1484302"/>
                <a:gridCol w="1484302"/>
                <a:gridCol w="1484302"/>
                <a:gridCol w="1150334"/>
                <a:gridCol w="333968"/>
              </a:tblGrid>
              <a:tr h="154961">
                <a:tc>
                  <a:txBody>
                    <a:bodyPr/>
                    <a:lstStyle/>
                    <a:p>
                      <a:r>
                        <a:rPr lang="de-DE" sz="800" b="1" dirty="0" smtClean="0">
                          <a:latin typeface="Arial" panose="020B0604020202020204" pitchFamily="34" charset="0"/>
                          <a:cs typeface="Arial" panose="020B0604020202020204" pitchFamily="34" charset="0"/>
                        </a:rPr>
                        <a:t>Bewertung</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1 </a:t>
                      </a:r>
                      <a:r>
                        <a:rPr lang="de-DE" sz="800" b="1" dirty="0" err="1" smtClean="0">
                          <a:latin typeface="Arial" panose="020B0604020202020204" pitchFamily="34" charset="0"/>
                          <a:cs typeface="Arial" panose="020B0604020202020204" pitchFamily="34" charset="0"/>
                        </a:rPr>
                        <a:t>Pkt</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2 </a:t>
                      </a:r>
                      <a:r>
                        <a:rPr lang="de-DE" sz="800" b="1" dirty="0" err="1" smtClean="0">
                          <a:latin typeface="Arial" panose="020B0604020202020204" pitchFamily="34" charset="0"/>
                          <a:cs typeface="Arial" panose="020B0604020202020204" pitchFamily="34" charset="0"/>
                        </a:rPr>
                        <a:t>Pkte</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baseline="0" dirty="0" smtClean="0">
                          <a:latin typeface="Arial" panose="020B0604020202020204" pitchFamily="34" charset="0"/>
                          <a:cs typeface="Arial" panose="020B0604020202020204" pitchFamily="34" charset="0"/>
                        </a:rPr>
                        <a:t>3 </a:t>
                      </a:r>
                      <a:r>
                        <a:rPr lang="de-DE" sz="800" b="1" baseline="0" dirty="0" err="1" smtClean="0">
                          <a:latin typeface="Arial" panose="020B0604020202020204" pitchFamily="34" charset="0"/>
                          <a:cs typeface="Arial" panose="020B0604020202020204" pitchFamily="34" charset="0"/>
                        </a:rPr>
                        <a:t>Pkte</a:t>
                      </a:r>
                      <a:endParaRPr lang="de-DE" sz="800" b="1" baseline="0" dirty="0" smtClean="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4 </a:t>
                      </a:r>
                      <a:r>
                        <a:rPr lang="de-DE" sz="800" b="1" dirty="0" err="1" smtClean="0">
                          <a:latin typeface="Arial" panose="020B0604020202020204" pitchFamily="34" charset="0"/>
                          <a:cs typeface="Arial" panose="020B0604020202020204" pitchFamily="34" charset="0"/>
                        </a:rPr>
                        <a:t>Pkte</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5 </a:t>
                      </a:r>
                      <a:r>
                        <a:rPr lang="de-DE" sz="800" b="1" dirty="0" err="1" smtClean="0">
                          <a:latin typeface="Arial" panose="020B0604020202020204" pitchFamily="34" charset="0"/>
                          <a:cs typeface="Arial" panose="020B0604020202020204" pitchFamily="34" charset="0"/>
                        </a:rPr>
                        <a:t>Pkte</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6,7,... </a:t>
                      </a:r>
                      <a:r>
                        <a:rPr lang="de-DE" sz="800" b="1" dirty="0" err="1" smtClean="0">
                          <a:latin typeface="Arial" panose="020B0604020202020204" pitchFamily="34" charset="0"/>
                          <a:cs typeface="Arial" panose="020B0604020202020204" pitchFamily="34" charset="0"/>
                        </a:rPr>
                        <a:t>Pkte</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pPr marL="0" marR="0" indent="0" algn="r" defTabSz="995690" rtl="0" eaLnBrk="1" fontAlgn="auto" latinLnBrk="0" hangingPunct="1">
                        <a:lnSpc>
                          <a:spcPct val="100000"/>
                        </a:lnSpc>
                        <a:spcBef>
                          <a:spcPts val="0"/>
                        </a:spcBef>
                        <a:spcAft>
                          <a:spcPts val="0"/>
                        </a:spcAft>
                        <a:buClrTx/>
                        <a:buSzTx/>
                        <a:buFontTx/>
                        <a:buNone/>
                        <a:tabLst/>
                        <a:defRPr/>
                      </a:pPr>
                      <a:r>
                        <a:rPr lang="de-DE" sz="800" dirty="0" smtClean="0"/>
                        <a:t>∑</a:t>
                      </a:r>
                      <a:endParaRPr lang="de-DE" sz="800" dirty="0" smtClean="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350596">
                <a:tc>
                  <a:txBody>
                    <a:bodyPr/>
                    <a:lstStyle/>
                    <a:p>
                      <a:r>
                        <a:rPr lang="de-DE" sz="800" b="1" dirty="0" smtClean="0">
                          <a:latin typeface="Arial" panose="020B0604020202020204" pitchFamily="34" charset="0"/>
                          <a:cs typeface="Arial" panose="020B0604020202020204" pitchFamily="34" charset="0"/>
                        </a:rPr>
                        <a:t>Anzahl</a:t>
                      </a:r>
                      <a:r>
                        <a:rPr lang="de-DE" sz="800" b="1" baseline="0" dirty="0" smtClean="0">
                          <a:latin typeface="Arial" panose="020B0604020202020204" pitchFamily="34" charset="0"/>
                          <a:cs typeface="Arial" panose="020B0604020202020204" pitchFamily="34" charset="0"/>
                        </a:rPr>
                        <a:t> Projektziele</a:t>
                      </a:r>
                      <a:endParaRPr lang="de-DE" sz="800" b="1"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 wenige Ziele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quantitative</a:t>
                      </a:r>
                      <a:r>
                        <a:rPr lang="de-DE" sz="800" baseline="0" dirty="0" smtClean="0">
                          <a:latin typeface="Arial" panose="020B0604020202020204" pitchFamily="34" charset="0"/>
                          <a:cs typeface="Arial" panose="020B0604020202020204" pitchFamily="34" charset="0"/>
                        </a:rPr>
                        <a:t> Vorgabe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wenige Ziele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gut formuliert</a:t>
                      </a:r>
                    </a:p>
                    <a:p>
                      <a:r>
                        <a:rPr lang="de-DE" sz="800" dirty="0" smtClean="0">
                          <a:latin typeface="Arial" panose="020B0604020202020204" pitchFamily="34" charset="0"/>
                          <a:cs typeface="Arial" panose="020B0604020202020204" pitchFamily="34" charset="0"/>
                        </a:rPr>
                        <a:t>keine Priorität</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mehrere</a:t>
                      </a:r>
                      <a:r>
                        <a:rPr lang="de-DE" sz="800" baseline="0" dirty="0" smtClean="0">
                          <a:latin typeface="Arial" panose="020B0604020202020204" pitchFamily="34" charset="0"/>
                          <a:cs typeface="Arial" panose="020B0604020202020204" pitchFamily="34" charset="0"/>
                        </a:rPr>
                        <a:t> Ziele</a:t>
                      </a:r>
                    </a:p>
                    <a:p>
                      <a:r>
                        <a:rPr lang="de-DE" sz="800" baseline="0" dirty="0" smtClean="0">
                          <a:latin typeface="Arial" panose="020B0604020202020204" pitchFamily="34" charset="0"/>
                          <a:cs typeface="Arial" panose="020B0604020202020204" pitchFamily="34" charset="0"/>
                        </a:rPr>
                        <a:t>unterschiedliche Art</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viele Ziele</a:t>
                      </a:r>
                    </a:p>
                    <a:p>
                      <a:r>
                        <a:rPr lang="de-DE" sz="800" dirty="0" smtClean="0">
                          <a:latin typeface="Arial" panose="020B0604020202020204" pitchFamily="34" charset="0"/>
                          <a:cs typeface="Arial" panose="020B0604020202020204" pitchFamily="34" charset="0"/>
                        </a:rPr>
                        <a:t>Prozessziele</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Nutzungsziele</a:t>
                      </a:r>
                      <a:endParaRPr lang="de-DE" sz="800" b="1" dirty="0" smtClean="0">
                        <a:solidFill>
                          <a:srgbClr val="0070C0"/>
                        </a:solidFill>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 viele Ziele</a:t>
                      </a:r>
                    </a:p>
                    <a:p>
                      <a:r>
                        <a:rPr lang="de-DE" sz="800" dirty="0" smtClean="0">
                          <a:latin typeface="Arial" panose="020B0604020202020204" pitchFamily="34" charset="0"/>
                          <a:cs typeface="Arial" panose="020B0604020202020204" pitchFamily="34" charset="0"/>
                        </a:rPr>
                        <a:t>schwer erfassbar</a:t>
                      </a:r>
                    </a:p>
                    <a:p>
                      <a:r>
                        <a:rPr lang="de-DE" sz="800" dirty="0" smtClean="0">
                          <a:latin typeface="Arial" panose="020B0604020202020204" pitchFamily="34" charset="0"/>
                          <a:cs typeface="Arial" panose="020B0604020202020204" pitchFamily="34" charset="0"/>
                        </a:rPr>
                        <a:t>mehrere</a:t>
                      </a:r>
                      <a:r>
                        <a:rPr lang="de-DE" sz="800" baseline="0" dirty="0" smtClean="0">
                          <a:latin typeface="Arial" panose="020B0604020202020204" pitchFamily="34" charset="0"/>
                          <a:cs typeface="Arial" panose="020B0604020202020204" pitchFamily="34" charset="0"/>
                        </a:rPr>
                        <a:t> Prioritäten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4</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344896">
                <a:tc>
                  <a:txBody>
                    <a:bodyPr/>
                    <a:lstStyle/>
                    <a:p>
                      <a:pPr>
                        <a:tabLst>
                          <a:tab pos="266700" algn="l"/>
                        </a:tabLst>
                      </a:pPr>
                      <a:r>
                        <a:rPr lang="de-DE" sz="800" b="1" dirty="0" smtClean="0">
                          <a:latin typeface="Arial" panose="020B0604020202020204" pitchFamily="34" charset="0"/>
                          <a:cs typeface="Arial" panose="020B0604020202020204" pitchFamily="34" charset="0"/>
                        </a:rPr>
                        <a:t>         Ressourcen AG</a:t>
                      </a:r>
                      <a:br>
                        <a:rPr lang="de-DE" sz="800" b="1" dirty="0" smtClean="0">
                          <a:latin typeface="Arial" panose="020B0604020202020204" pitchFamily="34" charset="0"/>
                          <a:cs typeface="Arial" panose="020B0604020202020204" pitchFamily="34" charset="0"/>
                        </a:rPr>
                      </a:br>
                      <a:r>
                        <a:rPr lang="de-DE" sz="800" b="1" dirty="0" smtClean="0">
                          <a:latin typeface="Arial" panose="020B0604020202020204" pitchFamily="34" charset="0"/>
                          <a:cs typeface="Arial" panose="020B0604020202020204" pitchFamily="34" charset="0"/>
                        </a:rPr>
                        <a:t>Besteller + Ersteller</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 + 1 Beteiligter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1 Gremium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klare Aufgaben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 + 2 Beteiligte </a:t>
                      </a:r>
                    </a:p>
                    <a:p>
                      <a:r>
                        <a:rPr lang="de-DE" sz="800" dirty="0" smtClean="0">
                          <a:latin typeface="Arial" panose="020B0604020202020204" pitchFamily="34" charset="0"/>
                          <a:cs typeface="Arial" panose="020B0604020202020204" pitchFamily="34" charset="0"/>
                        </a:rPr>
                        <a:t>2</a:t>
                      </a:r>
                      <a:r>
                        <a:rPr lang="de-DE" sz="800" baseline="0" dirty="0" smtClean="0">
                          <a:latin typeface="Arial" panose="020B0604020202020204" pitchFamily="34" charset="0"/>
                          <a:cs typeface="Arial" panose="020B0604020202020204" pitchFamily="34" charset="0"/>
                        </a:rPr>
                        <a:t> Gremien</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klare Aufgaben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2 + 3 Beteiligte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2 Gremien</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vermischte Interaktion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2 + 4 Beteiligte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3 Gremien</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vermischte Interaktion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 +</a:t>
                      </a:r>
                      <a:r>
                        <a:rPr lang="de-DE" sz="800" baseline="0" dirty="0" smtClean="0">
                          <a:latin typeface="Arial" panose="020B0604020202020204" pitchFamily="34" charset="0"/>
                          <a:cs typeface="Arial" panose="020B0604020202020204" pitchFamily="34" charset="0"/>
                        </a:rPr>
                        <a:t> 5 Beteiligte</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4 und mehr Gremien</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stark vermischt</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10 </a:t>
                      </a:r>
                      <a:r>
                        <a:rPr lang="de-DE" sz="800" dirty="0" smtClean="0">
                          <a:latin typeface="Arial" panose="020B0604020202020204" pitchFamily="34" charset="0"/>
                          <a:cs typeface="Arial" panose="020B0604020202020204" pitchFamily="34" charset="0"/>
                          <a:sym typeface="Wingdings" panose="05000000000000000000" pitchFamily="2" charset="2"/>
                        </a:rPr>
                        <a:t></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3</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strategische</a:t>
                      </a:r>
                      <a:r>
                        <a:rPr lang="de-DE" sz="800" b="1" baseline="0" dirty="0" smtClean="0">
                          <a:latin typeface="Arial" panose="020B0604020202020204" pitchFamily="34" charset="0"/>
                          <a:cs typeface="Arial" panose="020B0604020202020204" pitchFamily="34" charset="0"/>
                        </a:rPr>
                        <a:t> Bedeutung</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a:t>
                      </a:r>
                      <a:r>
                        <a:rPr lang="de-DE" sz="800" baseline="0" dirty="0" smtClean="0">
                          <a:latin typeface="Arial" panose="020B0604020202020204" pitchFamily="34" charset="0"/>
                          <a:cs typeface="Arial" panose="020B0604020202020204" pitchFamily="34" charset="0"/>
                        </a:rPr>
                        <a:t> gering </a:t>
                      </a:r>
                    </a:p>
                    <a:p>
                      <a:r>
                        <a:rPr lang="de-DE" sz="800" baseline="0" dirty="0" smtClean="0">
                          <a:latin typeface="Arial" panose="020B0604020202020204" pitchFamily="34" charset="0"/>
                          <a:cs typeface="Arial" panose="020B0604020202020204" pitchFamily="34" charset="0"/>
                        </a:rPr>
                        <a:t>Routineaufgabe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gering</a:t>
                      </a:r>
                      <a:r>
                        <a:rPr lang="de-DE" sz="800" baseline="0" dirty="0" smtClean="0">
                          <a:latin typeface="Arial" panose="020B0604020202020204" pitchFamily="34" charset="0"/>
                          <a:cs typeface="Arial" panose="020B0604020202020204" pitchFamily="34" charset="0"/>
                        </a:rPr>
                        <a:t> </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baseline="0" dirty="0" smtClean="0">
                          <a:latin typeface="Arial" panose="020B0604020202020204" pitchFamily="34" charset="0"/>
                          <a:cs typeface="Arial" panose="020B0604020202020204" pitchFamily="34" charset="0"/>
                        </a:rPr>
                        <a:t>ausreichende Routine</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mittlere Bedeutung</a:t>
                      </a:r>
                      <a:r>
                        <a:rPr lang="de-DE" sz="800" baseline="0" dirty="0" smtClean="0">
                          <a:latin typeface="Arial" panose="020B0604020202020204" pitchFamily="34" charset="0"/>
                          <a:cs typeface="Arial" panose="020B0604020202020204" pitchFamily="34" charset="0"/>
                        </a:rPr>
                        <a:t> </a:t>
                      </a:r>
                    </a:p>
                    <a:p>
                      <a:r>
                        <a:rPr lang="de-DE" sz="800" baseline="0" dirty="0" smtClean="0">
                          <a:latin typeface="Arial" panose="020B0604020202020204" pitchFamily="34" charset="0"/>
                          <a:cs typeface="Arial" panose="020B0604020202020204" pitchFamily="34" charset="0"/>
                        </a:rPr>
                        <a:t>einzelne Leistungsträger</a:t>
                      </a:r>
                    </a:p>
                    <a:p>
                      <a:r>
                        <a:rPr lang="de-DE" sz="800" dirty="0" smtClean="0">
                          <a:latin typeface="Arial" panose="020B0604020202020204" pitchFamily="34" charset="0"/>
                          <a:cs typeface="Arial" panose="020B0604020202020204" pitchFamily="34" charset="0"/>
                        </a:rPr>
                        <a:t>Einbeziehen </a:t>
                      </a:r>
                      <a:r>
                        <a:rPr lang="de-DE" sz="800" baseline="0" dirty="0" smtClean="0">
                          <a:latin typeface="Arial" panose="020B0604020202020204" pitchFamily="34" charset="0"/>
                          <a:cs typeface="Arial" panose="020B0604020202020204" pitchFamily="34" charset="0"/>
                        </a:rPr>
                        <a:t>einer Förderstelle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große Bedeutung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wenige routinierte Beteiligte </a:t>
                      </a:r>
                    </a:p>
                    <a:p>
                      <a:r>
                        <a:rPr lang="de-DE" sz="800" baseline="0" dirty="0" smtClean="0">
                          <a:latin typeface="Arial" panose="020B0604020202020204" pitchFamily="34" charset="0"/>
                          <a:cs typeface="Arial" panose="020B0604020202020204" pitchFamily="34" charset="0"/>
                        </a:rPr>
                        <a:t>mehrere Förderstellen/-regeln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 große Bedeutung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übersteigt Routine</a:t>
                      </a:r>
                      <a:r>
                        <a:rPr lang="de-DE" sz="800" baseline="0" dirty="0" smtClean="0">
                          <a:latin typeface="Arial" panose="020B0604020202020204" pitchFamily="34" charset="0"/>
                          <a:cs typeface="Arial" panose="020B0604020202020204" pitchFamily="34" charset="0"/>
                        </a:rPr>
                        <a:t> und </a:t>
                      </a:r>
                    </a:p>
                    <a:p>
                      <a:r>
                        <a:rPr lang="de-DE" sz="800" baseline="0" dirty="0" smtClean="0">
                          <a:latin typeface="Arial" panose="020B0604020202020204" pitchFamily="34" charset="0"/>
                          <a:cs typeface="Arial" panose="020B0604020202020204" pitchFamily="34" charset="0"/>
                        </a:rPr>
                        <a:t>Erfahrung deutlich </a:t>
                      </a:r>
                    </a:p>
                    <a:p>
                      <a:r>
                        <a:rPr lang="de-DE" sz="800" baseline="0" dirty="0" smtClean="0">
                          <a:latin typeface="Arial" panose="020B0604020202020204" pitchFamily="34" charset="0"/>
                          <a:cs typeface="Arial" panose="020B0604020202020204" pitchFamily="34" charset="0"/>
                        </a:rPr>
                        <a:t>mehrere Finanzierungsebenen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3</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425686">
                <a:tc>
                  <a:txBody>
                    <a:bodyPr/>
                    <a:lstStyle/>
                    <a:p>
                      <a:r>
                        <a:rPr lang="de-DE" sz="800" b="1" dirty="0" smtClean="0">
                          <a:latin typeface="Arial" panose="020B0604020202020204" pitchFamily="34" charset="0"/>
                          <a:cs typeface="Arial" panose="020B0604020202020204" pitchFamily="34" charset="0"/>
                        </a:rPr>
                        <a:t>Neuartigkeit</a:t>
                      </a:r>
                      <a:endParaRPr lang="de-DE" sz="800" b="1" baseline="0"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a:t>
                      </a:r>
                      <a:r>
                        <a:rPr lang="de-DE" sz="800" baseline="0" dirty="0" smtClean="0">
                          <a:latin typeface="Arial" panose="020B0604020202020204" pitchFamily="34" charset="0"/>
                          <a:cs typeface="Arial" panose="020B0604020202020204" pitchFamily="34" charset="0"/>
                        </a:rPr>
                        <a:t> gering</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gering</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einzelne</a:t>
                      </a:r>
                      <a:r>
                        <a:rPr lang="de-DE" sz="800" baseline="0" dirty="0" smtClean="0">
                          <a:latin typeface="Arial" panose="020B0604020202020204" pitchFamily="34" charset="0"/>
                          <a:cs typeface="Arial" panose="020B0604020202020204" pitchFamily="34" charset="0"/>
                        </a:rPr>
                        <a:t> neue Aspekte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neue Teilsysteme</a:t>
                      </a:r>
                      <a:r>
                        <a:rPr lang="de-DE" sz="800" baseline="0" dirty="0" smtClean="0">
                          <a:latin typeface="Arial" panose="020B0604020202020204" pitchFamily="34" charset="0"/>
                          <a:cs typeface="Arial" panose="020B0604020202020204" pitchFamily="34" charset="0"/>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neue Systeme und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unbekanntes</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Zusammenwirken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2</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Neubau</a:t>
                      </a:r>
                      <a:r>
                        <a:rPr lang="de-DE" sz="800" b="1" baseline="0" dirty="0" smtClean="0">
                          <a:latin typeface="Arial" panose="020B0604020202020204" pitchFamily="34" charset="0"/>
                          <a:cs typeface="Arial" panose="020B0604020202020204" pitchFamily="34" charset="0"/>
                        </a:rPr>
                        <a:t> / Umbau / in Betrieb</a:t>
                      </a:r>
                      <a:endParaRPr lang="de-DE" sz="800" b="1"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Neubau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auf freiem Gelände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Neubau</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innerstädtisch</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Neubau</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mit schwierigen</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Anschlüssen,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Durchdringungen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Umbau, mittlere Eingriffe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schwierige Anschlüsse</a:t>
                      </a:r>
                    </a:p>
                    <a:p>
                      <a:r>
                        <a:rPr lang="de-DE" sz="800" dirty="0" smtClean="0">
                          <a:latin typeface="Arial" panose="020B0604020202020204" pitchFamily="34" charset="0"/>
                          <a:cs typeface="Arial" panose="020B0604020202020204" pitchFamily="34" charset="0"/>
                        </a:rPr>
                        <a:t>eingeschränkter Betrieb im</a:t>
                      </a:r>
                      <a:r>
                        <a:rPr lang="de-DE" sz="800" baseline="0" dirty="0" smtClean="0">
                          <a:latin typeface="Arial" panose="020B0604020202020204" pitchFamily="34" charset="0"/>
                          <a:cs typeface="Arial" panose="020B0604020202020204" pitchFamily="34" charset="0"/>
                        </a:rPr>
                        <a:t> Bestand</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Umbau,</a:t>
                      </a:r>
                      <a:r>
                        <a:rPr lang="de-DE" sz="800" baseline="0" dirty="0" smtClean="0">
                          <a:latin typeface="Arial" panose="020B0604020202020204" pitchFamily="34" charset="0"/>
                          <a:cs typeface="Arial" panose="020B0604020202020204" pitchFamily="34" charset="0"/>
                        </a:rPr>
                        <a:t> intensive Eingriffe </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sehr schwierige Anschlüsse</a:t>
                      </a:r>
                    </a:p>
                    <a:p>
                      <a:r>
                        <a:rPr lang="de-DE" sz="800" baseline="0" dirty="0" smtClean="0">
                          <a:latin typeface="Arial" panose="020B0604020202020204" pitchFamily="34" charset="0"/>
                          <a:cs typeface="Arial" panose="020B0604020202020204" pitchFamily="34" charset="0"/>
                        </a:rPr>
                        <a:t>bei lfd. (Weiter)Betrieb der Anlage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1</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290446">
                <a:tc>
                  <a:txBody>
                    <a:bodyPr/>
                    <a:lstStyle/>
                    <a:p>
                      <a:r>
                        <a:rPr lang="de-DE" sz="800" b="1" dirty="0" smtClean="0">
                          <a:latin typeface="Arial" panose="020B0604020202020204" pitchFamily="34" charset="0"/>
                          <a:cs typeface="Arial" panose="020B0604020202020204" pitchFamily="34" charset="0"/>
                        </a:rPr>
                        <a:t>         Risikoeinschätzung</a:t>
                      </a:r>
                      <a:endParaRPr lang="de-DE" sz="800" b="1" baseline="0"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 geringes Risiko</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geringes</a:t>
                      </a:r>
                      <a:r>
                        <a:rPr lang="de-DE" sz="800" baseline="0" dirty="0" smtClean="0">
                          <a:latin typeface="Arial" panose="020B0604020202020204" pitchFamily="34" charset="0"/>
                          <a:cs typeface="Arial" panose="020B0604020202020204" pitchFamily="34" charset="0"/>
                        </a:rPr>
                        <a:t> Risiko</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Risiken und Reserven </a:t>
                      </a:r>
                    </a:p>
                    <a:p>
                      <a:r>
                        <a:rPr lang="de-DE" sz="800" dirty="0" smtClean="0">
                          <a:latin typeface="Arial" panose="020B0604020202020204" pitchFamily="34" charset="0"/>
                          <a:cs typeface="Arial" panose="020B0604020202020204" pitchFamily="34" charset="0"/>
                        </a:rPr>
                        <a:t>ausgeglichen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Risiken übersteigen</a:t>
                      </a:r>
                      <a:r>
                        <a:rPr lang="de-DE" sz="800" baseline="0" dirty="0" smtClean="0">
                          <a:latin typeface="Arial" panose="020B0604020202020204" pitchFamily="34" charset="0"/>
                          <a:cs typeface="Arial" panose="020B0604020202020204" pitchFamily="34" charset="0"/>
                        </a:rPr>
                        <a:t> </a:t>
                      </a:r>
                    </a:p>
                    <a:p>
                      <a:r>
                        <a:rPr lang="de-DE" sz="800" baseline="0" dirty="0" smtClean="0">
                          <a:latin typeface="Arial" panose="020B0604020202020204" pitchFamily="34" charset="0"/>
                          <a:cs typeface="Arial" panose="020B0604020202020204" pitchFamily="34" charset="0"/>
                        </a:rPr>
                        <a:t>Reserven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Risiken deutlich höher </a:t>
                      </a:r>
                    </a:p>
                    <a:p>
                      <a:r>
                        <a:rPr lang="de-DE" sz="800" dirty="0" smtClean="0">
                          <a:latin typeface="Arial" panose="020B0604020202020204" pitchFamily="34" charset="0"/>
                          <a:cs typeface="Arial" panose="020B0604020202020204" pitchFamily="34" charset="0"/>
                        </a:rPr>
                        <a:t>als Reserven</a:t>
                      </a:r>
                    </a:p>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2</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375496">
                <a:tc>
                  <a:txBody>
                    <a:bodyPr/>
                    <a:lstStyle/>
                    <a:p>
                      <a:r>
                        <a:rPr lang="de-DE" sz="800" b="1" dirty="0" smtClean="0">
                          <a:latin typeface="Arial" panose="020B0604020202020204" pitchFamily="34" charset="0"/>
                          <a:cs typeface="Arial" panose="020B0604020202020204" pitchFamily="34" charset="0"/>
                        </a:rPr>
                        <a:t>Projekt - Dauer</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 + 2 Jahre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2</a:t>
                      </a:r>
                      <a:r>
                        <a:rPr lang="de-DE" sz="800" baseline="0" dirty="0" smtClean="0">
                          <a:latin typeface="Arial" panose="020B0604020202020204" pitchFamily="34" charset="0"/>
                          <a:cs typeface="Arial" panose="020B0604020202020204" pitchFamily="34" charset="0"/>
                        </a:rPr>
                        <a:t> + 3 = 4 Jahre</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wenig verdichtet</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 + 4 = 6 Jahre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verdichtet</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4 + 4 = 7 Jahre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verdichtet</a:t>
                      </a:r>
                    </a:p>
                    <a:p>
                      <a:r>
                        <a:rPr lang="de-DE" sz="800" dirty="0" smtClean="0">
                          <a:latin typeface="Arial" panose="020B0604020202020204" pitchFamily="34" charset="0"/>
                          <a:cs typeface="Arial" panose="020B0604020202020204" pitchFamily="34" charset="0"/>
                        </a:rPr>
                        <a:t>ineinandergeschoben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4 + 5 = 8 Jahre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sehr verdichtet</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stark</a:t>
                      </a:r>
                      <a:r>
                        <a:rPr lang="de-DE" sz="800" baseline="0" dirty="0" smtClean="0">
                          <a:latin typeface="Arial" panose="020B0604020202020204" pitchFamily="34" charset="0"/>
                          <a:cs typeface="Arial" panose="020B0604020202020204" pitchFamily="34" charset="0"/>
                        </a:rPr>
                        <a:t> ineinandergeschoben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9 </a:t>
                      </a:r>
                      <a:r>
                        <a:rPr lang="de-DE" sz="800" dirty="0" smtClean="0">
                          <a:latin typeface="Arial" panose="020B0604020202020204" pitchFamily="34" charset="0"/>
                          <a:cs typeface="Arial" panose="020B0604020202020204" pitchFamily="34" charset="0"/>
                          <a:sym typeface="Wingdings" pitchFamily="2" charset="2"/>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3</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439200">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Projekt</a:t>
                      </a:r>
                      <a:r>
                        <a:rPr lang="de-DE" sz="800" b="1" baseline="0" dirty="0" smtClean="0">
                          <a:latin typeface="Arial" panose="020B0604020202020204" pitchFamily="34" charset="0"/>
                          <a:cs typeface="Arial" panose="020B0604020202020204" pitchFamily="34" charset="0"/>
                        </a:rPr>
                        <a:t> - Kosten</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0,6</a:t>
                      </a:r>
                      <a:r>
                        <a:rPr lang="de-DE" sz="800" baseline="0" dirty="0" smtClean="0">
                          <a:latin typeface="Arial" panose="020B0604020202020204" pitchFamily="34" charset="0"/>
                          <a:cs typeface="Arial" panose="020B0604020202020204" pitchFamily="34" charset="0"/>
                        </a:rPr>
                        <a:t> - 3,5 Mio.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3,6 - 15,0 Mio.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15,0 - 50,0 Mio. €</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Kostendeckel</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50,0 - 100,0 Mio. €</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enger</a:t>
                      </a:r>
                      <a:r>
                        <a:rPr lang="de-DE" sz="800" baseline="0" dirty="0" smtClean="0">
                          <a:latin typeface="Arial" panose="020B0604020202020204" pitchFamily="34" charset="0"/>
                          <a:cs typeface="Arial" panose="020B0604020202020204" pitchFamily="34" charset="0"/>
                        </a:rPr>
                        <a:t> Kostendeckel</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100,0 – 300,0 Mio. €</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sehr enger Kostendeckel</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300 </a:t>
                      </a:r>
                      <a:r>
                        <a:rPr lang="de-DE" sz="800" dirty="0" smtClean="0">
                          <a:latin typeface="Arial" panose="020B0604020202020204" pitchFamily="34" charset="0"/>
                          <a:cs typeface="Arial" panose="020B0604020202020204" pitchFamily="34" charset="0"/>
                          <a:sym typeface="Wingdings" pitchFamily="2" charset="2"/>
                        </a:rPr>
                        <a:t>-</a:t>
                      </a:r>
                      <a:r>
                        <a:rPr lang="de-DE" sz="800" baseline="0" dirty="0" smtClean="0">
                          <a:latin typeface="Arial" panose="020B0604020202020204" pitchFamily="34" charset="0"/>
                          <a:cs typeface="Arial" panose="020B0604020202020204" pitchFamily="34" charset="0"/>
                          <a:sym typeface="Wingdings" pitchFamily="2" charset="2"/>
                        </a:rPr>
                        <a:t>   500 = 6</a:t>
                      </a:r>
                    </a:p>
                    <a:p>
                      <a:r>
                        <a:rPr lang="de-DE" sz="800" baseline="0" dirty="0" smtClean="0">
                          <a:latin typeface="Arial" panose="020B0604020202020204" pitchFamily="34" charset="0"/>
                          <a:cs typeface="Arial" panose="020B0604020202020204" pitchFamily="34" charset="0"/>
                          <a:sym typeface="Wingdings" pitchFamily="2" charset="2"/>
                        </a:rPr>
                        <a:t>500 -   700 = 7</a:t>
                      </a:r>
                    </a:p>
                    <a:p>
                      <a:r>
                        <a:rPr lang="de-DE" sz="800" baseline="0" dirty="0" smtClean="0">
                          <a:latin typeface="Arial" panose="020B0604020202020204" pitchFamily="34" charset="0"/>
                          <a:cs typeface="Arial" panose="020B0604020202020204" pitchFamily="34" charset="0"/>
                          <a:sym typeface="Wingdings" pitchFamily="2" charset="2"/>
                        </a:rPr>
                        <a:t>750 - 1000 = 8</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4</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Anzahl Planungsfelder,</a:t>
                      </a:r>
                      <a:br>
                        <a:rPr lang="de-DE" sz="800" b="1" dirty="0" smtClean="0">
                          <a:latin typeface="Arial" panose="020B0604020202020204" pitchFamily="34" charset="0"/>
                          <a:cs typeface="Arial" panose="020B0604020202020204" pitchFamily="34" charset="0"/>
                        </a:rPr>
                      </a:br>
                      <a:r>
                        <a:rPr lang="de-DE" sz="800" b="1" dirty="0" smtClean="0">
                          <a:latin typeface="Arial" panose="020B0604020202020204" pitchFamily="34" charset="0"/>
                          <a:cs typeface="Arial" panose="020B0604020202020204" pitchFamily="34" charset="0"/>
                        </a:rPr>
                        <a:t>Fachbereiche</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2 - 4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untereinander</a:t>
                      </a:r>
                      <a:r>
                        <a:rPr lang="de-DE" sz="800" baseline="0" dirty="0" smtClean="0">
                          <a:latin typeface="Arial" panose="020B0604020202020204" pitchFamily="34" charset="0"/>
                          <a:cs typeface="Arial" panose="020B0604020202020204" pitchFamily="34" charset="0"/>
                        </a:rPr>
                        <a:t> bekannt</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klare Aufgaben</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4 - 8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mehrere Büros</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klare Aufgaben</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8 - 12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mehrere</a:t>
                      </a:r>
                      <a:r>
                        <a:rPr lang="de-DE" sz="800" baseline="0" dirty="0" smtClean="0">
                          <a:latin typeface="Arial" panose="020B0604020202020204" pitchFamily="34" charset="0"/>
                          <a:cs typeface="Arial" panose="020B0604020202020204" pitchFamily="34" charset="0"/>
                        </a:rPr>
                        <a:t> Büros</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vermischte</a:t>
                      </a:r>
                      <a:r>
                        <a:rPr lang="de-DE" sz="800" baseline="0" dirty="0" smtClean="0">
                          <a:latin typeface="Arial" panose="020B0604020202020204" pitchFamily="34" charset="0"/>
                          <a:cs typeface="Arial" panose="020B0604020202020204" pitchFamily="34" charset="0"/>
                        </a:rPr>
                        <a:t> Aufgaben</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12 -16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viele Büros / Standorte</a:t>
                      </a:r>
                    </a:p>
                    <a:p>
                      <a:r>
                        <a:rPr lang="de-DE" sz="800" dirty="0" smtClean="0">
                          <a:latin typeface="Arial" panose="020B0604020202020204" pitchFamily="34" charset="0"/>
                          <a:cs typeface="Arial" panose="020B0604020202020204" pitchFamily="34" charset="0"/>
                        </a:rPr>
                        <a:t>vernetzte Interaktion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16-18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r>
                        <a:rPr lang="de-DE" sz="800" dirty="0" err="1" smtClean="0">
                          <a:latin typeface="Arial" panose="020B0604020202020204" pitchFamily="34" charset="0"/>
                          <a:cs typeface="Arial" panose="020B0604020202020204" pitchFamily="34" charset="0"/>
                        </a:rPr>
                        <a:t>unterschiedl</a:t>
                      </a:r>
                      <a:r>
                        <a:rPr lang="de-DE" sz="800" dirty="0" smtClean="0">
                          <a:latin typeface="Arial" panose="020B0604020202020204" pitchFamily="34" charset="0"/>
                          <a:cs typeface="Arial" panose="020B0604020202020204" pitchFamily="34" charset="0"/>
                        </a:rPr>
                        <a:t>.</a:t>
                      </a:r>
                      <a:r>
                        <a:rPr lang="de-DE" sz="800" baseline="0" dirty="0" smtClean="0">
                          <a:latin typeface="Arial" panose="020B0604020202020204" pitchFamily="34" charset="0"/>
                          <a:cs typeface="Arial" panose="020B0604020202020204" pitchFamily="34" charset="0"/>
                        </a:rPr>
                        <a:t> Qualitäten</a:t>
                      </a:r>
                    </a:p>
                    <a:p>
                      <a:r>
                        <a:rPr lang="de-DE" sz="800" dirty="0" smtClean="0">
                          <a:latin typeface="Arial" panose="020B0604020202020204" pitchFamily="34" charset="0"/>
                          <a:cs typeface="Arial" panose="020B0604020202020204" pitchFamily="34" charset="0"/>
                        </a:rPr>
                        <a:t>viele </a:t>
                      </a:r>
                      <a:r>
                        <a:rPr lang="de-DE" sz="800" dirty="0" err="1" smtClean="0">
                          <a:latin typeface="Arial" panose="020B0604020202020204" pitchFamily="34" charset="0"/>
                          <a:cs typeface="Arial" panose="020B0604020202020204" pitchFamily="34" charset="0"/>
                        </a:rPr>
                        <a:t>freelancer</a:t>
                      </a:r>
                      <a:r>
                        <a:rPr lang="de-DE" sz="800" dirty="0" smtClean="0">
                          <a:latin typeface="Arial" panose="020B0604020202020204" pitchFamily="34" charset="0"/>
                          <a:cs typeface="Arial" panose="020B0604020202020204" pitchFamily="34" charset="0"/>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19 </a:t>
                      </a:r>
                      <a:r>
                        <a:rPr lang="de-DE" sz="800" dirty="0" smtClean="0">
                          <a:latin typeface="Arial" panose="020B0604020202020204" pitchFamily="34" charset="0"/>
                          <a:cs typeface="Arial" panose="020B0604020202020204" pitchFamily="34" charset="0"/>
                          <a:sym typeface="Wingdings" pitchFamily="2" charset="2"/>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5</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336296">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endParaRPr lang="de-DE" sz="800" b="1"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         Anzahl ausführender</a:t>
                      </a:r>
                      <a:r>
                        <a:rPr lang="de-DE" sz="800" b="1" baseline="0" dirty="0" smtClean="0">
                          <a:latin typeface="Arial" panose="020B0604020202020204" pitchFamily="34" charset="0"/>
                          <a:cs typeface="Arial" panose="020B0604020202020204" pitchFamily="34" charset="0"/>
                        </a:rPr>
                        <a:t>   </a:t>
                      </a:r>
                      <a:r>
                        <a:rPr lang="de-DE" sz="800" b="1" dirty="0" smtClean="0">
                          <a:latin typeface="Arial" panose="020B0604020202020204" pitchFamily="34" charset="0"/>
                          <a:cs typeface="Arial" panose="020B0604020202020204" pitchFamily="34" charset="0"/>
                        </a:rPr>
                        <a:t>Firmen und </a:t>
                      </a:r>
                      <a:r>
                        <a:rPr lang="de-DE" sz="800" b="1" dirty="0" err="1" smtClean="0">
                          <a:latin typeface="Arial" panose="020B0604020202020204" pitchFamily="34" charset="0"/>
                          <a:cs typeface="Arial" panose="020B0604020202020204" pitchFamily="34" charset="0"/>
                        </a:rPr>
                        <a:t>Gewerke</a:t>
                      </a:r>
                      <a:r>
                        <a:rPr lang="de-DE" sz="800" b="1" baseline="30000" dirty="0" err="1" smtClean="0">
                          <a:latin typeface="Arial" panose="020B0604020202020204" pitchFamily="34" charset="0"/>
                          <a:cs typeface="Arial" panose="020B0604020202020204" pitchFamily="34" charset="0"/>
                        </a:rPr>
                        <a:t>x</a:t>
                      </a:r>
                      <a:r>
                        <a:rPr lang="de-DE" sz="800" b="1" baseline="30000" dirty="0" smtClean="0">
                          <a:latin typeface="Arial" panose="020B0604020202020204" pitchFamily="34" charset="0"/>
                          <a:cs typeface="Arial" panose="020B0604020202020204" pitchFamily="34" charset="0"/>
                        </a:rPr>
                        <a:t>)</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5 - 10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11 - 20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21 - 30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31 - 40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41 - 70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70 </a:t>
                      </a:r>
                      <a:r>
                        <a:rPr lang="de-DE" sz="800" dirty="0" smtClean="0">
                          <a:latin typeface="Arial" panose="020B0604020202020204" pitchFamily="34" charset="0"/>
                          <a:cs typeface="Arial" panose="020B0604020202020204" pitchFamily="34" charset="0"/>
                          <a:sym typeface="Wingdings" pitchFamily="2" charset="2"/>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5</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439200">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Verträge + Genehmigungen</a:t>
                      </a:r>
                      <a:endParaRPr lang="de-DE" sz="800" b="1" strike="noStrike" baseline="30000"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übliche Verträge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unkomplizierte</a:t>
                      </a:r>
                      <a:r>
                        <a:rPr lang="de-DE" sz="800" baseline="0" dirty="0" smtClean="0">
                          <a:latin typeface="Arial" panose="020B0604020202020204" pitchFamily="34" charset="0"/>
                          <a:cs typeface="Arial" panose="020B0604020202020204" pitchFamily="34" charset="0"/>
                        </a:rPr>
                        <a:t> Freigabe</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qualifizierte MW des AG</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übliche VT-Erweiterungen</a:t>
                      </a:r>
                    </a:p>
                    <a:p>
                      <a:r>
                        <a:rPr lang="de-DE" sz="800" dirty="0" smtClean="0">
                          <a:latin typeface="Arial" panose="020B0604020202020204" pitchFamily="34" charset="0"/>
                          <a:cs typeface="Arial" panose="020B0604020202020204" pitchFamily="34" charset="0"/>
                        </a:rPr>
                        <a:t>festgelegte Freigaberegeln</a:t>
                      </a:r>
                    </a:p>
                    <a:p>
                      <a:r>
                        <a:rPr lang="de-DE" sz="800" dirty="0" smtClean="0">
                          <a:latin typeface="Arial" panose="020B0604020202020204" pitchFamily="34" charset="0"/>
                          <a:cs typeface="Arial" panose="020B0604020202020204" pitchFamily="34" charset="0"/>
                        </a:rPr>
                        <a:t>qualifizierte MW des AG</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Vertragserweiterungen kalk.</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aufwendige Freigaberegeln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qualifizierte MW des AG</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sprachüberschreitend</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erhebliche VT-Erweiterungen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Risikoverschiebungen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schwierige Entscheidungen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sprachüberschreitend</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eigene Vertragswelt</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hohe</a:t>
                      </a:r>
                      <a:r>
                        <a:rPr lang="de-DE" sz="800" baseline="0" dirty="0" smtClean="0">
                          <a:latin typeface="Arial" panose="020B0604020202020204" pitchFamily="34" charset="0"/>
                          <a:cs typeface="Arial" panose="020B0604020202020204" pitchFamily="34" charset="0"/>
                        </a:rPr>
                        <a:t> Risikoverschiebung</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baseline="0" dirty="0" smtClean="0">
                          <a:latin typeface="Arial" panose="020B0604020202020204" pitchFamily="34" charset="0"/>
                          <a:cs typeface="Arial" panose="020B0604020202020204" pitchFamily="34" charset="0"/>
                        </a:rPr>
                        <a:t>sehr schw. Entscheidungen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sprachüberschreitend</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4</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439200">
                <a:tc>
                  <a:txBody>
                    <a:bodyPr/>
                    <a:lstStyle/>
                    <a:p>
                      <a:r>
                        <a:rPr lang="de-DE" sz="800" b="1" dirty="0" smtClean="0">
                          <a:latin typeface="Arial" panose="020B0604020202020204" pitchFamily="34" charset="0"/>
                          <a:cs typeface="Arial" panose="020B0604020202020204" pitchFamily="34" charset="0"/>
                        </a:rPr>
                        <a:t>Umfeld</a:t>
                      </a:r>
                      <a:endParaRPr lang="de-DE" sz="800" b="1" baseline="30000"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geringe </a:t>
                      </a:r>
                      <a:r>
                        <a:rPr lang="de-DE" sz="800" dirty="0" err="1" smtClean="0">
                          <a:latin typeface="Arial" panose="020B0604020202020204" pitchFamily="34" charset="0"/>
                          <a:cs typeface="Arial" panose="020B0604020202020204" pitchFamily="34" charset="0"/>
                        </a:rPr>
                        <a:t>Unmwelteinflüsse</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geringe Erwartungen</a:t>
                      </a:r>
                    </a:p>
                    <a:p>
                      <a:r>
                        <a:rPr lang="de-DE" sz="800" dirty="0" smtClean="0">
                          <a:latin typeface="Arial" panose="020B0604020202020204" pitchFamily="34" charset="0"/>
                          <a:cs typeface="Arial" panose="020B0604020202020204" pitchFamily="34" charset="0"/>
                        </a:rPr>
                        <a:t>geringe</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Veränderungszahl</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geringe Umwelteinflussgröße</a:t>
                      </a:r>
                    </a:p>
                    <a:p>
                      <a:r>
                        <a:rPr lang="de-DE" sz="800" dirty="0" smtClean="0">
                          <a:latin typeface="Arial" panose="020B0604020202020204" pitchFamily="34" charset="0"/>
                          <a:cs typeface="Arial" panose="020B0604020202020204" pitchFamily="34" charset="0"/>
                        </a:rPr>
                        <a:t>mittlere</a:t>
                      </a:r>
                      <a:r>
                        <a:rPr lang="de-DE" sz="800" baseline="0" dirty="0" smtClean="0">
                          <a:latin typeface="Arial" panose="020B0604020202020204" pitchFamily="34" charset="0"/>
                          <a:cs typeface="Arial" panose="020B0604020202020204" pitchFamily="34" charset="0"/>
                        </a:rPr>
                        <a:t> Erwartungen</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geringe </a:t>
                      </a:r>
                      <a:r>
                        <a:rPr lang="de-DE" sz="800" baseline="0" dirty="0" smtClean="0">
                          <a:latin typeface="Arial" panose="020B0604020202020204" pitchFamily="34" charset="0"/>
                          <a:cs typeface="Arial" panose="020B0604020202020204" pitchFamily="34" charset="0"/>
                        </a:rPr>
                        <a:t>Änderungen</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mittlere Umwelteinflüsse</a:t>
                      </a:r>
                    </a:p>
                    <a:p>
                      <a:r>
                        <a:rPr lang="de-DE" sz="800" dirty="0" smtClean="0">
                          <a:latin typeface="Arial" panose="020B0604020202020204" pitchFamily="34" charset="0"/>
                          <a:cs typeface="Arial" panose="020B0604020202020204" pitchFamily="34" charset="0"/>
                        </a:rPr>
                        <a:t>mittlere</a:t>
                      </a:r>
                      <a:r>
                        <a:rPr lang="de-DE" sz="800" baseline="0" dirty="0" smtClean="0">
                          <a:latin typeface="Arial" panose="020B0604020202020204" pitchFamily="34" charset="0"/>
                          <a:cs typeface="Arial" panose="020B0604020202020204" pitchFamily="34" charset="0"/>
                        </a:rPr>
                        <a:t> Erwartungen</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mittlere</a:t>
                      </a:r>
                      <a:r>
                        <a:rPr lang="de-DE" sz="800" baseline="0" dirty="0" smtClean="0">
                          <a:latin typeface="Arial" panose="020B0604020202020204" pitchFamily="34" charset="0"/>
                          <a:cs typeface="Arial" panose="020B0604020202020204" pitchFamily="34" charset="0"/>
                        </a:rPr>
                        <a:t> Änderungen</a:t>
                      </a:r>
                    </a:p>
                    <a:p>
                      <a:r>
                        <a:rPr lang="de-DE" sz="800" dirty="0" smtClean="0">
                          <a:latin typeface="Arial" panose="020B0604020202020204" pitchFamily="34" charset="0"/>
                          <a:cs typeface="Arial" panose="020B0604020202020204" pitchFamily="34" charset="0"/>
                        </a:rPr>
                        <a:t>grenzüberschreitend</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mittlere Umwelteinflüsse</a:t>
                      </a:r>
                    </a:p>
                    <a:p>
                      <a:r>
                        <a:rPr lang="de-DE" sz="800" dirty="0" smtClean="0">
                          <a:latin typeface="Arial" panose="020B0604020202020204" pitchFamily="34" charset="0"/>
                          <a:cs typeface="Arial" panose="020B0604020202020204" pitchFamily="34" charset="0"/>
                        </a:rPr>
                        <a:t>hohe </a:t>
                      </a:r>
                      <a:r>
                        <a:rPr lang="de-DE" sz="800" baseline="0" dirty="0" smtClean="0">
                          <a:latin typeface="Arial" panose="020B0604020202020204" pitchFamily="34" charset="0"/>
                          <a:cs typeface="Arial" panose="020B0604020202020204" pitchFamily="34" charset="0"/>
                        </a:rPr>
                        <a:t>Erwartungen</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viele Änderungen</a:t>
                      </a:r>
                    </a:p>
                    <a:p>
                      <a:r>
                        <a:rPr lang="de-DE" sz="800" dirty="0" smtClean="0">
                          <a:latin typeface="Arial" panose="020B0604020202020204" pitchFamily="34" charset="0"/>
                          <a:cs typeface="Arial" panose="020B0604020202020204" pitchFamily="34" charset="0"/>
                        </a:rPr>
                        <a:t>grenzüberschreitend</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hohe Umwelteinflüsse</a:t>
                      </a:r>
                    </a:p>
                    <a:p>
                      <a:r>
                        <a:rPr lang="de-DE" sz="800" dirty="0" smtClean="0">
                          <a:latin typeface="Arial" panose="020B0604020202020204" pitchFamily="34" charset="0"/>
                          <a:cs typeface="Arial" panose="020B0604020202020204" pitchFamily="34" charset="0"/>
                        </a:rPr>
                        <a:t>sehr hohe Erwartungen</a:t>
                      </a:r>
                    </a:p>
                    <a:p>
                      <a:r>
                        <a:rPr lang="de-DE" sz="800" dirty="0" smtClean="0">
                          <a:latin typeface="Arial" panose="020B0604020202020204" pitchFamily="34" charset="0"/>
                          <a:cs typeface="Arial" panose="020B0604020202020204" pitchFamily="34" charset="0"/>
                        </a:rPr>
                        <a:t>sehr viele </a:t>
                      </a:r>
                      <a:r>
                        <a:rPr lang="de-DE" sz="800" baseline="0" dirty="0" smtClean="0">
                          <a:latin typeface="Arial" panose="020B0604020202020204" pitchFamily="34" charset="0"/>
                          <a:cs typeface="Arial" panose="020B0604020202020204" pitchFamily="34" charset="0"/>
                        </a:rPr>
                        <a:t>Veränderungen</a:t>
                      </a:r>
                    </a:p>
                    <a:p>
                      <a:r>
                        <a:rPr lang="de-DE" sz="800" dirty="0" smtClean="0">
                          <a:latin typeface="Arial" panose="020B0604020202020204" pitchFamily="34" charset="0"/>
                          <a:cs typeface="Arial" panose="020B0604020202020204" pitchFamily="34" charset="0"/>
                        </a:rPr>
                        <a:t>grenzüberschreitend</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pPr algn="r"/>
                      <a:r>
                        <a:rPr lang="de-DE" sz="1600" b="1" dirty="0" smtClean="0">
                          <a:solidFill>
                            <a:srgbClr val="00B0F0"/>
                          </a:solidFill>
                          <a:latin typeface="Brush Script Std" pitchFamily="66" charset="0"/>
                          <a:cs typeface="Arial" panose="020B0604020202020204" pitchFamily="34" charset="0"/>
                        </a:rPr>
                        <a:t>4</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180000">
                <a:tc>
                  <a:txBody>
                    <a:bodyPr/>
                    <a:lstStyle/>
                    <a:p>
                      <a:endParaRPr lang="de-DE" sz="800" b="1"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gridSpan="2">
                  <a:txBody>
                    <a:bodyPr/>
                    <a:lstStyle/>
                    <a:p>
                      <a:pPr algn="r">
                        <a:spcBef>
                          <a:spcPts val="0"/>
                        </a:spcBef>
                      </a:pPr>
                      <a:endParaRPr lang="de-DE" sz="500" dirty="0" smtClean="0">
                        <a:latin typeface="Arial" panose="020B0604020202020204" pitchFamily="34" charset="0"/>
                        <a:cs typeface="Arial" panose="020B0604020202020204" pitchFamily="34" charset="0"/>
                      </a:endParaRPr>
                    </a:p>
                    <a:p>
                      <a:pPr algn="l">
                        <a:spcBef>
                          <a:spcPts val="0"/>
                        </a:spcBef>
                      </a:pPr>
                      <a:r>
                        <a:rPr lang="de-DE" sz="800" dirty="0" smtClean="0">
                          <a:latin typeface="Arial" panose="020B0604020202020204" pitchFamily="34" charset="0"/>
                          <a:cs typeface="Arial" panose="020B0604020202020204" pitchFamily="34" charset="0"/>
                        </a:rPr>
                        <a:t>                                                    </a:t>
                      </a:r>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hMerge="1">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solidFill>
                      <a:schemeClr val="bg1"/>
                    </a:solidFill>
                  </a:tcPr>
                </a:tc>
                <a:tc>
                  <a:txBody>
                    <a:bodyPr/>
                    <a:lstStyle/>
                    <a:p>
                      <a:pPr marL="0" marR="0" indent="0" algn="r" defTabSz="995690" rtl="0" eaLnBrk="1" fontAlgn="auto" latinLnBrk="0" hangingPunct="1">
                        <a:lnSpc>
                          <a:spcPct val="100000"/>
                        </a:lnSpc>
                        <a:spcBef>
                          <a:spcPts val="0"/>
                        </a:spcBef>
                        <a:spcAft>
                          <a:spcPts val="0"/>
                        </a:spcAft>
                        <a:buClrTx/>
                        <a:buSzTx/>
                        <a:buFontTx/>
                        <a:buNone/>
                        <a:tabLst/>
                        <a:defRPr/>
                      </a:pPr>
                      <a:r>
                        <a:rPr lang="de-DE" sz="1600" b="1" kern="1200" dirty="0" smtClean="0">
                          <a:solidFill>
                            <a:srgbClr val="00B0F0"/>
                          </a:solidFill>
                          <a:latin typeface="Brush Script Std" pitchFamily="66" charset="0"/>
                          <a:ea typeface="+mn-ea"/>
                          <a:cs typeface="Arial" panose="020B0604020202020204" pitchFamily="34" charset="0"/>
                        </a:rPr>
                        <a:t>40</a:t>
                      </a:r>
                    </a:p>
                  </a:txBody>
                  <a:tcPr marL="36000" marR="36000" marT="36000" marB="36000">
                    <a:lnL w="12700"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bl>
          </a:graphicData>
        </a:graphic>
      </p:graphicFrame>
      <p:sp>
        <p:nvSpPr>
          <p:cNvPr id="21" name="Textfeld 20"/>
          <p:cNvSpPr txBox="1"/>
          <p:nvPr/>
        </p:nvSpPr>
        <p:spPr>
          <a:xfrm>
            <a:off x="5706750" y="1747932"/>
            <a:ext cx="594040" cy="477054"/>
          </a:xfrm>
          <a:prstGeom prst="rect">
            <a:avLst/>
          </a:prstGeom>
          <a:noFill/>
        </p:spPr>
        <p:txBody>
          <a:bodyPr wrap="square" rtlCol="0">
            <a:spAutoFit/>
          </a:bodyPr>
          <a:lstStyle/>
          <a:p>
            <a:r>
              <a:rPr lang="de-DE" sz="2500" b="1" dirty="0" smtClean="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p:txBody>
      </p:sp>
      <p:sp>
        <p:nvSpPr>
          <p:cNvPr id="22" name="Textfeld 21"/>
          <p:cNvSpPr txBox="1"/>
          <p:nvPr/>
        </p:nvSpPr>
        <p:spPr>
          <a:xfrm>
            <a:off x="4194540" y="2105351"/>
            <a:ext cx="594040" cy="861774"/>
          </a:xfrm>
          <a:prstGeom prst="rect">
            <a:avLst/>
          </a:prstGeom>
          <a:noFill/>
        </p:spPr>
        <p:txBody>
          <a:bodyPr wrap="square" rtlCol="0">
            <a:spAutoFit/>
          </a:bodyPr>
          <a:lstStyle/>
          <a:p>
            <a:r>
              <a:rPr lang="de-DE" sz="2500" b="1" dirty="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a:p>
            <a:endParaRPr lang="de-AT" sz="2500" dirty="0">
              <a:solidFill>
                <a:srgbClr val="00B0F0"/>
              </a:solidFill>
            </a:endParaRPr>
          </a:p>
        </p:txBody>
      </p:sp>
      <p:sp>
        <p:nvSpPr>
          <p:cNvPr id="28" name="Textfeld 27"/>
          <p:cNvSpPr txBox="1"/>
          <p:nvPr/>
        </p:nvSpPr>
        <p:spPr>
          <a:xfrm>
            <a:off x="4250437" y="3082570"/>
            <a:ext cx="594040" cy="861774"/>
          </a:xfrm>
          <a:prstGeom prst="rect">
            <a:avLst/>
          </a:prstGeom>
          <a:noFill/>
        </p:spPr>
        <p:txBody>
          <a:bodyPr wrap="square" rtlCol="0">
            <a:spAutoFit/>
          </a:bodyPr>
          <a:lstStyle/>
          <a:p>
            <a:r>
              <a:rPr lang="de-DE" sz="2500" b="1" dirty="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a:p>
            <a:endParaRPr lang="de-AT" sz="2500" dirty="0">
              <a:solidFill>
                <a:srgbClr val="00B0F0"/>
              </a:solidFill>
            </a:endParaRPr>
          </a:p>
        </p:txBody>
      </p:sp>
      <p:sp>
        <p:nvSpPr>
          <p:cNvPr id="36" name="Textfeld 35"/>
          <p:cNvSpPr txBox="1"/>
          <p:nvPr/>
        </p:nvSpPr>
        <p:spPr>
          <a:xfrm>
            <a:off x="5716275" y="3452932"/>
            <a:ext cx="594040" cy="861774"/>
          </a:xfrm>
          <a:prstGeom prst="rect">
            <a:avLst/>
          </a:prstGeom>
          <a:noFill/>
        </p:spPr>
        <p:txBody>
          <a:bodyPr wrap="square" rtlCol="0">
            <a:spAutoFit/>
          </a:bodyPr>
          <a:lstStyle/>
          <a:p>
            <a:r>
              <a:rPr lang="de-DE" sz="2500" b="1" dirty="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a:p>
            <a:endParaRPr lang="de-AT" sz="2500" dirty="0">
              <a:solidFill>
                <a:srgbClr val="00B0F0"/>
              </a:solidFill>
            </a:endParaRPr>
          </a:p>
        </p:txBody>
      </p:sp>
      <p:sp>
        <p:nvSpPr>
          <p:cNvPr id="37" name="Textfeld 36"/>
          <p:cNvSpPr txBox="1"/>
          <p:nvPr/>
        </p:nvSpPr>
        <p:spPr>
          <a:xfrm>
            <a:off x="2754340" y="2706101"/>
            <a:ext cx="594040" cy="477054"/>
          </a:xfrm>
          <a:prstGeom prst="rect">
            <a:avLst/>
          </a:prstGeom>
          <a:noFill/>
        </p:spPr>
        <p:txBody>
          <a:bodyPr wrap="square" rtlCol="0">
            <a:spAutoFit/>
          </a:bodyPr>
          <a:lstStyle/>
          <a:p>
            <a:r>
              <a:rPr lang="de-DE" sz="2500" b="1" dirty="0" smtClean="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p:txBody>
      </p:sp>
      <p:sp>
        <p:nvSpPr>
          <p:cNvPr id="40" name="Textfeld 39"/>
          <p:cNvSpPr txBox="1"/>
          <p:nvPr/>
        </p:nvSpPr>
        <p:spPr>
          <a:xfrm>
            <a:off x="5706750" y="1144836"/>
            <a:ext cx="594040" cy="477054"/>
          </a:xfrm>
          <a:prstGeom prst="rect">
            <a:avLst/>
          </a:prstGeom>
          <a:noFill/>
        </p:spPr>
        <p:txBody>
          <a:bodyPr wrap="square" rtlCol="0">
            <a:spAutoFit/>
          </a:bodyPr>
          <a:lstStyle/>
          <a:p>
            <a:r>
              <a:rPr lang="de-DE" sz="2500" b="1" dirty="0" smtClean="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p:txBody>
      </p:sp>
      <p:sp>
        <p:nvSpPr>
          <p:cNvPr id="41" name="Textfeld 40"/>
          <p:cNvSpPr txBox="1"/>
          <p:nvPr/>
        </p:nvSpPr>
        <p:spPr>
          <a:xfrm>
            <a:off x="7163174" y="3914945"/>
            <a:ext cx="594040" cy="477054"/>
          </a:xfrm>
          <a:prstGeom prst="rect">
            <a:avLst/>
          </a:prstGeom>
          <a:noFill/>
        </p:spPr>
        <p:txBody>
          <a:bodyPr wrap="square" rtlCol="0">
            <a:spAutoFit/>
          </a:bodyPr>
          <a:lstStyle/>
          <a:p>
            <a:r>
              <a:rPr lang="de-DE" sz="2500" b="1" dirty="0" smtClean="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p:txBody>
      </p:sp>
      <p:sp>
        <p:nvSpPr>
          <p:cNvPr id="42" name="Textfeld 41"/>
          <p:cNvSpPr txBox="1"/>
          <p:nvPr/>
        </p:nvSpPr>
        <p:spPr>
          <a:xfrm>
            <a:off x="7201000" y="684201"/>
            <a:ext cx="594040" cy="477054"/>
          </a:xfrm>
          <a:prstGeom prst="rect">
            <a:avLst/>
          </a:prstGeom>
          <a:noFill/>
        </p:spPr>
        <p:txBody>
          <a:bodyPr wrap="square" rtlCol="0">
            <a:spAutoFit/>
          </a:bodyPr>
          <a:lstStyle/>
          <a:p>
            <a:r>
              <a:rPr lang="de-DE" sz="2500" b="1" dirty="0" smtClean="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p:txBody>
      </p:sp>
      <p:sp>
        <p:nvSpPr>
          <p:cNvPr id="43" name="Textfeld 42"/>
          <p:cNvSpPr txBox="1"/>
          <p:nvPr/>
        </p:nvSpPr>
        <p:spPr>
          <a:xfrm>
            <a:off x="7146950" y="6001857"/>
            <a:ext cx="594040" cy="477054"/>
          </a:xfrm>
          <a:prstGeom prst="rect">
            <a:avLst/>
          </a:prstGeom>
          <a:noFill/>
        </p:spPr>
        <p:txBody>
          <a:bodyPr wrap="square" rtlCol="0">
            <a:spAutoFit/>
          </a:bodyPr>
          <a:lstStyle/>
          <a:p>
            <a:r>
              <a:rPr lang="de-DE" sz="2500" b="1" dirty="0" smtClean="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p:txBody>
      </p:sp>
      <p:sp>
        <p:nvSpPr>
          <p:cNvPr id="44" name="Textfeld 43"/>
          <p:cNvSpPr txBox="1"/>
          <p:nvPr/>
        </p:nvSpPr>
        <p:spPr>
          <a:xfrm>
            <a:off x="8641200" y="4885166"/>
            <a:ext cx="594040" cy="477054"/>
          </a:xfrm>
          <a:prstGeom prst="rect">
            <a:avLst/>
          </a:prstGeom>
          <a:noFill/>
        </p:spPr>
        <p:txBody>
          <a:bodyPr wrap="square" rtlCol="0">
            <a:spAutoFit/>
          </a:bodyPr>
          <a:lstStyle/>
          <a:p>
            <a:r>
              <a:rPr lang="de-DE" sz="2500" b="1" dirty="0" smtClean="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p:txBody>
      </p:sp>
      <p:sp>
        <p:nvSpPr>
          <p:cNvPr id="47" name="Textfeld 46"/>
          <p:cNvSpPr txBox="1"/>
          <p:nvPr/>
        </p:nvSpPr>
        <p:spPr>
          <a:xfrm>
            <a:off x="7180860" y="5478737"/>
            <a:ext cx="594040" cy="477054"/>
          </a:xfrm>
          <a:prstGeom prst="rect">
            <a:avLst/>
          </a:prstGeom>
          <a:noFill/>
        </p:spPr>
        <p:txBody>
          <a:bodyPr wrap="square" rtlCol="0">
            <a:spAutoFit/>
          </a:bodyPr>
          <a:lstStyle/>
          <a:p>
            <a:r>
              <a:rPr lang="de-DE" sz="2500" b="1" dirty="0" smtClean="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p:txBody>
      </p:sp>
      <p:sp>
        <p:nvSpPr>
          <p:cNvPr id="48" name="Textfeld 47"/>
          <p:cNvSpPr txBox="1"/>
          <p:nvPr/>
        </p:nvSpPr>
        <p:spPr>
          <a:xfrm>
            <a:off x="8659160" y="4457296"/>
            <a:ext cx="594040" cy="477054"/>
          </a:xfrm>
          <a:prstGeom prst="rect">
            <a:avLst/>
          </a:prstGeom>
          <a:noFill/>
        </p:spPr>
        <p:txBody>
          <a:bodyPr wrap="square" rtlCol="0">
            <a:spAutoFit/>
          </a:bodyPr>
          <a:lstStyle/>
          <a:p>
            <a:r>
              <a:rPr lang="de-DE" sz="2500" b="1" dirty="0" smtClean="0">
                <a:solidFill>
                  <a:srgbClr val="00B0F0"/>
                </a:solidFill>
                <a:latin typeface="Arial" panose="020B0604020202020204" pitchFamily="34" charset="0"/>
                <a:cs typeface="Arial" panose="020B0604020202020204" pitchFamily="34" charset="0"/>
                <a:sym typeface="Wingdings"/>
              </a:rPr>
              <a:t></a:t>
            </a:r>
            <a:endParaRPr lang="de-AT" sz="2500" dirty="0">
              <a:solidFill>
                <a:srgbClr val="00B0F0"/>
              </a:solidFill>
            </a:endParaRPr>
          </a:p>
        </p:txBody>
      </p:sp>
      <p:sp>
        <p:nvSpPr>
          <p:cNvPr id="51" name="Textfeld 50"/>
          <p:cNvSpPr txBox="1"/>
          <p:nvPr/>
        </p:nvSpPr>
        <p:spPr>
          <a:xfrm rot="20565993">
            <a:off x="2544802" y="2699922"/>
            <a:ext cx="6048840" cy="1446550"/>
          </a:xfrm>
          <a:prstGeom prst="rect">
            <a:avLst/>
          </a:prstGeom>
          <a:noFill/>
        </p:spPr>
        <p:txBody>
          <a:bodyPr wrap="square" rtlCol="0">
            <a:spAutoFit/>
          </a:bodyPr>
          <a:lstStyle/>
          <a:p>
            <a:r>
              <a:rPr lang="de-DE" sz="8800" dirty="0" smtClean="0">
                <a:solidFill>
                  <a:schemeClr val="bg1">
                    <a:lumMod val="75000"/>
                    <a:alpha val="50000"/>
                  </a:schemeClr>
                </a:solidFill>
              </a:rPr>
              <a:t>MUSTER</a:t>
            </a:r>
            <a:endParaRPr lang="de-AT" sz="8800" dirty="0">
              <a:solidFill>
                <a:schemeClr val="bg1">
                  <a:lumMod val="75000"/>
                  <a:alpha val="50000"/>
                </a:schemeClr>
              </a:solidFill>
            </a:endParaRPr>
          </a:p>
        </p:txBody>
      </p:sp>
      <p:sp>
        <p:nvSpPr>
          <p:cNvPr id="64" name="Text Box 4"/>
          <p:cNvSpPr txBox="1">
            <a:spLocks noChangeArrowheads="1"/>
          </p:cNvSpPr>
          <p:nvPr/>
        </p:nvSpPr>
        <p:spPr bwMode="auto">
          <a:xfrm>
            <a:off x="177854" y="6540990"/>
            <a:ext cx="3584625" cy="120041"/>
          </a:xfrm>
          <a:prstGeom prst="rect">
            <a:avLst/>
          </a:prstGeom>
          <a:noFill/>
          <a:ln w="9525">
            <a:noFill/>
            <a:miter lim="800000"/>
            <a:headEnd/>
            <a:tailEnd/>
          </a:ln>
        </p:spPr>
        <p:txBody>
          <a:bodyPr wrap="square" lIns="39200" tIns="19600" rIns="39200" bIns="7840" anchor="ctr" anchorCtr="0">
            <a:spAutoFit/>
          </a:bodyPr>
          <a:lstStyle/>
          <a:p>
            <a:pPr marL="155575" indent="-155575" defTabSz="271463">
              <a:spcBef>
                <a:spcPts val="0"/>
              </a:spcBef>
              <a:buSzPct val="80000"/>
              <a:defRPr/>
            </a:pPr>
            <a:r>
              <a:rPr lang="de-DE" sz="600" baseline="30000" dirty="0" smtClean="0">
                <a:solidFill>
                  <a:srgbClr val="808080"/>
                </a:solidFill>
              </a:rPr>
              <a:t>x)</a:t>
            </a:r>
            <a:r>
              <a:rPr lang="de-DE" sz="600" dirty="0" smtClean="0">
                <a:solidFill>
                  <a:srgbClr val="808080"/>
                </a:solidFill>
              </a:rPr>
              <a:t>	auch bei GP/GU sind die Subunternehmer / Gewerke im Einzelnen komplexitätswirksam</a:t>
            </a:r>
          </a:p>
        </p:txBody>
      </p:sp>
      <p:sp>
        <p:nvSpPr>
          <p:cNvPr id="66" name="Text Box 3"/>
          <p:cNvSpPr txBox="1">
            <a:spLocks noChangeArrowheads="1"/>
          </p:cNvSpPr>
          <p:nvPr/>
        </p:nvSpPr>
        <p:spPr bwMode="auto">
          <a:xfrm>
            <a:off x="166405" y="7237111"/>
            <a:ext cx="5832475" cy="107722"/>
          </a:xfrm>
          <a:prstGeom prst="rect">
            <a:avLst/>
          </a:prstGeom>
          <a:solidFill>
            <a:schemeClr val="bg1"/>
          </a:solidFill>
          <a:ln w="9525">
            <a:noFill/>
            <a:miter lim="800000"/>
            <a:headEnd/>
            <a:tailEnd/>
          </a:ln>
          <a:effectLst/>
        </p:spPr>
        <p:txBody>
          <a:bodyPr lIns="0" tIns="0" rIns="0" bIns="0">
            <a:spAutoFit/>
          </a:bodyPr>
          <a:lstStyle/>
          <a:p>
            <a:pPr algn="l" defTabSz="995300">
              <a:spcBef>
                <a:spcPct val="50000"/>
              </a:spcBef>
              <a:defRPr/>
            </a:pPr>
            <a:r>
              <a:rPr lang="de-AT" sz="700" b="1" dirty="0" smtClean="0">
                <a:solidFill>
                  <a:schemeClr val="bg2"/>
                </a:solidFill>
                <a:latin typeface="Arial" charset="0"/>
                <a:cs typeface="Arial" charset="0"/>
              </a:rPr>
              <a:t>HLZTG </a:t>
            </a:r>
            <a:r>
              <a:rPr lang="de-AT" sz="700" b="0" dirty="0" smtClean="0">
                <a:solidFill>
                  <a:schemeClr val="bg2"/>
                </a:solidFill>
                <a:latin typeface="Arial" charset="0"/>
                <a:cs typeface="Arial" charset="0"/>
                <a:sym typeface="Wingdings 2"/>
              </a:rPr>
              <a:t>|</a:t>
            </a:r>
            <a:r>
              <a:rPr lang="de-AT" sz="700" b="0" dirty="0" smtClean="0">
                <a:solidFill>
                  <a:schemeClr val="bg2"/>
                </a:solidFill>
                <a:latin typeface="Arial" charset="0"/>
                <a:cs typeface="Arial" charset="0"/>
              </a:rPr>
              <a:t>   </a:t>
            </a:r>
            <a:r>
              <a:rPr lang="de-AT" sz="700" dirty="0" smtClean="0">
                <a:solidFill>
                  <a:schemeClr val="bg2"/>
                </a:solidFill>
              </a:rPr>
              <a:t>Bewertungsmatrix</a:t>
            </a:r>
            <a:r>
              <a:rPr lang="de-AT" sz="700" b="0" dirty="0" smtClean="0">
                <a:solidFill>
                  <a:schemeClr val="bg2"/>
                </a:solidFill>
                <a:latin typeface="Arial" charset="0"/>
                <a:cs typeface="Arial" charset="0"/>
              </a:rPr>
              <a:t> Projektklassen</a:t>
            </a:r>
            <a:endParaRPr lang="de-AT" sz="700" b="0" dirty="0">
              <a:solidFill>
                <a:schemeClr val="bg2"/>
              </a:solidFill>
              <a:latin typeface="Arial" charset="0"/>
              <a:cs typeface="Arial" charset="0"/>
              <a:sym typeface="Wingdings 3" pitchFamily="18" charset="2"/>
            </a:endParaRPr>
          </a:p>
        </p:txBody>
      </p:sp>
      <p:sp>
        <p:nvSpPr>
          <p:cNvPr id="67" name="Text Box 3"/>
          <p:cNvSpPr txBox="1">
            <a:spLocks noChangeArrowheads="1"/>
          </p:cNvSpPr>
          <p:nvPr/>
        </p:nvSpPr>
        <p:spPr bwMode="auto">
          <a:xfrm>
            <a:off x="8569190" y="7244248"/>
            <a:ext cx="1943077" cy="107722"/>
          </a:xfrm>
          <a:prstGeom prst="rect">
            <a:avLst/>
          </a:prstGeom>
          <a:noFill/>
          <a:ln w="9525">
            <a:noFill/>
            <a:miter lim="800000"/>
            <a:headEnd/>
            <a:tailEnd/>
          </a:ln>
          <a:effectLst/>
        </p:spPr>
        <p:txBody>
          <a:bodyPr lIns="0" tIns="0" rIns="0" bIns="0">
            <a:spAutoFit/>
          </a:bodyPr>
          <a:lstStyle/>
          <a:p>
            <a:pPr algn="r" defTabSz="995300">
              <a:spcBef>
                <a:spcPct val="50000"/>
              </a:spcBef>
              <a:defRPr/>
            </a:pPr>
            <a:r>
              <a:rPr lang="de-AT" sz="700" b="0" dirty="0" smtClean="0">
                <a:solidFill>
                  <a:schemeClr val="bg2"/>
                </a:solidFill>
                <a:latin typeface="Arial"/>
                <a:cs typeface="Arial"/>
              </a:rPr>
              <a:t>11. Februar 2016</a:t>
            </a:r>
            <a:r>
              <a:rPr lang="de-AT" sz="700" b="0" baseline="0" dirty="0" smtClean="0">
                <a:solidFill>
                  <a:schemeClr val="bg2"/>
                </a:solidFill>
                <a:latin typeface="Arial"/>
                <a:cs typeface="Arial"/>
              </a:rPr>
              <a:t>   </a:t>
            </a:r>
            <a:r>
              <a:rPr lang="de-AT" sz="700" b="0" dirty="0" smtClean="0">
                <a:solidFill>
                  <a:schemeClr val="bg2"/>
                </a:solidFill>
                <a:latin typeface="Arial" charset="0"/>
                <a:cs typeface="Arial" charset="0"/>
                <a:sym typeface="Wingdings 2"/>
              </a:rPr>
              <a:t>|  </a:t>
            </a:r>
            <a:r>
              <a:rPr lang="de-AT" sz="700" b="0" dirty="0" smtClean="0">
                <a:solidFill>
                  <a:schemeClr val="bg2"/>
                </a:solidFill>
                <a:latin typeface="Arial" charset="0"/>
                <a:cs typeface="Arial" charset="0"/>
              </a:rPr>
              <a:t> ö-VS 1   </a:t>
            </a:r>
            <a:r>
              <a:rPr lang="de-AT" sz="700" b="0" dirty="0" smtClean="0">
                <a:solidFill>
                  <a:schemeClr val="bg2"/>
                </a:solidFill>
                <a:latin typeface="Arial" charset="0"/>
                <a:cs typeface="Arial" charset="0"/>
                <a:sym typeface="Wingdings 2"/>
              </a:rPr>
              <a:t>|</a:t>
            </a:r>
            <a:r>
              <a:rPr lang="de-AT" sz="700" b="1" baseline="0" dirty="0" smtClean="0">
                <a:solidFill>
                  <a:schemeClr val="bg2"/>
                </a:solidFill>
                <a:latin typeface="Arial" charset="0"/>
                <a:sym typeface="Wingdings 2"/>
              </a:rPr>
              <a:t> </a:t>
            </a:r>
            <a:r>
              <a:rPr lang="de-AT" sz="700" b="1" dirty="0" smtClean="0">
                <a:solidFill>
                  <a:schemeClr val="bg2"/>
                </a:solidFill>
                <a:latin typeface="Arial" charset="0"/>
                <a:sym typeface="Wingdings 2"/>
              </a:rPr>
              <a:t>  </a:t>
            </a:r>
            <a:r>
              <a:rPr lang="de-DE" sz="700" dirty="0" smtClean="0">
                <a:solidFill>
                  <a:schemeClr val="bg2"/>
                </a:solidFill>
                <a:latin typeface="Arial" charset="0"/>
              </a:rPr>
              <a:t> </a:t>
            </a:r>
            <a:r>
              <a:rPr lang="de-DE" sz="700" dirty="0">
                <a:solidFill>
                  <a:schemeClr val="bg2"/>
                </a:solidFill>
              </a:rPr>
              <a:t>4</a:t>
            </a:r>
            <a:r>
              <a:rPr lang="de-DE" sz="700" dirty="0" smtClean="0">
                <a:solidFill>
                  <a:schemeClr val="bg2"/>
                </a:solidFill>
                <a:latin typeface="Arial" charset="0"/>
              </a:rPr>
              <a:t> von 5</a:t>
            </a:r>
            <a:endParaRPr lang="de-AT" sz="700" b="0" dirty="0">
              <a:solidFill>
                <a:schemeClr val="bg2"/>
              </a:solidFill>
              <a:latin typeface="Arial" charset="0"/>
              <a:cs typeface="Arial" charset="0"/>
              <a:sym typeface="Wingdings 3" pitchFamily="18" charset="2"/>
            </a:endParaRPr>
          </a:p>
        </p:txBody>
      </p:sp>
      <p:sp>
        <p:nvSpPr>
          <p:cNvPr id="68" name="Oval 40"/>
          <p:cNvSpPr>
            <a:spLocks noChangeArrowheads="1"/>
          </p:cNvSpPr>
          <p:nvPr/>
        </p:nvSpPr>
        <p:spPr bwMode="auto">
          <a:xfrm>
            <a:off x="161980" y="638936"/>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A1</a:t>
            </a:r>
            <a:endParaRPr lang="de-DE" sz="1050" b="1" dirty="0">
              <a:solidFill>
                <a:schemeClr val="bg1"/>
              </a:solidFill>
              <a:latin typeface="Dutch801 XBd BT" panose="02020903060505020304" pitchFamily="18" charset="0"/>
            </a:endParaRPr>
          </a:p>
        </p:txBody>
      </p:sp>
      <p:sp>
        <p:nvSpPr>
          <p:cNvPr id="69" name="Oval 40"/>
          <p:cNvSpPr>
            <a:spLocks noChangeArrowheads="1"/>
          </p:cNvSpPr>
          <p:nvPr/>
        </p:nvSpPr>
        <p:spPr bwMode="auto">
          <a:xfrm>
            <a:off x="161980" y="1077116"/>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A2</a:t>
            </a:r>
            <a:endParaRPr lang="de-DE" sz="1050" b="1" dirty="0">
              <a:solidFill>
                <a:schemeClr val="bg1"/>
              </a:solidFill>
              <a:latin typeface="Dutch801 XBd BT" panose="02020903060505020304" pitchFamily="18" charset="0"/>
            </a:endParaRPr>
          </a:p>
        </p:txBody>
      </p:sp>
      <p:sp>
        <p:nvSpPr>
          <p:cNvPr id="70" name="Oval 40"/>
          <p:cNvSpPr>
            <a:spLocks noChangeArrowheads="1"/>
          </p:cNvSpPr>
          <p:nvPr/>
        </p:nvSpPr>
        <p:spPr bwMode="auto">
          <a:xfrm>
            <a:off x="164999" y="154832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A3</a:t>
            </a:r>
            <a:endParaRPr lang="de-DE" sz="1050" b="1" dirty="0">
              <a:solidFill>
                <a:schemeClr val="bg1"/>
              </a:solidFill>
              <a:latin typeface="Dutch801 XBd BT" panose="02020903060505020304" pitchFamily="18" charset="0"/>
            </a:endParaRPr>
          </a:p>
        </p:txBody>
      </p:sp>
      <p:sp>
        <p:nvSpPr>
          <p:cNvPr id="71" name="Oval 40"/>
          <p:cNvSpPr>
            <a:spLocks noChangeArrowheads="1"/>
          </p:cNvSpPr>
          <p:nvPr/>
        </p:nvSpPr>
        <p:spPr bwMode="auto">
          <a:xfrm>
            <a:off x="161980" y="208843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A4</a:t>
            </a:r>
            <a:endParaRPr lang="de-DE" sz="1050" b="1" dirty="0">
              <a:solidFill>
                <a:schemeClr val="bg1"/>
              </a:solidFill>
              <a:latin typeface="Dutch801 XBd BT" panose="02020903060505020304" pitchFamily="18" charset="0"/>
            </a:endParaRPr>
          </a:p>
        </p:txBody>
      </p:sp>
      <p:sp>
        <p:nvSpPr>
          <p:cNvPr id="72" name="Oval 40"/>
          <p:cNvSpPr>
            <a:spLocks noChangeArrowheads="1"/>
          </p:cNvSpPr>
          <p:nvPr/>
        </p:nvSpPr>
        <p:spPr bwMode="auto">
          <a:xfrm>
            <a:off x="161980" y="252478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A5</a:t>
            </a:r>
            <a:endParaRPr lang="de-DE" sz="1050" b="1" dirty="0">
              <a:solidFill>
                <a:schemeClr val="bg1"/>
              </a:solidFill>
              <a:latin typeface="Dutch801 XBd BT" panose="02020903060505020304" pitchFamily="18" charset="0"/>
            </a:endParaRPr>
          </a:p>
        </p:txBody>
      </p:sp>
      <p:sp>
        <p:nvSpPr>
          <p:cNvPr id="73" name="Oval 40"/>
          <p:cNvSpPr>
            <a:spLocks noChangeArrowheads="1"/>
          </p:cNvSpPr>
          <p:nvPr/>
        </p:nvSpPr>
        <p:spPr bwMode="auto">
          <a:xfrm>
            <a:off x="164999" y="309244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A6</a:t>
            </a:r>
            <a:endParaRPr lang="de-DE" sz="1050" b="1" dirty="0">
              <a:solidFill>
                <a:schemeClr val="bg1"/>
              </a:solidFill>
              <a:latin typeface="Dutch801 XBd BT" panose="02020903060505020304" pitchFamily="18" charset="0"/>
            </a:endParaRPr>
          </a:p>
        </p:txBody>
      </p:sp>
      <p:sp>
        <p:nvSpPr>
          <p:cNvPr id="74" name="Oval 40"/>
          <p:cNvSpPr>
            <a:spLocks noChangeArrowheads="1"/>
          </p:cNvSpPr>
          <p:nvPr/>
        </p:nvSpPr>
        <p:spPr bwMode="auto">
          <a:xfrm>
            <a:off x="161980" y="3520449"/>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A7</a:t>
            </a:r>
            <a:endParaRPr lang="de-DE" sz="1050" b="1" dirty="0">
              <a:solidFill>
                <a:schemeClr val="bg1"/>
              </a:solidFill>
              <a:latin typeface="Dutch801 XBd BT" panose="02020903060505020304" pitchFamily="18" charset="0"/>
            </a:endParaRPr>
          </a:p>
        </p:txBody>
      </p:sp>
      <p:sp>
        <p:nvSpPr>
          <p:cNvPr id="75" name="Oval 40"/>
          <p:cNvSpPr>
            <a:spLocks noChangeArrowheads="1"/>
          </p:cNvSpPr>
          <p:nvPr/>
        </p:nvSpPr>
        <p:spPr bwMode="auto">
          <a:xfrm>
            <a:off x="161980" y="3971797"/>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A8</a:t>
            </a:r>
            <a:endParaRPr lang="de-DE" sz="1050" b="1" dirty="0">
              <a:solidFill>
                <a:schemeClr val="bg1"/>
              </a:solidFill>
              <a:latin typeface="Dutch801 XBd BT" panose="02020903060505020304" pitchFamily="18" charset="0"/>
            </a:endParaRPr>
          </a:p>
        </p:txBody>
      </p:sp>
      <p:sp>
        <p:nvSpPr>
          <p:cNvPr id="76" name="Oval 40"/>
          <p:cNvSpPr>
            <a:spLocks noChangeArrowheads="1"/>
          </p:cNvSpPr>
          <p:nvPr/>
        </p:nvSpPr>
        <p:spPr bwMode="auto">
          <a:xfrm>
            <a:off x="167380" y="4406822"/>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A9</a:t>
            </a:r>
            <a:endParaRPr lang="de-DE" sz="1050" b="1" dirty="0">
              <a:solidFill>
                <a:schemeClr val="bg1"/>
              </a:solidFill>
              <a:latin typeface="Dutch801 XBd BT" panose="02020903060505020304" pitchFamily="18" charset="0"/>
            </a:endParaRPr>
          </a:p>
        </p:txBody>
      </p:sp>
      <p:sp>
        <p:nvSpPr>
          <p:cNvPr id="77" name="Oval 40"/>
          <p:cNvSpPr>
            <a:spLocks noChangeArrowheads="1"/>
          </p:cNvSpPr>
          <p:nvPr/>
        </p:nvSpPr>
        <p:spPr bwMode="auto">
          <a:xfrm>
            <a:off x="162305" y="4968613"/>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750" b="1" dirty="0" smtClean="0">
                <a:solidFill>
                  <a:schemeClr val="bg1"/>
                </a:solidFill>
                <a:latin typeface="Arial" panose="020B0604020202020204" pitchFamily="34" charset="0"/>
                <a:cs typeface="Arial" panose="020B0604020202020204" pitchFamily="34" charset="0"/>
              </a:rPr>
              <a:t>A10</a:t>
            </a:r>
            <a:endParaRPr lang="de-DE" sz="750" b="1" dirty="0">
              <a:solidFill>
                <a:schemeClr val="bg1"/>
              </a:solidFill>
              <a:latin typeface="Dutch801 XBd BT" panose="02020903060505020304" pitchFamily="18" charset="0"/>
            </a:endParaRPr>
          </a:p>
        </p:txBody>
      </p:sp>
      <p:sp>
        <p:nvSpPr>
          <p:cNvPr id="78" name="Oval 40"/>
          <p:cNvSpPr>
            <a:spLocks noChangeArrowheads="1"/>
          </p:cNvSpPr>
          <p:nvPr/>
        </p:nvSpPr>
        <p:spPr bwMode="auto">
          <a:xfrm>
            <a:off x="162995" y="5431047"/>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750" b="1" dirty="0" smtClean="0">
                <a:solidFill>
                  <a:schemeClr val="bg1"/>
                </a:solidFill>
                <a:latin typeface="Arial" panose="020B0604020202020204" pitchFamily="34" charset="0"/>
                <a:cs typeface="Arial" panose="020B0604020202020204" pitchFamily="34" charset="0"/>
              </a:rPr>
              <a:t>A11</a:t>
            </a:r>
            <a:endParaRPr lang="de-DE" sz="750" b="1" dirty="0">
              <a:solidFill>
                <a:schemeClr val="bg1"/>
              </a:solidFill>
              <a:latin typeface="Dutch801 XBd BT" panose="02020903060505020304" pitchFamily="18" charset="0"/>
            </a:endParaRPr>
          </a:p>
        </p:txBody>
      </p:sp>
      <p:sp>
        <p:nvSpPr>
          <p:cNvPr id="79" name="Oval 40"/>
          <p:cNvSpPr>
            <a:spLocks noChangeArrowheads="1"/>
          </p:cNvSpPr>
          <p:nvPr/>
        </p:nvSpPr>
        <p:spPr bwMode="auto">
          <a:xfrm>
            <a:off x="161252" y="597697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750" b="1" dirty="0" smtClean="0">
                <a:solidFill>
                  <a:schemeClr val="bg1"/>
                </a:solidFill>
                <a:latin typeface="Arial" panose="020B0604020202020204" pitchFamily="34" charset="0"/>
                <a:cs typeface="Arial" panose="020B0604020202020204" pitchFamily="34" charset="0"/>
              </a:rPr>
              <a:t>A12</a:t>
            </a:r>
            <a:endParaRPr lang="de-DE" sz="750" b="1" dirty="0">
              <a:solidFill>
                <a:schemeClr val="bg1"/>
              </a:solidFill>
              <a:latin typeface="Dutch801 XBd BT" panose="02020903060505020304" pitchFamily="18" charset="0"/>
            </a:endParaRPr>
          </a:p>
        </p:txBody>
      </p:sp>
      <p:sp>
        <p:nvSpPr>
          <p:cNvPr id="33" name="Text Box 4"/>
          <p:cNvSpPr txBox="1">
            <a:spLocks noChangeArrowheads="1"/>
          </p:cNvSpPr>
          <p:nvPr/>
        </p:nvSpPr>
        <p:spPr bwMode="auto">
          <a:xfrm>
            <a:off x="6066800" y="6482319"/>
            <a:ext cx="2593640" cy="330072"/>
          </a:xfrm>
          <a:prstGeom prst="rect">
            <a:avLst/>
          </a:prstGeom>
          <a:noFill/>
          <a:ln w="12700">
            <a:solidFill>
              <a:schemeClr val="tx1"/>
            </a:solidFill>
            <a:miter lim="800000"/>
            <a:headEnd/>
            <a:tailEnd/>
          </a:ln>
        </p:spPr>
        <p:txBody>
          <a:bodyPr wrap="square" lIns="0" tIns="72000" rIns="0" bIns="72000" anchor="ctr" anchorCtr="0">
            <a:spAutoFit/>
          </a:bodyPr>
          <a:lstStyle/>
          <a:p>
            <a:pPr algn="ctr" defTabSz="995690"/>
            <a:r>
              <a:rPr lang="de-DE" sz="1200" b="1" dirty="0" smtClean="0">
                <a:solidFill>
                  <a:srgbClr val="00B0F0"/>
                </a:solidFill>
                <a:latin typeface="Brush Script Std" pitchFamily="66" charset="0"/>
                <a:cs typeface="Arial" panose="020B0604020202020204" pitchFamily="34" charset="0"/>
              </a:rPr>
              <a:t>40 </a:t>
            </a:r>
            <a:r>
              <a:rPr lang="de-DE" sz="1200" b="1" dirty="0" smtClean="0"/>
              <a:t>/ 12  =  </a:t>
            </a:r>
            <a:r>
              <a:rPr lang="de-DE" sz="1200" b="1" dirty="0" smtClean="0">
                <a:solidFill>
                  <a:srgbClr val="00B0F0"/>
                </a:solidFill>
                <a:latin typeface="Brush Script Std" pitchFamily="66" charset="0"/>
                <a:cs typeface="Arial" panose="020B0604020202020204" pitchFamily="34" charset="0"/>
              </a:rPr>
              <a:t>3,33</a:t>
            </a:r>
            <a:r>
              <a:rPr lang="de-DE" sz="1200" b="1" dirty="0" smtClean="0"/>
              <a:t>  =  Projektklasse  </a:t>
            </a:r>
            <a:r>
              <a:rPr lang="de-DE" sz="1200" b="1" dirty="0" smtClean="0">
                <a:solidFill>
                  <a:srgbClr val="00B0F0"/>
                </a:solidFill>
                <a:latin typeface="Brush Script Std" pitchFamily="66" charset="0"/>
                <a:cs typeface="Arial" panose="020B0604020202020204" pitchFamily="34" charset="0"/>
              </a:rPr>
              <a:t>3</a:t>
            </a:r>
            <a:endParaRPr lang="de-DE" sz="1200" b="1" dirty="0">
              <a:solidFill>
                <a:srgbClr val="00B0F0"/>
              </a:solidFill>
              <a:latin typeface="Brush Script Std" pitchFamily="66" charset="0"/>
              <a:cs typeface="Arial" panose="020B0604020202020204" pitchFamily="34" charset="0"/>
            </a:endParaRPr>
          </a:p>
        </p:txBody>
      </p:sp>
      <p:sp>
        <p:nvSpPr>
          <p:cNvPr id="34" name="Text Box 4"/>
          <p:cNvSpPr txBox="1">
            <a:spLocks noChangeArrowheads="1"/>
          </p:cNvSpPr>
          <p:nvPr/>
        </p:nvSpPr>
        <p:spPr bwMode="auto">
          <a:xfrm>
            <a:off x="8731170" y="6473921"/>
            <a:ext cx="1430675" cy="299295"/>
          </a:xfrm>
          <a:prstGeom prst="rect">
            <a:avLst/>
          </a:prstGeom>
          <a:noFill/>
          <a:ln w="12700">
            <a:noFill/>
            <a:miter lim="800000"/>
            <a:headEnd/>
            <a:tailEnd/>
          </a:ln>
        </p:spPr>
        <p:txBody>
          <a:bodyPr wrap="square" lIns="36000" tIns="72000" rIns="36000" bIns="72000" anchor="ctr" anchorCtr="0">
            <a:spAutoFit/>
          </a:bodyPr>
          <a:lstStyle/>
          <a:p>
            <a:pPr algn="r"/>
            <a:r>
              <a:rPr lang="de-DE" b="1" dirty="0" smtClean="0">
                <a:sym typeface="Wingdings 3"/>
              </a:rPr>
              <a:t>  </a:t>
            </a:r>
            <a:r>
              <a:rPr lang="de-DE" b="1" dirty="0" smtClean="0"/>
              <a:t>Bewertungspunkte</a:t>
            </a:r>
            <a:endParaRPr lang="de-DE" b="1" baseline="30000" dirty="0" smtClean="0"/>
          </a:p>
        </p:txBody>
      </p:sp>
    </p:spTree>
    <p:extLst>
      <p:ext uri="{BB962C8B-B14F-4D97-AF65-F5344CB8AC3E}">
        <p14:creationId xmlns:p14="http://schemas.microsoft.com/office/powerpoint/2010/main" val="2482747836"/>
      </p:ext>
    </p:extLst>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 Box 4"/>
          <p:cNvSpPr txBox="1">
            <a:spLocks noChangeArrowheads="1"/>
          </p:cNvSpPr>
          <p:nvPr/>
        </p:nvSpPr>
        <p:spPr bwMode="auto">
          <a:xfrm>
            <a:off x="4161088" y="6853571"/>
            <a:ext cx="2593640" cy="330072"/>
          </a:xfrm>
          <a:prstGeom prst="rect">
            <a:avLst/>
          </a:prstGeom>
          <a:noFill/>
          <a:ln w="12700">
            <a:solidFill>
              <a:schemeClr val="tx1"/>
            </a:solidFill>
            <a:miter lim="800000"/>
            <a:headEnd/>
            <a:tailEnd/>
          </a:ln>
        </p:spPr>
        <p:txBody>
          <a:bodyPr wrap="square" lIns="0" tIns="72000" rIns="0" bIns="72000" anchor="ctr" anchorCtr="0">
            <a:spAutoFit/>
          </a:bodyPr>
          <a:lstStyle/>
          <a:p>
            <a:pPr algn="ctr" defTabSz="995690"/>
            <a:r>
              <a:rPr lang="de-DE" sz="1200" b="1" dirty="0" smtClean="0">
                <a:solidFill>
                  <a:srgbClr val="00B0F0"/>
                </a:solidFill>
                <a:latin typeface="Brush Script Std" pitchFamily="66" charset="0"/>
                <a:cs typeface="Arial" panose="020B0604020202020204" pitchFamily="34" charset="0"/>
              </a:rPr>
              <a:t>40 </a:t>
            </a:r>
            <a:r>
              <a:rPr lang="de-DE" sz="1200" b="1" dirty="0" smtClean="0"/>
              <a:t>/ 12  =  </a:t>
            </a:r>
            <a:r>
              <a:rPr lang="de-DE" sz="1200" b="1" dirty="0" smtClean="0">
                <a:solidFill>
                  <a:srgbClr val="00B0F0"/>
                </a:solidFill>
                <a:latin typeface="Brush Script Std" pitchFamily="66" charset="0"/>
                <a:cs typeface="Arial" panose="020B0604020202020204" pitchFamily="34" charset="0"/>
              </a:rPr>
              <a:t>3,33</a:t>
            </a:r>
            <a:r>
              <a:rPr lang="de-DE" sz="1200" b="1" dirty="0" smtClean="0"/>
              <a:t>  =  Projektklasse  </a:t>
            </a:r>
            <a:r>
              <a:rPr lang="de-DE" sz="1200" b="1" dirty="0" smtClean="0">
                <a:solidFill>
                  <a:srgbClr val="00B0F0"/>
                </a:solidFill>
                <a:latin typeface="Brush Script Std" pitchFamily="66" charset="0"/>
                <a:cs typeface="Arial" panose="020B0604020202020204" pitchFamily="34" charset="0"/>
              </a:rPr>
              <a:t>3</a:t>
            </a:r>
            <a:endParaRPr lang="de-DE" sz="1200" b="1" dirty="0">
              <a:solidFill>
                <a:srgbClr val="00B0F0"/>
              </a:solidFill>
              <a:latin typeface="Brush Script Std" pitchFamily="66" charset="0"/>
              <a:cs typeface="Arial" panose="020B0604020202020204" pitchFamily="34" charset="0"/>
            </a:endParaRPr>
          </a:p>
        </p:txBody>
      </p:sp>
      <p:graphicFrame>
        <p:nvGraphicFramePr>
          <p:cNvPr id="9" name="Inhaltsplatzhalter 5"/>
          <p:cNvGraphicFramePr>
            <a:graphicFrameLocks/>
          </p:cNvGraphicFramePr>
          <p:nvPr>
            <p:extLst>
              <p:ext uri="{D42A27DB-BD31-4B8C-83A1-F6EECF244321}">
                <p14:modId xmlns:p14="http://schemas.microsoft.com/office/powerpoint/2010/main" val="1744261376"/>
              </p:ext>
            </p:extLst>
          </p:nvPr>
        </p:nvGraphicFramePr>
        <p:xfrm>
          <a:off x="2218136" y="628901"/>
          <a:ext cx="1382400" cy="6237236"/>
        </p:xfrm>
        <a:graphic>
          <a:graphicData uri="http://schemas.openxmlformats.org/drawingml/2006/table">
            <a:tbl>
              <a:tblPr firstRow="1" bandRow="1">
                <a:tableStyleId>{2D5ABB26-0587-4C30-8999-92F81FD0307C}</a:tableStyleId>
              </a:tblPr>
              <a:tblGrid>
                <a:gridCol w="1382400"/>
              </a:tblGrid>
              <a:tr h="561600">
                <a:tc>
                  <a:txBody>
                    <a:bodyPr/>
                    <a:lstStyle/>
                    <a:p>
                      <a:r>
                        <a:rPr lang="de-DE" sz="800" b="1" dirty="0" smtClean="0">
                          <a:latin typeface="Arial" panose="020B0604020202020204" pitchFamily="34" charset="0"/>
                          <a:cs typeface="Arial" panose="020B0604020202020204" pitchFamily="34" charset="0"/>
                        </a:rPr>
                        <a:t>Anzahl</a:t>
                      </a:r>
                      <a:r>
                        <a:rPr lang="de-DE" sz="800" b="1" baseline="0" dirty="0" smtClean="0">
                          <a:latin typeface="Arial" panose="020B0604020202020204" pitchFamily="34" charset="0"/>
                          <a:cs typeface="Arial" panose="020B0604020202020204" pitchFamily="34" charset="0"/>
                        </a:rPr>
                        <a:t> Projektziele</a:t>
                      </a:r>
                      <a:endParaRPr lang="de-DE" sz="800" b="1"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Ressourcen AG</a:t>
                      </a:r>
                      <a:br>
                        <a:rPr lang="de-DE" sz="800" b="1" dirty="0" smtClean="0">
                          <a:latin typeface="Arial" panose="020B0604020202020204" pitchFamily="34" charset="0"/>
                          <a:cs typeface="Arial" panose="020B0604020202020204" pitchFamily="34" charset="0"/>
                        </a:rPr>
                      </a:br>
                      <a:r>
                        <a:rPr lang="de-DE" sz="800" b="1" dirty="0" smtClean="0">
                          <a:latin typeface="Arial" panose="020B0604020202020204" pitchFamily="34" charset="0"/>
                          <a:cs typeface="Arial" panose="020B0604020202020204" pitchFamily="34" charset="0"/>
                        </a:rPr>
                        <a:t>Besteller + Ersteller</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strategische</a:t>
                      </a:r>
                      <a:r>
                        <a:rPr lang="de-DE" sz="800" b="1" baseline="0" dirty="0" smtClean="0">
                          <a:latin typeface="Arial" panose="020B0604020202020204" pitchFamily="34" charset="0"/>
                          <a:cs typeface="Arial" panose="020B0604020202020204" pitchFamily="34" charset="0"/>
                        </a:rPr>
                        <a:t> Bedeutung</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Neuartigkeit</a:t>
                      </a:r>
                      <a:endParaRPr lang="de-DE" sz="800" b="1" baseline="0"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Neubau</a:t>
                      </a:r>
                      <a:r>
                        <a:rPr lang="de-DE" sz="800" b="1" baseline="0" dirty="0" smtClean="0">
                          <a:latin typeface="Arial" panose="020B0604020202020204" pitchFamily="34" charset="0"/>
                          <a:cs typeface="Arial" panose="020B0604020202020204" pitchFamily="34" charset="0"/>
                        </a:rPr>
                        <a:t> / Umbau / in Betrieb </a:t>
                      </a:r>
                      <a:endParaRPr lang="de-DE" sz="800" b="1"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r>
                        <a:rPr lang="de-DE" sz="800" b="1" dirty="0" smtClean="0">
                          <a:latin typeface="Arial" panose="020B0604020202020204" pitchFamily="34" charset="0"/>
                          <a:cs typeface="Arial" panose="020B0604020202020204" pitchFamily="34" charset="0"/>
                        </a:rPr>
                        <a:t>Risikoeinschätzung</a:t>
                      </a:r>
                      <a:endParaRPr lang="de-DE" sz="800" b="1" baseline="0"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Projekt - Dauer</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Projekt</a:t>
                      </a:r>
                      <a:r>
                        <a:rPr lang="de-DE" sz="800" b="1" baseline="0" dirty="0" smtClean="0">
                          <a:latin typeface="Arial" panose="020B0604020202020204" pitchFamily="34" charset="0"/>
                          <a:cs typeface="Arial" panose="020B0604020202020204" pitchFamily="34" charset="0"/>
                        </a:rPr>
                        <a:t> - Kosten</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Anzahl Planungsfelder,</a:t>
                      </a:r>
                      <a:br>
                        <a:rPr lang="de-DE" sz="800" b="1" dirty="0" smtClean="0">
                          <a:latin typeface="Arial" panose="020B0604020202020204" pitchFamily="34" charset="0"/>
                          <a:cs typeface="Arial" panose="020B0604020202020204" pitchFamily="34" charset="0"/>
                        </a:rPr>
                      </a:br>
                      <a:r>
                        <a:rPr lang="de-DE" sz="800" b="1" dirty="0" smtClean="0">
                          <a:latin typeface="Arial" panose="020B0604020202020204" pitchFamily="34" charset="0"/>
                          <a:cs typeface="Arial" panose="020B0604020202020204" pitchFamily="34" charset="0"/>
                        </a:rPr>
                        <a:t>Fachbereiche</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 ausführender</a:t>
                      </a:r>
                      <a:r>
                        <a:rPr lang="de-DE" sz="800" b="1" baseline="0" dirty="0" smtClean="0">
                          <a:latin typeface="Arial" panose="020B0604020202020204" pitchFamily="34" charset="0"/>
                          <a:cs typeface="Arial" panose="020B0604020202020204" pitchFamily="34" charset="0"/>
                        </a:rPr>
                        <a:t> </a:t>
                      </a:r>
                      <a:r>
                        <a:rPr lang="de-DE" sz="800" b="1" dirty="0" smtClean="0">
                          <a:latin typeface="Arial" panose="020B0604020202020204" pitchFamily="34" charset="0"/>
                          <a:cs typeface="Arial" panose="020B0604020202020204" pitchFamily="34" charset="0"/>
                        </a:rPr>
                        <a:t>Firmen und Gewerke</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26836">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Verträge + Genehmigungen</a:t>
                      </a:r>
                      <a:endParaRPr lang="de-DE" sz="800" b="1" strike="noStrike" baseline="30000"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r>
                        <a:rPr lang="de-DE" sz="800" b="1" dirty="0" smtClean="0">
                          <a:latin typeface="Arial" panose="020B0604020202020204" pitchFamily="34" charset="0"/>
                          <a:cs typeface="Arial" panose="020B0604020202020204" pitchFamily="34" charset="0"/>
                        </a:rPr>
                        <a:t>Umfeld </a:t>
                      </a:r>
                      <a:endParaRPr lang="de-DE" sz="800" b="1" baseline="30000"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bl>
          </a:graphicData>
        </a:graphic>
      </p:graphicFrame>
      <p:sp>
        <p:nvSpPr>
          <p:cNvPr id="2" name="Textfeld 1"/>
          <p:cNvSpPr txBox="1"/>
          <p:nvPr/>
        </p:nvSpPr>
        <p:spPr>
          <a:xfrm>
            <a:off x="6714890" y="523848"/>
            <a:ext cx="3529248" cy="261610"/>
          </a:xfrm>
          <a:prstGeom prst="rect">
            <a:avLst/>
          </a:prstGeom>
          <a:noFill/>
        </p:spPr>
        <p:txBody>
          <a:bodyPr wrap="square" rtlCol="0">
            <a:spAutoFit/>
          </a:bodyPr>
          <a:lstStyle/>
          <a:p>
            <a:r>
              <a:rPr lang="de-DE" sz="1100" b="1" dirty="0" smtClean="0"/>
              <a:t>Projektklasse </a:t>
            </a:r>
            <a:r>
              <a:rPr lang="de-DE" sz="1100" b="1" dirty="0" err="1" smtClean="0"/>
              <a:t>zB</a:t>
            </a:r>
            <a:r>
              <a:rPr lang="de-DE" sz="1100" b="1" dirty="0" smtClean="0"/>
              <a:t>. 3 Neubau, Mittlere Komplexität</a:t>
            </a:r>
            <a:endParaRPr lang="de-DE" sz="1100" b="1" dirty="0"/>
          </a:p>
        </p:txBody>
      </p:sp>
      <p:sp>
        <p:nvSpPr>
          <p:cNvPr id="7" name="Rechteck 6"/>
          <p:cNvSpPr/>
          <p:nvPr/>
        </p:nvSpPr>
        <p:spPr>
          <a:xfrm>
            <a:off x="191261" y="612191"/>
            <a:ext cx="1728240" cy="6255334"/>
          </a:xfrm>
          <a:prstGeom prst="rect">
            <a:avLst/>
          </a:prstGeom>
          <a:solidFill>
            <a:srgbClr val="EAF1DD"/>
          </a:solidFill>
          <a:ln>
            <a:noFill/>
          </a:ln>
        </p:spPr>
        <p:style>
          <a:lnRef idx="2">
            <a:schemeClr val="accent1">
              <a:shade val="50000"/>
            </a:schemeClr>
          </a:lnRef>
          <a:fillRef idx="1">
            <a:schemeClr val="accent1"/>
          </a:fillRef>
          <a:effectRef idx="0">
            <a:schemeClr val="accent1"/>
          </a:effectRef>
          <a:fontRef idx="minor">
            <a:schemeClr val="lt1"/>
          </a:fontRef>
        </p:style>
        <p:txBody>
          <a:bodyPr lIns="99569" tIns="49785" rIns="99569" bIns="49785" rtlCol="0" anchor="ctr"/>
          <a:lstStyle/>
          <a:p>
            <a:pPr algn="ctr"/>
            <a:endParaRPr lang="de-AT"/>
          </a:p>
        </p:txBody>
      </p:sp>
      <p:sp>
        <p:nvSpPr>
          <p:cNvPr id="11" name="Inhaltsplatzhalter 2"/>
          <p:cNvSpPr txBox="1">
            <a:spLocks/>
          </p:cNvSpPr>
          <p:nvPr/>
        </p:nvSpPr>
        <p:spPr>
          <a:xfrm>
            <a:off x="237632" y="672013"/>
            <a:ext cx="1652588" cy="6263809"/>
          </a:xfrm>
          <a:prstGeom prst="rect">
            <a:avLst/>
          </a:prstGeom>
        </p:spPr>
        <p:txBody>
          <a:bodyPr lIns="18000" rIns="18000"/>
          <a:lstStyle>
            <a:lvl1pPr marL="373384" indent="-373384" algn="l" rtl="0" fontAlgn="base">
              <a:spcBef>
                <a:spcPct val="50000"/>
              </a:spcBef>
              <a:spcAft>
                <a:spcPct val="0"/>
              </a:spcAft>
              <a:buChar char="•"/>
              <a:defRPr sz="1000">
                <a:solidFill>
                  <a:schemeClr val="tx1"/>
                </a:solidFill>
                <a:latin typeface="+mn-lt"/>
                <a:ea typeface="+mn-ea"/>
                <a:cs typeface="+mn-cs"/>
              </a:defRPr>
            </a:lvl1pPr>
            <a:lvl2pPr marL="808998" indent="-311153" algn="l" rtl="0" fontAlgn="base">
              <a:spcBef>
                <a:spcPct val="50000"/>
              </a:spcBef>
              <a:spcAft>
                <a:spcPct val="0"/>
              </a:spcAft>
              <a:buChar char="–"/>
              <a:defRPr sz="1000">
                <a:solidFill>
                  <a:schemeClr val="tx1"/>
                </a:solidFill>
                <a:latin typeface="+mn-lt"/>
              </a:defRPr>
            </a:lvl2pPr>
            <a:lvl3pPr marL="1244613" indent="-248923" algn="l" rtl="0" fontAlgn="base">
              <a:spcBef>
                <a:spcPct val="50000"/>
              </a:spcBef>
              <a:spcAft>
                <a:spcPct val="0"/>
              </a:spcAft>
              <a:buChar char="•"/>
              <a:defRPr sz="1000">
                <a:solidFill>
                  <a:schemeClr val="tx1"/>
                </a:solidFill>
                <a:latin typeface="+mn-lt"/>
              </a:defRPr>
            </a:lvl3pPr>
            <a:lvl4pPr marL="1742458" indent="-248923" algn="l" rtl="0" fontAlgn="base">
              <a:spcBef>
                <a:spcPct val="50000"/>
              </a:spcBef>
              <a:spcAft>
                <a:spcPct val="0"/>
              </a:spcAft>
              <a:buChar char="–"/>
              <a:defRPr sz="1000">
                <a:solidFill>
                  <a:schemeClr val="tx1"/>
                </a:solidFill>
                <a:latin typeface="+mn-lt"/>
              </a:defRPr>
            </a:lvl4pPr>
            <a:lvl5pPr marL="2240303" indent="-248923" algn="l" rtl="0" fontAlgn="base">
              <a:spcBef>
                <a:spcPct val="50000"/>
              </a:spcBef>
              <a:spcAft>
                <a:spcPct val="0"/>
              </a:spcAft>
              <a:buChar char="»"/>
              <a:defRPr sz="1000">
                <a:solidFill>
                  <a:schemeClr val="tx1"/>
                </a:solidFill>
                <a:latin typeface="+mn-lt"/>
              </a:defRPr>
            </a:lvl5pPr>
            <a:lvl6pPr marL="2738148" indent="-248923" algn="l" rtl="0" fontAlgn="base">
              <a:spcBef>
                <a:spcPct val="50000"/>
              </a:spcBef>
              <a:spcAft>
                <a:spcPct val="0"/>
              </a:spcAft>
              <a:buChar char="»"/>
              <a:defRPr sz="1000">
                <a:solidFill>
                  <a:schemeClr val="tx1"/>
                </a:solidFill>
                <a:latin typeface="+mn-lt"/>
              </a:defRPr>
            </a:lvl6pPr>
            <a:lvl7pPr marL="3235993" indent="-248923" algn="l" rtl="0" fontAlgn="base">
              <a:spcBef>
                <a:spcPct val="50000"/>
              </a:spcBef>
              <a:spcAft>
                <a:spcPct val="0"/>
              </a:spcAft>
              <a:buChar char="»"/>
              <a:defRPr sz="1000">
                <a:solidFill>
                  <a:schemeClr val="tx1"/>
                </a:solidFill>
                <a:latin typeface="+mn-lt"/>
              </a:defRPr>
            </a:lvl7pPr>
            <a:lvl8pPr marL="3733838" indent="-248923" algn="l" rtl="0" fontAlgn="base">
              <a:spcBef>
                <a:spcPct val="50000"/>
              </a:spcBef>
              <a:spcAft>
                <a:spcPct val="0"/>
              </a:spcAft>
              <a:buChar char="»"/>
              <a:defRPr sz="1000">
                <a:solidFill>
                  <a:schemeClr val="tx1"/>
                </a:solidFill>
                <a:latin typeface="+mn-lt"/>
              </a:defRPr>
            </a:lvl8pPr>
            <a:lvl9pPr marL="4231683" indent="-248923" algn="l" rtl="0" fontAlgn="base">
              <a:spcBef>
                <a:spcPct val="50000"/>
              </a:spcBef>
              <a:spcAft>
                <a:spcPct val="0"/>
              </a:spcAft>
              <a:buChar char="»"/>
              <a:defRPr sz="1000">
                <a:solidFill>
                  <a:schemeClr val="tx1"/>
                </a:solidFill>
                <a:latin typeface="+mn-lt"/>
              </a:defRPr>
            </a:lvl9pPr>
          </a:lstStyle>
          <a:p>
            <a:pPr marL="0" indent="0">
              <a:buNone/>
            </a:pPr>
            <a:r>
              <a:rPr lang="de-DE" b="1" kern="0" dirty="0" smtClean="0"/>
              <a:t>          Mathematisch   einfache Einordnung:</a:t>
            </a:r>
            <a:endParaRPr lang="de-DE" kern="0" dirty="0" smtClean="0"/>
          </a:p>
          <a:p>
            <a:pPr marL="0" indent="0">
              <a:buNone/>
            </a:pPr>
            <a:r>
              <a:rPr lang="de-DE" kern="0" dirty="0" smtClean="0"/>
              <a:t>Die drei Spalten der </a:t>
            </a:r>
            <a:r>
              <a:rPr lang="de-DE" kern="0" dirty="0" err="1" smtClean="0"/>
              <a:t>Be-urteilungsmatrix</a:t>
            </a:r>
            <a:r>
              <a:rPr lang="de-DE" kern="0" dirty="0" smtClean="0"/>
              <a:t> werden in der Bewertungsmatrix auf 5 Spalten aufgegliedert. </a:t>
            </a:r>
          </a:p>
          <a:p>
            <a:pPr marL="0" indent="0">
              <a:buNone/>
            </a:pPr>
            <a:r>
              <a:rPr lang="de-DE" kern="0" dirty="0" smtClean="0"/>
              <a:t>Jede Spalte ergibt eine ein-stellige Zahl von 1-5 (bei Überschreitung auch 6 oder 7), die Summe dividiert durch 12 Kategorien ergibt gerundet die Projektklasse.</a:t>
            </a:r>
          </a:p>
          <a:p>
            <a:pPr marL="0" indent="0">
              <a:buNone/>
            </a:pPr>
            <a:r>
              <a:rPr lang="de-DE" kern="0" dirty="0" smtClean="0"/>
              <a:t>Projekte der Klasse 4 oder 5 sollten mit intensiver Vor-bereitung und konkretem Risikomanagement in der PPH 1 Projektvorbereitung starten und eine sehr </a:t>
            </a:r>
            <a:r>
              <a:rPr lang="de-DE" kern="0" dirty="0" err="1" smtClean="0"/>
              <a:t>quali-fizierte</a:t>
            </a:r>
            <a:r>
              <a:rPr lang="de-DE" kern="0" dirty="0" smtClean="0"/>
              <a:t> Besetzung auf AG-Seite und in den </a:t>
            </a:r>
            <a:r>
              <a:rPr lang="de-DE" kern="0" dirty="0" err="1" smtClean="0"/>
              <a:t>Eskala-tionsgremien</a:t>
            </a:r>
            <a:r>
              <a:rPr lang="de-DE" kern="0" dirty="0" smtClean="0"/>
              <a:t> erhalten.</a:t>
            </a:r>
          </a:p>
          <a:p>
            <a:pPr marL="0" indent="0">
              <a:buNone/>
            </a:pPr>
            <a:r>
              <a:rPr lang="de-DE" kern="0" dirty="0" smtClean="0"/>
              <a:t>Die Spinnenmatrix gibt nach einiger </a:t>
            </a:r>
            <a:r>
              <a:rPr lang="de-DE" kern="0" dirty="0"/>
              <a:t>Anwendung einen </a:t>
            </a:r>
            <a:r>
              <a:rPr lang="de-DE" kern="0" dirty="0" smtClean="0"/>
              <a:t>schnell verständlichen finger-print mit dem </a:t>
            </a:r>
            <a:r>
              <a:rPr lang="de-DE" kern="0" dirty="0" err="1" smtClean="0"/>
              <a:t>indivi</a:t>
            </a:r>
            <a:r>
              <a:rPr lang="de-DE" kern="0" dirty="0" smtClean="0"/>
              <a:t>-duelle Projekte rasch und treffsicher eingeschätzt werden können, um diese „richtig“ aufzusetzen. </a:t>
            </a:r>
          </a:p>
          <a:p>
            <a:pPr marL="0" indent="0">
              <a:buNone/>
            </a:pPr>
            <a:endParaRPr lang="de-DE" kern="0" dirty="0" smtClean="0"/>
          </a:p>
          <a:p>
            <a:pPr marL="0" indent="0">
              <a:spcBef>
                <a:spcPts val="0"/>
              </a:spcBef>
              <a:buSzPct val="80000"/>
              <a:buNone/>
              <a:defRPr/>
            </a:pPr>
            <a:endParaRPr lang="de-DE" kern="0" dirty="0" smtClean="0"/>
          </a:p>
        </p:txBody>
      </p:sp>
      <p:graphicFrame>
        <p:nvGraphicFramePr>
          <p:cNvPr id="13" name="Inhaltsplatzhalter 5"/>
          <p:cNvGraphicFramePr>
            <a:graphicFrameLocks/>
          </p:cNvGraphicFramePr>
          <p:nvPr>
            <p:extLst>
              <p:ext uri="{D42A27DB-BD31-4B8C-83A1-F6EECF244321}">
                <p14:modId xmlns:p14="http://schemas.microsoft.com/office/powerpoint/2010/main" val="1359453942"/>
              </p:ext>
            </p:extLst>
          </p:nvPr>
        </p:nvGraphicFramePr>
        <p:xfrm>
          <a:off x="3601866" y="434075"/>
          <a:ext cx="360053" cy="6750340"/>
        </p:xfrm>
        <a:graphic>
          <a:graphicData uri="http://schemas.openxmlformats.org/drawingml/2006/table">
            <a:tbl>
              <a:tblPr firstRow="1" bandRow="1">
                <a:tableStyleId>{2D5ABB26-0587-4C30-8999-92F81FD0307C}</a:tableStyleId>
              </a:tblPr>
              <a:tblGrid>
                <a:gridCol w="360053"/>
              </a:tblGrid>
              <a:tr h="154961">
                <a:tc>
                  <a:txBody>
                    <a:bodyPr/>
                    <a:lstStyle/>
                    <a:p>
                      <a:pPr marL="0" marR="0" indent="0" algn="r" defTabSz="995690" rtl="0" eaLnBrk="1" fontAlgn="auto" latinLnBrk="0" hangingPunct="1">
                        <a:lnSpc>
                          <a:spcPct val="100000"/>
                        </a:lnSpc>
                        <a:spcBef>
                          <a:spcPts val="0"/>
                        </a:spcBef>
                        <a:spcAft>
                          <a:spcPts val="0"/>
                        </a:spcAft>
                        <a:buClrTx/>
                        <a:buSzTx/>
                        <a:buFontTx/>
                        <a:buNone/>
                        <a:tabLst/>
                        <a:defRPr/>
                      </a:pPr>
                      <a:r>
                        <a:rPr lang="de-DE" sz="800" dirty="0" smtClean="0"/>
                        <a:t>∑</a:t>
                      </a:r>
                      <a:endParaRPr lang="de-DE" sz="800" dirty="0" smtClean="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r>
                        <a:rPr lang="de-DE" sz="1600" b="1" dirty="0" smtClean="0">
                          <a:solidFill>
                            <a:srgbClr val="00B0F0"/>
                          </a:solidFill>
                          <a:latin typeface="Brush Script Std" pitchFamily="66" charset="0"/>
                          <a:cs typeface="Arial" panose="020B0604020202020204" pitchFamily="34" charset="0"/>
                        </a:rPr>
                        <a:t>4</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r>
                        <a:rPr lang="de-DE" sz="1600" b="1" dirty="0" smtClean="0">
                          <a:solidFill>
                            <a:srgbClr val="00B0F0"/>
                          </a:solidFill>
                          <a:latin typeface="Brush Script Std" pitchFamily="66" charset="0"/>
                          <a:cs typeface="Arial" panose="020B0604020202020204" pitchFamily="34" charset="0"/>
                        </a:rPr>
                        <a:t>3</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r>
                        <a:rPr lang="de-DE" sz="1600" b="1" dirty="0" smtClean="0">
                          <a:solidFill>
                            <a:srgbClr val="00B0F0"/>
                          </a:solidFill>
                          <a:latin typeface="Brush Script Std" pitchFamily="66" charset="0"/>
                          <a:cs typeface="Arial" panose="020B0604020202020204" pitchFamily="34" charset="0"/>
                        </a:rPr>
                        <a:t>3</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r>
                        <a:rPr lang="de-DE" sz="1600" b="1" dirty="0" smtClean="0">
                          <a:solidFill>
                            <a:srgbClr val="00B0F0"/>
                          </a:solidFill>
                          <a:latin typeface="Brush Script Std" pitchFamily="66" charset="0"/>
                          <a:cs typeface="Arial" panose="020B0604020202020204" pitchFamily="34" charset="0"/>
                        </a:rPr>
                        <a:t>2</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r>
                        <a:rPr lang="de-DE" sz="1600" b="1" dirty="0" smtClean="0">
                          <a:solidFill>
                            <a:srgbClr val="00B0F0"/>
                          </a:solidFill>
                          <a:latin typeface="Brush Script Std" pitchFamily="66" charset="0"/>
                          <a:cs typeface="Arial" panose="020B0604020202020204" pitchFamily="34" charset="0"/>
                        </a:rPr>
                        <a:t>1</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pPr algn="r"/>
                      <a:r>
                        <a:rPr lang="de-DE" sz="1600" b="1" dirty="0" smtClean="0">
                          <a:solidFill>
                            <a:srgbClr val="00B0F0"/>
                          </a:solidFill>
                          <a:latin typeface="Brush Script Std" pitchFamily="66" charset="0"/>
                          <a:cs typeface="Arial" panose="020B0604020202020204" pitchFamily="34" charset="0"/>
                        </a:rPr>
                        <a:t>2</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r>
                        <a:rPr lang="de-DE" sz="1600" b="1" dirty="0" smtClean="0">
                          <a:solidFill>
                            <a:srgbClr val="00B0F0"/>
                          </a:solidFill>
                          <a:latin typeface="Brush Script Std" pitchFamily="66" charset="0"/>
                          <a:cs typeface="Arial" panose="020B0604020202020204" pitchFamily="34" charset="0"/>
                        </a:rPr>
                        <a:t>3</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pPr algn="r"/>
                      <a:r>
                        <a:rPr lang="de-DE" sz="1600" b="1" dirty="0" smtClean="0">
                          <a:solidFill>
                            <a:srgbClr val="00B0F0"/>
                          </a:solidFill>
                          <a:latin typeface="Brush Script Std" pitchFamily="66" charset="0"/>
                          <a:cs typeface="Arial" panose="020B0604020202020204" pitchFamily="34" charset="0"/>
                        </a:rPr>
                        <a:t>4</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r>
                        <a:rPr lang="de-DE" sz="1600" b="1" dirty="0" smtClean="0">
                          <a:solidFill>
                            <a:srgbClr val="00B0F0"/>
                          </a:solidFill>
                          <a:latin typeface="Brush Script Std" pitchFamily="66" charset="0"/>
                          <a:cs typeface="Arial" panose="020B0604020202020204" pitchFamily="34" charset="0"/>
                        </a:rPr>
                        <a:t>5</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r>
                        <a:rPr lang="de-DE" sz="1600" b="1" dirty="0" smtClean="0">
                          <a:solidFill>
                            <a:srgbClr val="00B0F0"/>
                          </a:solidFill>
                          <a:latin typeface="Brush Script Std" pitchFamily="66" charset="0"/>
                          <a:cs typeface="Arial" panose="020B0604020202020204" pitchFamily="34" charset="0"/>
                        </a:rPr>
                        <a:t>5</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0180">
                <a:tc>
                  <a:txBody>
                    <a:bodyPr/>
                    <a:lstStyle/>
                    <a:p>
                      <a:pPr algn="r"/>
                      <a:r>
                        <a:rPr lang="de-DE" sz="1600" b="1" dirty="0" smtClean="0">
                          <a:solidFill>
                            <a:srgbClr val="00B0F0"/>
                          </a:solidFill>
                          <a:latin typeface="Brush Script Std" pitchFamily="66" charset="0"/>
                          <a:cs typeface="Arial" panose="020B0604020202020204" pitchFamily="34" charset="0"/>
                        </a:rPr>
                        <a:t>4</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pPr algn="r"/>
                      <a:r>
                        <a:rPr lang="de-DE" sz="1600" b="1" dirty="0" smtClean="0">
                          <a:solidFill>
                            <a:srgbClr val="00B0F0"/>
                          </a:solidFill>
                          <a:latin typeface="Brush Script Std" pitchFamily="66" charset="0"/>
                          <a:cs typeface="Arial" panose="020B0604020202020204" pitchFamily="34" charset="0"/>
                        </a:rPr>
                        <a:t>4</a:t>
                      </a: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180000">
                <a:tc>
                  <a:txBody>
                    <a:bodyPr/>
                    <a:lstStyle/>
                    <a:p>
                      <a:pPr marL="0" marR="0" indent="0" algn="r" defTabSz="995690" rtl="0" eaLnBrk="1" fontAlgn="auto" latinLnBrk="0" hangingPunct="1">
                        <a:lnSpc>
                          <a:spcPct val="100000"/>
                        </a:lnSpc>
                        <a:spcBef>
                          <a:spcPts val="0"/>
                        </a:spcBef>
                        <a:spcAft>
                          <a:spcPts val="0"/>
                        </a:spcAft>
                        <a:buClrTx/>
                        <a:buSzTx/>
                        <a:buFontTx/>
                        <a:buNone/>
                        <a:tabLst/>
                        <a:defRPr/>
                      </a:pPr>
                      <a:r>
                        <a:rPr lang="de-DE" sz="1600" b="1" kern="1200" dirty="0" smtClean="0">
                          <a:solidFill>
                            <a:srgbClr val="00B0F0"/>
                          </a:solidFill>
                          <a:latin typeface="Brush Script Std" pitchFamily="66" charset="0"/>
                          <a:ea typeface="+mn-ea"/>
                          <a:cs typeface="Arial" panose="020B0604020202020204" pitchFamily="34" charset="0"/>
                        </a:rPr>
                        <a:t>40</a:t>
                      </a:r>
                    </a:p>
                  </a:txBody>
                  <a:tcPr marL="36000" marR="36000" marT="36000" marB="36000">
                    <a:lnL w="12700"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bl>
          </a:graphicData>
        </a:graphic>
      </p:graphicFrame>
      <p:graphicFrame>
        <p:nvGraphicFramePr>
          <p:cNvPr id="16" name="Diagramm 15"/>
          <p:cNvGraphicFramePr>
            <a:graphicFrameLocks/>
          </p:cNvGraphicFramePr>
          <p:nvPr>
            <p:extLst>
              <p:ext uri="{D42A27DB-BD31-4B8C-83A1-F6EECF244321}">
                <p14:modId xmlns:p14="http://schemas.microsoft.com/office/powerpoint/2010/main" val="836200302"/>
              </p:ext>
            </p:extLst>
          </p:nvPr>
        </p:nvGraphicFramePr>
        <p:xfrm>
          <a:off x="3690470" y="1332291"/>
          <a:ext cx="7345020" cy="489668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17" name="Inhaltsplatzhalter 5"/>
          <p:cNvGraphicFramePr>
            <a:graphicFrameLocks/>
          </p:cNvGraphicFramePr>
          <p:nvPr>
            <p:extLst>
              <p:ext uri="{D42A27DB-BD31-4B8C-83A1-F6EECF244321}">
                <p14:modId xmlns:p14="http://schemas.microsoft.com/office/powerpoint/2010/main" val="2256443993"/>
              </p:ext>
            </p:extLst>
          </p:nvPr>
        </p:nvGraphicFramePr>
        <p:xfrm>
          <a:off x="6786900" y="6848475"/>
          <a:ext cx="1143892" cy="337761"/>
        </p:xfrm>
        <a:graphic>
          <a:graphicData uri="http://schemas.openxmlformats.org/drawingml/2006/table">
            <a:tbl>
              <a:tblPr firstRow="1" bandRow="1">
                <a:tableStyleId>{2D5ABB26-0587-4C30-8999-92F81FD0307C}</a:tableStyleId>
              </a:tblPr>
              <a:tblGrid>
                <a:gridCol w="303775"/>
                <a:gridCol w="840117"/>
              </a:tblGrid>
              <a:tr h="337761">
                <a:tc>
                  <a:txBody>
                    <a:bodyPr/>
                    <a:lstStyle/>
                    <a:p>
                      <a:pPr marL="0" marR="0" indent="0" algn="ctr" defTabSz="995690" rtl="0" eaLnBrk="1" fontAlgn="auto" latinLnBrk="0" hangingPunct="1">
                        <a:lnSpc>
                          <a:spcPct val="100000"/>
                        </a:lnSpc>
                        <a:spcBef>
                          <a:spcPts val="0"/>
                        </a:spcBef>
                        <a:spcAft>
                          <a:spcPts val="0"/>
                        </a:spcAft>
                        <a:buClrTx/>
                        <a:buSzTx/>
                        <a:buFontTx/>
                        <a:buNone/>
                        <a:tabLst/>
                        <a:defRPr/>
                      </a:pPr>
                      <a:r>
                        <a:rPr lang="de-DE" sz="1400" b="1" kern="1200" baseline="0" dirty="0" smtClean="0">
                          <a:solidFill>
                            <a:schemeClr val="tx1"/>
                          </a:solidFill>
                          <a:latin typeface="Arial" panose="020B0604020202020204" pitchFamily="34" charset="0"/>
                          <a:ea typeface="+mn-ea"/>
                          <a:cs typeface="Arial" panose="020B0604020202020204" pitchFamily="34" charset="0"/>
                          <a:sym typeface="Wingdings 3"/>
                        </a:rPr>
                        <a:t></a:t>
                      </a:r>
                      <a:endParaRPr lang="de-DE" sz="1400" b="1" kern="1200" baseline="0" dirty="0" smtClean="0">
                        <a:solidFill>
                          <a:schemeClr val="tx1"/>
                        </a:solidFill>
                        <a:latin typeface="Arial" panose="020B0604020202020204" pitchFamily="34" charset="0"/>
                        <a:ea typeface="+mn-ea"/>
                        <a:cs typeface="Arial" panose="020B0604020202020204" pitchFamily="34" charset="0"/>
                      </a:endParaRPr>
                    </a:p>
                  </a:txBody>
                  <a:tcPr marL="36000" marR="36000" marT="36000" marB="36000">
                    <a:lnL w="6350" cap="flat" cmpd="sng" algn="ctr">
                      <a:noFill/>
                      <a:prstDash val="solid"/>
                      <a:round/>
                      <a:headEnd type="none" w="med" len="med"/>
                      <a:tailEnd type="none" w="med" len="med"/>
                    </a:lnL>
                    <a:lnR w="12700" cap="flat" cmpd="sng" algn="ctr">
                      <a:solidFill>
                        <a:schemeClr val="tx1"/>
                      </a:solidFill>
                      <a:prstDash val="solid"/>
                      <a:round/>
                      <a:headEnd type="none" w="med" len="med"/>
                      <a:tailEnd type="none" w="med" len="med"/>
                    </a:lnR>
                    <a:lnT w="3175" cap="flat" cmpd="sng" algn="ctr">
                      <a:no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pPr marL="0" marR="0" indent="0" algn="ctr" defTabSz="995690" rtl="0" eaLnBrk="1" fontAlgn="auto" latinLnBrk="0" hangingPunct="1">
                        <a:lnSpc>
                          <a:spcPct val="100000"/>
                        </a:lnSpc>
                        <a:spcBef>
                          <a:spcPts val="0"/>
                        </a:spcBef>
                        <a:spcAft>
                          <a:spcPts val="0"/>
                        </a:spcAft>
                        <a:buClrTx/>
                        <a:buSzTx/>
                        <a:buFontTx/>
                        <a:buNone/>
                        <a:tabLst/>
                        <a:defRPr/>
                      </a:pPr>
                      <a:r>
                        <a:rPr lang="de-DE" sz="1400" b="1" kern="1200" baseline="0" dirty="0" smtClean="0">
                          <a:solidFill>
                            <a:schemeClr val="tx1"/>
                          </a:solidFill>
                          <a:latin typeface="Arial" panose="020B0604020202020204" pitchFamily="34" charset="0"/>
                          <a:ea typeface="+mn-ea"/>
                          <a:cs typeface="Arial" panose="020B0604020202020204" pitchFamily="34" charset="0"/>
                        </a:rPr>
                        <a:t>PKL </a:t>
                      </a:r>
                      <a:r>
                        <a:rPr lang="de-DE" sz="1400" b="1" kern="1200" dirty="0" smtClean="0">
                          <a:solidFill>
                            <a:srgbClr val="00B0F0"/>
                          </a:solidFill>
                          <a:latin typeface="Brush Script Std" pitchFamily="66" charset="0"/>
                          <a:ea typeface="+mn-ea"/>
                          <a:cs typeface="Arial" panose="020B0604020202020204" pitchFamily="34" charset="0"/>
                        </a:rPr>
                        <a:t>3</a:t>
                      </a:r>
                    </a:p>
                  </a:txBody>
                  <a:tcPr marL="36000" marR="36000" marT="36000" marB="3600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bl>
          </a:graphicData>
        </a:graphic>
      </p:graphicFrame>
      <p:sp>
        <p:nvSpPr>
          <p:cNvPr id="19" name="Text Box 3"/>
          <p:cNvSpPr txBox="1">
            <a:spLocks noChangeArrowheads="1"/>
          </p:cNvSpPr>
          <p:nvPr/>
        </p:nvSpPr>
        <p:spPr bwMode="auto">
          <a:xfrm>
            <a:off x="8569190" y="7244248"/>
            <a:ext cx="1943077" cy="107722"/>
          </a:xfrm>
          <a:prstGeom prst="rect">
            <a:avLst/>
          </a:prstGeom>
          <a:noFill/>
          <a:ln w="9525">
            <a:noFill/>
            <a:miter lim="800000"/>
            <a:headEnd/>
            <a:tailEnd/>
          </a:ln>
          <a:effectLst/>
        </p:spPr>
        <p:txBody>
          <a:bodyPr lIns="0" tIns="0" rIns="0" bIns="0">
            <a:spAutoFit/>
          </a:bodyPr>
          <a:lstStyle/>
          <a:p>
            <a:pPr algn="r" defTabSz="995300">
              <a:spcBef>
                <a:spcPct val="50000"/>
              </a:spcBef>
              <a:defRPr/>
            </a:pPr>
            <a:r>
              <a:rPr lang="de-AT" sz="700" b="0" dirty="0" smtClean="0">
                <a:solidFill>
                  <a:schemeClr val="bg2"/>
                </a:solidFill>
                <a:latin typeface="Arial"/>
                <a:cs typeface="Arial"/>
              </a:rPr>
              <a:t>11. Februar 2016</a:t>
            </a:r>
            <a:r>
              <a:rPr lang="de-AT" sz="700" b="0" baseline="0" dirty="0" smtClean="0">
                <a:solidFill>
                  <a:schemeClr val="bg2"/>
                </a:solidFill>
                <a:latin typeface="Arial"/>
                <a:cs typeface="Arial"/>
              </a:rPr>
              <a:t>   </a:t>
            </a:r>
            <a:r>
              <a:rPr lang="de-AT" sz="700" b="0" dirty="0" smtClean="0">
                <a:solidFill>
                  <a:schemeClr val="bg2"/>
                </a:solidFill>
                <a:latin typeface="Arial" charset="0"/>
                <a:cs typeface="Arial" charset="0"/>
                <a:sym typeface="Wingdings 2"/>
              </a:rPr>
              <a:t>|  ö-</a:t>
            </a:r>
            <a:r>
              <a:rPr lang="de-AT" sz="700" b="0" dirty="0" smtClean="0">
                <a:solidFill>
                  <a:schemeClr val="bg2"/>
                </a:solidFill>
                <a:latin typeface="Arial" charset="0"/>
                <a:cs typeface="Arial" charset="0"/>
              </a:rPr>
              <a:t> VS 1   </a:t>
            </a:r>
            <a:r>
              <a:rPr lang="de-AT" sz="700" b="0" dirty="0" smtClean="0">
                <a:solidFill>
                  <a:schemeClr val="bg2"/>
                </a:solidFill>
                <a:latin typeface="Arial" charset="0"/>
                <a:cs typeface="Arial" charset="0"/>
                <a:sym typeface="Wingdings 2"/>
              </a:rPr>
              <a:t>|</a:t>
            </a:r>
            <a:r>
              <a:rPr lang="de-AT" sz="700" b="1" baseline="0" dirty="0" smtClean="0">
                <a:solidFill>
                  <a:schemeClr val="bg2"/>
                </a:solidFill>
                <a:latin typeface="Arial" charset="0"/>
                <a:sym typeface="Wingdings 2"/>
              </a:rPr>
              <a:t> </a:t>
            </a:r>
            <a:r>
              <a:rPr lang="de-AT" sz="700" b="1" dirty="0" smtClean="0">
                <a:solidFill>
                  <a:schemeClr val="bg2"/>
                </a:solidFill>
                <a:latin typeface="Arial" charset="0"/>
                <a:sym typeface="Wingdings 2"/>
              </a:rPr>
              <a:t>  </a:t>
            </a:r>
            <a:r>
              <a:rPr lang="de-DE" sz="700" dirty="0" smtClean="0">
                <a:solidFill>
                  <a:schemeClr val="bg2"/>
                </a:solidFill>
                <a:latin typeface="Arial" charset="0"/>
              </a:rPr>
              <a:t> 5 von 5</a:t>
            </a:r>
            <a:endParaRPr lang="de-AT" sz="700" b="0" dirty="0">
              <a:solidFill>
                <a:schemeClr val="bg2"/>
              </a:solidFill>
              <a:latin typeface="Arial" charset="0"/>
              <a:cs typeface="Arial" charset="0"/>
              <a:sym typeface="Wingdings 3" pitchFamily="18" charset="2"/>
            </a:endParaRPr>
          </a:p>
        </p:txBody>
      </p:sp>
      <p:sp>
        <p:nvSpPr>
          <p:cNvPr id="20" name="Text Box 3"/>
          <p:cNvSpPr txBox="1">
            <a:spLocks noChangeArrowheads="1"/>
          </p:cNvSpPr>
          <p:nvPr/>
        </p:nvSpPr>
        <p:spPr bwMode="auto">
          <a:xfrm>
            <a:off x="166405" y="7237111"/>
            <a:ext cx="5832475" cy="107722"/>
          </a:xfrm>
          <a:prstGeom prst="rect">
            <a:avLst/>
          </a:prstGeom>
          <a:solidFill>
            <a:schemeClr val="bg1"/>
          </a:solidFill>
          <a:ln w="9525">
            <a:noFill/>
            <a:miter lim="800000"/>
            <a:headEnd/>
            <a:tailEnd/>
          </a:ln>
          <a:effectLst/>
        </p:spPr>
        <p:txBody>
          <a:bodyPr lIns="0" tIns="0" rIns="0" bIns="0">
            <a:spAutoFit/>
          </a:bodyPr>
          <a:lstStyle/>
          <a:p>
            <a:pPr algn="l" defTabSz="995300">
              <a:spcBef>
                <a:spcPct val="50000"/>
              </a:spcBef>
              <a:defRPr/>
            </a:pPr>
            <a:r>
              <a:rPr lang="de-AT" sz="700" b="1" dirty="0" smtClean="0">
                <a:solidFill>
                  <a:schemeClr val="bg2"/>
                </a:solidFill>
                <a:latin typeface="Arial" charset="0"/>
                <a:cs typeface="Arial" charset="0"/>
              </a:rPr>
              <a:t>HLZTG </a:t>
            </a:r>
            <a:r>
              <a:rPr lang="de-AT" sz="700" b="0" dirty="0" smtClean="0">
                <a:solidFill>
                  <a:schemeClr val="bg2"/>
                </a:solidFill>
                <a:latin typeface="Arial" charset="0"/>
                <a:cs typeface="Arial" charset="0"/>
                <a:sym typeface="Wingdings 2"/>
              </a:rPr>
              <a:t>|</a:t>
            </a:r>
            <a:r>
              <a:rPr lang="de-AT" sz="700" b="0" dirty="0" smtClean="0">
                <a:solidFill>
                  <a:schemeClr val="bg2"/>
                </a:solidFill>
                <a:latin typeface="Arial" charset="0"/>
                <a:cs typeface="Arial" charset="0"/>
              </a:rPr>
              <a:t>   Auswertung Projektklassen</a:t>
            </a:r>
            <a:endParaRPr lang="de-AT" sz="700" b="0" dirty="0">
              <a:solidFill>
                <a:schemeClr val="bg2"/>
              </a:solidFill>
              <a:latin typeface="Arial" charset="0"/>
              <a:cs typeface="Arial" charset="0"/>
              <a:sym typeface="Wingdings 3" pitchFamily="18" charset="2"/>
            </a:endParaRPr>
          </a:p>
        </p:txBody>
      </p:sp>
      <p:sp>
        <p:nvSpPr>
          <p:cNvPr id="18" name="Oval 40"/>
          <p:cNvSpPr>
            <a:spLocks noChangeArrowheads="1"/>
          </p:cNvSpPr>
          <p:nvPr/>
        </p:nvSpPr>
        <p:spPr bwMode="auto">
          <a:xfrm>
            <a:off x="191260" y="436733"/>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altLang="de-DE" sz="2800" b="1" i="0" u="none" strike="noStrike" cap="none" normalizeH="0" baseline="0" dirty="0" smtClean="0">
                <a:ln>
                  <a:noFill/>
                </a:ln>
                <a:solidFill>
                  <a:schemeClr val="bg1"/>
                </a:solidFill>
                <a:effectLst/>
                <a:latin typeface="Dutch801 XBd BT" panose="02020903060505020304" pitchFamily="18" charset="0"/>
                <a:cs typeface="Arial" pitchFamily="34" charset="0"/>
              </a:rPr>
              <a:t>!</a:t>
            </a:r>
          </a:p>
        </p:txBody>
      </p:sp>
      <p:sp>
        <p:nvSpPr>
          <p:cNvPr id="21" name="Textfeld 20"/>
          <p:cNvSpPr txBox="1"/>
          <p:nvPr/>
        </p:nvSpPr>
        <p:spPr>
          <a:xfrm rot="20565993">
            <a:off x="2544802" y="2699922"/>
            <a:ext cx="6048840" cy="1446550"/>
          </a:xfrm>
          <a:prstGeom prst="rect">
            <a:avLst/>
          </a:prstGeom>
          <a:noFill/>
        </p:spPr>
        <p:txBody>
          <a:bodyPr wrap="square" rtlCol="0">
            <a:spAutoFit/>
          </a:bodyPr>
          <a:lstStyle/>
          <a:p>
            <a:r>
              <a:rPr lang="de-DE" sz="8800" dirty="0" smtClean="0">
                <a:solidFill>
                  <a:schemeClr val="bg1">
                    <a:lumMod val="75000"/>
                    <a:alpha val="50000"/>
                  </a:schemeClr>
                </a:solidFill>
              </a:rPr>
              <a:t>MUSTER</a:t>
            </a:r>
            <a:endParaRPr lang="de-AT" sz="8800" dirty="0">
              <a:solidFill>
                <a:schemeClr val="bg1">
                  <a:lumMod val="75000"/>
                  <a:alpha val="50000"/>
                </a:schemeClr>
              </a:solidFill>
            </a:endParaRPr>
          </a:p>
        </p:txBody>
      </p:sp>
    </p:spTree>
    <p:extLst>
      <p:ext uri="{BB962C8B-B14F-4D97-AF65-F5344CB8AC3E}">
        <p14:creationId xmlns:p14="http://schemas.microsoft.com/office/powerpoint/2010/main" val="323735841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631418523"/>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0" name="Inhaltsplatzhalter 5"/>
          <p:cNvGraphicFramePr>
            <a:graphicFrameLocks/>
          </p:cNvGraphicFramePr>
          <p:nvPr>
            <p:extLst>
              <p:ext uri="{D42A27DB-BD31-4B8C-83A1-F6EECF244321}">
                <p14:modId xmlns:p14="http://schemas.microsoft.com/office/powerpoint/2010/main" val="2818818562"/>
              </p:ext>
            </p:extLst>
          </p:nvPr>
        </p:nvGraphicFramePr>
        <p:xfrm>
          <a:off x="180700" y="427725"/>
          <a:ext cx="10332000" cy="6379680"/>
        </p:xfrm>
        <a:graphic>
          <a:graphicData uri="http://schemas.openxmlformats.org/drawingml/2006/table">
            <a:tbl>
              <a:tblPr firstRow="1" bandRow="1">
                <a:tableStyleId>{2D5ABB26-0587-4C30-8999-92F81FD0307C}</a:tableStyleId>
              </a:tblPr>
              <a:tblGrid>
                <a:gridCol w="1426188"/>
                <a:gridCol w="1484302"/>
                <a:gridCol w="1484302"/>
                <a:gridCol w="1484302"/>
                <a:gridCol w="1484302"/>
                <a:gridCol w="1484302"/>
                <a:gridCol w="1150334"/>
                <a:gridCol w="333968"/>
              </a:tblGrid>
              <a:tr h="154961">
                <a:tc>
                  <a:txBody>
                    <a:bodyPr/>
                    <a:lstStyle/>
                    <a:p>
                      <a:r>
                        <a:rPr lang="de-DE" sz="800" b="1" dirty="0" smtClean="0">
                          <a:latin typeface="Arial" panose="020B0604020202020204" pitchFamily="34" charset="0"/>
                          <a:cs typeface="Arial" panose="020B0604020202020204" pitchFamily="34" charset="0"/>
                        </a:rPr>
                        <a:t>Bewertung</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1 </a:t>
                      </a:r>
                      <a:r>
                        <a:rPr lang="de-DE" sz="800" b="1" dirty="0" err="1" smtClean="0">
                          <a:latin typeface="Arial" panose="020B0604020202020204" pitchFamily="34" charset="0"/>
                          <a:cs typeface="Arial" panose="020B0604020202020204" pitchFamily="34" charset="0"/>
                        </a:rPr>
                        <a:t>Pkt</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2 </a:t>
                      </a:r>
                      <a:r>
                        <a:rPr lang="de-DE" sz="800" b="1" dirty="0" err="1" smtClean="0">
                          <a:latin typeface="Arial" panose="020B0604020202020204" pitchFamily="34" charset="0"/>
                          <a:cs typeface="Arial" panose="020B0604020202020204" pitchFamily="34" charset="0"/>
                        </a:rPr>
                        <a:t>Pkte</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baseline="0" dirty="0" smtClean="0">
                          <a:latin typeface="Arial" panose="020B0604020202020204" pitchFamily="34" charset="0"/>
                          <a:cs typeface="Arial" panose="020B0604020202020204" pitchFamily="34" charset="0"/>
                        </a:rPr>
                        <a:t>3 </a:t>
                      </a:r>
                      <a:r>
                        <a:rPr lang="de-DE" sz="800" b="1" baseline="0" dirty="0" err="1" smtClean="0">
                          <a:latin typeface="Arial" panose="020B0604020202020204" pitchFamily="34" charset="0"/>
                          <a:cs typeface="Arial" panose="020B0604020202020204" pitchFamily="34" charset="0"/>
                        </a:rPr>
                        <a:t>Pkte</a:t>
                      </a:r>
                      <a:endParaRPr lang="de-DE" sz="800" b="1" baseline="0" dirty="0" smtClean="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4 </a:t>
                      </a:r>
                      <a:r>
                        <a:rPr lang="de-DE" sz="800" b="1" dirty="0" err="1" smtClean="0">
                          <a:latin typeface="Arial" panose="020B0604020202020204" pitchFamily="34" charset="0"/>
                          <a:cs typeface="Arial" panose="020B0604020202020204" pitchFamily="34" charset="0"/>
                        </a:rPr>
                        <a:t>Pkte</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5 </a:t>
                      </a:r>
                      <a:r>
                        <a:rPr lang="de-DE" sz="800" b="1" dirty="0" err="1" smtClean="0">
                          <a:latin typeface="Arial" panose="020B0604020202020204" pitchFamily="34" charset="0"/>
                          <a:cs typeface="Arial" panose="020B0604020202020204" pitchFamily="34" charset="0"/>
                        </a:rPr>
                        <a:t>Pkte</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b="1" dirty="0" smtClean="0">
                          <a:latin typeface="Arial" panose="020B0604020202020204" pitchFamily="34" charset="0"/>
                          <a:cs typeface="Arial" panose="020B0604020202020204" pitchFamily="34" charset="0"/>
                        </a:rPr>
                        <a:t>6,7,... </a:t>
                      </a:r>
                      <a:r>
                        <a:rPr lang="de-DE" sz="800" b="1" dirty="0" err="1" smtClean="0">
                          <a:latin typeface="Arial" panose="020B0604020202020204" pitchFamily="34" charset="0"/>
                          <a:cs typeface="Arial" panose="020B0604020202020204" pitchFamily="34" charset="0"/>
                        </a:rPr>
                        <a:t>Pkte</a:t>
                      </a:r>
                      <a:endParaRPr lang="de-DE" sz="800" b="1" dirty="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pPr marL="0" marR="0" indent="0" algn="r" defTabSz="995690" rtl="0" eaLnBrk="1" fontAlgn="auto" latinLnBrk="0" hangingPunct="1">
                        <a:lnSpc>
                          <a:spcPct val="100000"/>
                        </a:lnSpc>
                        <a:spcBef>
                          <a:spcPts val="0"/>
                        </a:spcBef>
                        <a:spcAft>
                          <a:spcPts val="0"/>
                        </a:spcAft>
                        <a:buClrTx/>
                        <a:buSzTx/>
                        <a:buFontTx/>
                        <a:buNone/>
                        <a:tabLst/>
                        <a:defRPr/>
                      </a:pPr>
                      <a:r>
                        <a:rPr lang="de-DE" sz="800" dirty="0" smtClean="0"/>
                        <a:t>∑</a:t>
                      </a:r>
                      <a:endParaRPr lang="de-DE" sz="800" dirty="0" smtClean="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350596">
                <a:tc>
                  <a:txBody>
                    <a:bodyPr/>
                    <a:lstStyle/>
                    <a:p>
                      <a:r>
                        <a:rPr lang="de-DE" sz="800" b="1" dirty="0" smtClean="0">
                          <a:latin typeface="Arial" panose="020B0604020202020204" pitchFamily="34" charset="0"/>
                          <a:cs typeface="Arial" panose="020B0604020202020204" pitchFamily="34" charset="0"/>
                        </a:rPr>
                        <a:t>Anzahl</a:t>
                      </a:r>
                      <a:r>
                        <a:rPr lang="de-DE" sz="800" b="1" baseline="0" dirty="0" smtClean="0">
                          <a:latin typeface="Arial" panose="020B0604020202020204" pitchFamily="34" charset="0"/>
                          <a:cs typeface="Arial" panose="020B0604020202020204" pitchFamily="34" charset="0"/>
                        </a:rPr>
                        <a:t> Projektziele</a:t>
                      </a:r>
                      <a:endParaRPr lang="de-DE" sz="800" b="1"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 wenige Ziele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quantitative</a:t>
                      </a:r>
                      <a:r>
                        <a:rPr lang="de-DE" sz="800" baseline="0" dirty="0" smtClean="0">
                          <a:latin typeface="Arial" panose="020B0604020202020204" pitchFamily="34" charset="0"/>
                          <a:cs typeface="Arial" panose="020B0604020202020204" pitchFamily="34" charset="0"/>
                        </a:rPr>
                        <a:t> Vorgabe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wenige Ziele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gut formuliert</a:t>
                      </a:r>
                    </a:p>
                    <a:p>
                      <a:r>
                        <a:rPr lang="de-DE" sz="800" dirty="0" smtClean="0">
                          <a:latin typeface="Arial" panose="020B0604020202020204" pitchFamily="34" charset="0"/>
                          <a:cs typeface="Arial" panose="020B0604020202020204" pitchFamily="34" charset="0"/>
                        </a:rPr>
                        <a:t>keine Priorität</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mehrere</a:t>
                      </a:r>
                      <a:r>
                        <a:rPr lang="de-DE" sz="800" baseline="0" dirty="0" smtClean="0">
                          <a:latin typeface="Arial" panose="020B0604020202020204" pitchFamily="34" charset="0"/>
                          <a:cs typeface="Arial" panose="020B0604020202020204" pitchFamily="34" charset="0"/>
                        </a:rPr>
                        <a:t> Ziele</a:t>
                      </a:r>
                    </a:p>
                    <a:p>
                      <a:r>
                        <a:rPr lang="de-DE" sz="800" baseline="0" dirty="0" smtClean="0">
                          <a:latin typeface="Arial" panose="020B0604020202020204" pitchFamily="34" charset="0"/>
                          <a:cs typeface="Arial" panose="020B0604020202020204" pitchFamily="34" charset="0"/>
                        </a:rPr>
                        <a:t>unterschiedliche Art</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viele Ziele</a:t>
                      </a:r>
                    </a:p>
                    <a:p>
                      <a:r>
                        <a:rPr lang="de-DE" sz="800" dirty="0" smtClean="0">
                          <a:latin typeface="Arial" panose="020B0604020202020204" pitchFamily="34" charset="0"/>
                          <a:cs typeface="Arial" panose="020B0604020202020204" pitchFamily="34" charset="0"/>
                        </a:rPr>
                        <a:t>Prozessziele</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Nutzungsziele</a:t>
                      </a:r>
                      <a:endParaRPr lang="de-DE" sz="800" b="1" dirty="0" smtClean="0">
                        <a:solidFill>
                          <a:srgbClr val="0070C0"/>
                        </a:solidFill>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 viele Ziele</a:t>
                      </a:r>
                    </a:p>
                    <a:p>
                      <a:r>
                        <a:rPr lang="de-DE" sz="800" dirty="0" smtClean="0">
                          <a:latin typeface="Arial" panose="020B0604020202020204" pitchFamily="34" charset="0"/>
                          <a:cs typeface="Arial" panose="020B0604020202020204" pitchFamily="34" charset="0"/>
                        </a:rPr>
                        <a:t>schwer erfassbar</a:t>
                      </a:r>
                    </a:p>
                    <a:p>
                      <a:r>
                        <a:rPr lang="de-DE" sz="800" dirty="0" smtClean="0">
                          <a:latin typeface="Arial" panose="020B0604020202020204" pitchFamily="34" charset="0"/>
                          <a:cs typeface="Arial" panose="020B0604020202020204" pitchFamily="34" charset="0"/>
                        </a:rPr>
                        <a:t>mehrere</a:t>
                      </a:r>
                      <a:r>
                        <a:rPr lang="de-DE" sz="800" baseline="0" dirty="0" smtClean="0">
                          <a:latin typeface="Arial" panose="020B0604020202020204" pitchFamily="34" charset="0"/>
                          <a:cs typeface="Arial" panose="020B0604020202020204" pitchFamily="34" charset="0"/>
                        </a:rPr>
                        <a:t> Prioritäten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344896">
                <a:tc>
                  <a:txBody>
                    <a:bodyPr/>
                    <a:lstStyle/>
                    <a:p>
                      <a:pPr>
                        <a:tabLst>
                          <a:tab pos="266700" algn="l"/>
                        </a:tabLst>
                      </a:pPr>
                      <a:r>
                        <a:rPr lang="de-DE" sz="800" b="1" dirty="0" smtClean="0">
                          <a:latin typeface="Arial" panose="020B0604020202020204" pitchFamily="34" charset="0"/>
                          <a:cs typeface="Arial" panose="020B0604020202020204" pitchFamily="34" charset="0"/>
                        </a:rPr>
                        <a:t>         Ressourcen AG</a:t>
                      </a:r>
                      <a:br>
                        <a:rPr lang="de-DE" sz="800" b="1" dirty="0" smtClean="0">
                          <a:latin typeface="Arial" panose="020B0604020202020204" pitchFamily="34" charset="0"/>
                          <a:cs typeface="Arial" panose="020B0604020202020204" pitchFamily="34" charset="0"/>
                        </a:rPr>
                      </a:br>
                      <a:r>
                        <a:rPr lang="de-DE" sz="800" b="1" dirty="0" smtClean="0">
                          <a:latin typeface="Arial" panose="020B0604020202020204" pitchFamily="34" charset="0"/>
                          <a:cs typeface="Arial" panose="020B0604020202020204" pitchFamily="34" charset="0"/>
                        </a:rPr>
                        <a:t>Besteller + Ersteller</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 + 1 Beteiligter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1 Gremium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klare Aufgaben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 + 2 Beteiligte </a:t>
                      </a:r>
                    </a:p>
                    <a:p>
                      <a:r>
                        <a:rPr lang="de-DE" sz="800" dirty="0" smtClean="0">
                          <a:latin typeface="Arial" panose="020B0604020202020204" pitchFamily="34" charset="0"/>
                          <a:cs typeface="Arial" panose="020B0604020202020204" pitchFamily="34" charset="0"/>
                        </a:rPr>
                        <a:t>2</a:t>
                      </a:r>
                      <a:r>
                        <a:rPr lang="de-DE" sz="800" baseline="0" dirty="0" smtClean="0">
                          <a:latin typeface="Arial" panose="020B0604020202020204" pitchFamily="34" charset="0"/>
                          <a:cs typeface="Arial" panose="020B0604020202020204" pitchFamily="34" charset="0"/>
                        </a:rPr>
                        <a:t> Gremien</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klare Aufgaben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2 + 3 Beteiligte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2 Gremien</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vermischte Interaktion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2 + 4 Beteiligte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3 Gremien</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vermischte Interaktion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 +</a:t>
                      </a:r>
                      <a:r>
                        <a:rPr lang="de-DE" sz="800" baseline="0" dirty="0" smtClean="0">
                          <a:latin typeface="Arial" panose="020B0604020202020204" pitchFamily="34" charset="0"/>
                          <a:cs typeface="Arial" panose="020B0604020202020204" pitchFamily="34" charset="0"/>
                        </a:rPr>
                        <a:t> 5 Beteiligte</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4 und mehr Gremien</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stark vermischt</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10 </a:t>
                      </a:r>
                      <a:r>
                        <a:rPr lang="de-DE" sz="800" dirty="0" smtClean="0">
                          <a:latin typeface="Arial" panose="020B0604020202020204" pitchFamily="34" charset="0"/>
                          <a:cs typeface="Arial" panose="020B0604020202020204" pitchFamily="34" charset="0"/>
                          <a:sym typeface="Wingdings" panose="05000000000000000000" pitchFamily="2" charset="2"/>
                        </a:rPr>
                        <a:t></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strategische</a:t>
                      </a:r>
                      <a:r>
                        <a:rPr lang="de-DE" sz="800" b="1" baseline="0" dirty="0" smtClean="0">
                          <a:latin typeface="Arial" panose="020B0604020202020204" pitchFamily="34" charset="0"/>
                          <a:cs typeface="Arial" panose="020B0604020202020204" pitchFamily="34" charset="0"/>
                        </a:rPr>
                        <a:t> Bedeutung</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a:t>
                      </a:r>
                      <a:r>
                        <a:rPr lang="de-DE" sz="800" baseline="0" dirty="0" smtClean="0">
                          <a:latin typeface="Arial" panose="020B0604020202020204" pitchFamily="34" charset="0"/>
                          <a:cs typeface="Arial" panose="020B0604020202020204" pitchFamily="34" charset="0"/>
                        </a:rPr>
                        <a:t> gering </a:t>
                      </a:r>
                    </a:p>
                    <a:p>
                      <a:r>
                        <a:rPr lang="de-DE" sz="800" baseline="0" dirty="0" smtClean="0">
                          <a:latin typeface="Arial" panose="020B0604020202020204" pitchFamily="34" charset="0"/>
                          <a:cs typeface="Arial" panose="020B0604020202020204" pitchFamily="34" charset="0"/>
                        </a:rPr>
                        <a:t>Routineaufgabe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gering</a:t>
                      </a:r>
                      <a:r>
                        <a:rPr lang="de-DE" sz="800" baseline="0" dirty="0" smtClean="0">
                          <a:latin typeface="Arial" panose="020B0604020202020204" pitchFamily="34" charset="0"/>
                          <a:cs typeface="Arial" panose="020B0604020202020204" pitchFamily="34" charset="0"/>
                        </a:rPr>
                        <a:t> </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baseline="0" dirty="0" smtClean="0">
                          <a:latin typeface="Arial" panose="020B0604020202020204" pitchFamily="34" charset="0"/>
                          <a:cs typeface="Arial" panose="020B0604020202020204" pitchFamily="34" charset="0"/>
                        </a:rPr>
                        <a:t>ausreichende Routine</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mittlere Bedeutung</a:t>
                      </a:r>
                      <a:r>
                        <a:rPr lang="de-DE" sz="800" baseline="0" dirty="0" smtClean="0">
                          <a:latin typeface="Arial" panose="020B0604020202020204" pitchFamily="34" charset="0"/>
                          <a:cs typeface="Arial" panose="020B0604020202020204" pitchFamily="34" charset="0"/>
                        </a:rPr>
                        <a:t> </a:t>
                      </a:r>
                    </a:p>
                    <a:p>
                      <a:r>
                        <a:rPr lang="de-DE" sz="800" baseline="0" dirty="0" smtClean="0">
                          <a:latin typeface="Arial" panose="020B0604020202020204" pitchFamily="34" charset="0"/>
                          <a:cs typeface="Arial" panose="020B0604020202020204" pitchFamily="34" charset="0"/>
                        </a:rPr>
                        <a:t>einzelne Leistungsträger</a:t>
                      </a:r>
                    </a:p>
                    <a:p>
                      <a:r>
                        <a:rPr lang="de-DE" sz="800" dirty="0" smtClean="0">
                          <a:latin typeface="Arial" panose="020B0604020202020204" pitchFamily="34" charset="0"/>
                          <a:cs typeface="Arial" panose="020B0604020202020204" pitchFamily="34" charset="0"/>
                        </a:rPr>
                        <a:t>Einbeziehen </a:t>
                      </a:r>
                      <a:r>
                        <a:rPr lang="de-DE" sz="800" baseline="0" dirty="0" smtClean="0">
                          <a:latin typeface="Arial" panose="020B0604020202020204" pitchFamily="34" charset="0"/>
                          <a:cs typeface="Arial" panose="020B0604020202020204" pitchFamily="34" charset="0"/>
                        </a:rPr>
                        <a:t>einer Förderstelle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große Bedeutung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wenige routinierte Beteiligte </a:t>
                      </a:r>
                    </a:p>
                    <a:p>
                      <a:r>
                        <a:rPr lang="de-DE" sz="800" baseline="0" dirty="0" smtClean="0">
                          <a:latin typeface="Arial" panose="020B0604020202020204" pitchFamily="34" charset="0"/>
                          <a:cs typeface="Arial" panose="020B0604020202020204" pitchFamily="34" charset="0"/>
                        </a:rPr>
                        <a:t>mehrere Förderstellen/-regeln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 große Bedeutung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übersteigt Routine</a:t>
                      </a:r>
                      <a:r>
                        <a:rPr lang="de-DE" sz="800" baseline="0" dirty="0" smtClean="0">
                          <a:latin typeface="Arial" panose="020B0604020202020204" pitchFamily="34" charset="0"/>
                          <a:cs typeface="Arial" panose="020B0604020202020204" pitchFamily="34" charset="0"/>
                        </a:rPr>
                        <a:t> und </a:t>
                      </a:r>
                    </a:p>
                    <a:p>
                      <a:r>
                        <a:rPr lang="de-DE" sz="800" baseline="0" dirty="0" smtClean="0">
                          <a:latin typeface="Arial" panose="020B0604020202020204" pitchFamily="34" charset="0"/>
                          <a:cs typeface="Arial" panose="020B0604020202020204" pitchFamily="34" charset="0"/>
                        </a:rPr>
                        <a:t>Erfahrung deutlich </a:t>
                      </a:r>
                    </a:p>
                    <a:p>
                      <a:r>
                        <a:rPr lang="de-DE" sz="800" baseline="0" dirty="0" smtClean="0">
                          <a:latin typeface="Arial" panose="020B0604020202020204" pitchFamily="34" charset="0"/>
                          <a:cs typeface="Arial" panose="020B0604020202020204" pitchFamily="34" charset="0"/>
                        </a:rPr>
                        <a:t>mehrere Finanzierungsebenen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425686">
                <a:tc>
                  <a:txBody>
                    <a:bodyPr/>
                    <a:lstStyle/>
                    <a:p>
                      <a:r>
                        <a:rPr lang="de-DE" sz="800" b="1" dirty="0" smtClean="0">
                          <a:latin typeface="Arial" panose="020B0604020202020204" pitchFamily="34" charset="0"/>
                          <a:cs typeface="Arial" panose="020B0604020202020204" pitchFamily="34" charset="0"/>
                        </a:rPr>
                        <a:t>Neuartigkeit</a:t>
                      </a:r>
                      <a:endParaRPr lang="de-DE" sz="800" b="1" baseline="0"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a:t>
                      </a:r>
                      <a:r>
                        <a:rPr lang="de-DE" sz="800" baseline="0" dirty="0" smtClean="0">
                          <a:latin typeface="Arial" panose="020B0604020202020204" pitchFamily="34" charset="0"/>
                          <a:cs typeface="Arial" panose="020B0604020202020204" pitchFamily="34" charset="0"/>
                        </a:rPr>
                        <a:t> gering</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gering</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einzelne</a:t>
                      </a:r>
                      <a:r>
                        <a:rPr lang="de-DE" sz="800" baseline="0" dirty="0" smtClean="0">
                          <a:latin typeface="Arial" panose="020B0604020202020204" pitchFamily="34" charset="0"/>
                          <a:cs typeface="Arial" panose="020B0604020202020204" pitchFamily="34" charset="0"/>
                        </a:rPr>
                        <a:t> neue Aspekte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neue Teilsysteme</a:t>
                      </a:r>
                      <a:r>
                        <a:rPr lang="de-DE" sz="800" baseline="0" dirty="0" smtClean="0">
                          <a:latin typeface="Arial" panose="020B0604020202020204" pitchFamily="34" charset="0"/>
                          <a:cs typeface="Arial" panose="020B0604020202020204" pitchFamily="34" charset="0"/>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neue Systeme und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unbekanntes</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Zusammenwirken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Neubau</a:t>
                      </a:r>
                      <a:r>
                        <a:rPr lang="de-DE" sz="800" b="1" baseline="0" dirty="0" smtClean="0">
                          <a:latin typeface="Arial" panose="020B0604020202020204" pitchFamily="34" charset="0"/>
                          <a:cs typeface="Arial" panose="020B0604020202020204" pitchFamily="34" charset="0"/>
                        </a:rPr>
                        <a:t> / Umbau / in Betrieb</a:t>
                      </a:r>
                      <a:endParaRPr lang="de-DE" sz="800" b="1"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Neubau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auf freiem Gelände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Neubau</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innerstädtisch</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Neubau</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mit schwierigen</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Anschlüssen,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Durchdringungen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Umbau, mittlere Eingriffe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schwierige Anschlüsse</a:t>
                      </a:r>
                    </a:p>
                    <a:p>
                      <a:r>
                        <a:rPr lang="de-DE" sz="800" dirty="0" smtClean="0">
                          <a:latin typeface="Arial" panose="020B0604020202020204" pitchFamily="34" charset="0"/>
                          <a:cs typeface="Arial" panose="020B0604020202020204" pitchFamily="34" charset="0"/>
                        </a:rPr>
                        <a:t>eingeschränkter Betrieb im</a:t>
                      </a:r>
                      <a:r>
                        <a:rPr lang="de-DE" sz="800" baseline="0" dirty="0" smtClean="0">
                          <a:latin typeface="Arial" panose="020B0604020202020204" pitchFamily="34" charset="0"/>
                          <a:cs typeface="Arial" panose="020B0604020202020204" pitchFamily="34" charset="0"/>
                        </a:rPr>
                        <a:t> Bestand</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Umbau,</a:t>
                      </a:r>
                      <a:r>
                        <a:rPr lang="de-DE" sz="800" baseline="0" dirty="0" smtClean="0">
                          <a:latin typeface="Arial" panose="020B0604020202020204" pitchFamily="34" charset="0"/>
                          <a:cs typeface="Arial" panose="020B0604020202020204" pitchFamily="34" charset="0"/>
                        </a:rPr>
                        <a:t> intensive Eingriffe </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sehr schwierige Anschlüsse</a:t>
                      </a:r>
                    </a:p>
                    <a:p>
                      <a:r>
                        <a:rPr lang="de-DE" sz="800" baseline="0" dirty="0" smtClean="0">
                          <a:latin typeface="Arial" panose="020B0604020202020204" pitchFamily="34" charset="0"/>
                          <a:cs typeface="Arial" panose="020B0604020202020204" pitchFamily="34" charset="0"/>
                        </a:rPr>
                        <a:t>bei lfd. (Weiter)Betrieb der Anlage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290446">
                <a:tc>
                  <a:txBody>
                    <a:bodyPr/>
                    <a:lstStyle/>
                    <a:p>
                      <a:r>
                        <a:rPr lang="de-DE" sz="800" b="1" dirty="0" smtClean="0">
                          <a:latin typeface="Arial" panose="020B0604020202020204" pitchFamily="34" charset="0"/>
                          <a:cs typeface="Arial" panose="020B0604020202020204" pitchFamily="34" charset="0"/>
                        </a:rPr>
                        <a:t>         Risikoeinschätzung</a:t>
                      </a:r>
                      <a:endParaRPr lang="de-DE" sz="800" b="1" baseline="0"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sehr geringes Risiko</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geringes</a:t>
                      </a:r>
                      <a:r>
                        <a:rPr lang="de-DE" sz="800" baseline="0" dirty="0" smtClean="0">
                          <a:latin typeface="Arial" panose="020B0604020202020204" pitchFamily="34" charset="0"/>
                          <a:cs typeface="Arial" panose="020B0604020202020204" pitchFamily="34" charset="0"/>
                        </a:rPr>
                        <a:t> Risiko</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Risiken und Reserven </a:t>
                      </a:r>
                    </a:p>
                    <a:p>
                      <a:r>
                        <a:rPr lang="de-DE" sz="800" dirty="0" smtClean="0">
                          <a:latin typeface="Arial" panose="020B0604020202020204" pitchFamily="34" charset="0"/>
                          <a:cs typeface="Arial" panose="020B0604020202020204" pitchFamily="34" charset="0"/>
                        </a:rPr>
                        <a:t>ausgeglichen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Risiken übersteigen</a:t>
                      </a:r>
                      <a:r>
                        <a:rPr lang="de-DE" sz="800" baseline="0" dirty="0" smtClean="0">
                          <a:latin typeface="Arial" panose="020B0604020202020204" pitchFamily="34" charset="0"/>
                          <a:cs typeface="Arial" panose="020B0604020202020204" pitchFamily="34" charset="0"/>
                        </a:rPr>
                        <a:t> </a:t>
                      </a:r>
                    </a:p>
                    <a:p>
                      <a:r>
                        <a:rPr lang="de-DE" sz="800" baseline="0" dirty="0" smtClean="0">
                          <a:latin typeface="Arial" panose="020B0604020202020204" pitchFamily="34" charset="0"/>
                          <a:cs typeface="Arial" panose="020B0604020202020204" pitchFamily="34" charset="0"/>
                        </a:rPr>
                        <a:t>Reserven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Risiken deutlich höher </a:t>
                      </a:r>
                    </a:p>
                    <a:p>
                      <a:r>
                        <a:rPr lang="de-DE" sz="800" dirty="0" smtClean="0">
                          <a:latin typeface="Arial" panose="020B0604020202020204" pitchFamily="34" charset="0"/>
                          <a:cs typeface="Arial" panose="020B0604020202020204" pitchFamily="34" charset="0"/>
                        </a:rPr>
                        <a:t>als Reserven</a:t>
                      </a:r>
                    </a:p>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375496">
                <a:tc>
                  <a:txBody>
                    <a:bodyPr/>
                    <a:lstStyle/>
                    <a:p>
                      <a:r>
                        <a:rPr lang="de-DE" sz="800" b="1" dirty="0" smtClean="0">
                          <a:latin typeface="Arial" panose="020B0604020202020204" pitchFamily="34" charset="0"/>
                          <a:cs typeface="Arial" panose="020B0604020202020204" pitchFamily="34" charset="0"/>
                        </a:rPr>
                        <a:t>Projekt - Dauer</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 + 2 Jahre</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2</a:t>
                      </a:r>
                      <a:r>
                        <a:rPr lang="de-DE" sz="800" baseline="0" dirty="0" smtClean="0">
                          <a:latin typeface="Arial" panose="020B0604020202020204" pitchFamily="34" charset="0"/>
                          <a:cs typeface="Arial" panose="020B0604020202020204" pitchFamily="34" charset="0"/>
                        </a:rPr>
                        <a:t> + 3 = 4 Jahre</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wenig verdichtet</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 + 4 = 6 Jahre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verdichtet</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4 + 4 = 7 Jahre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verdichtet</a:t>
                      </a:r>
                    </a:p>
                    <a:p>
                      <a:r>
                        <a:rPr lang="de-DE" sz="800" dirty="0" smtClean="0">
                          <a:latin typeface="Arial" panose="020B0604020202020204" pitchFamily="34" charset="0"/>
                          <a:cs typeface="Arial" panose="020B0604020202020204" pitchFamily="34" charset="0"/>
                        </a:rPr>
                        <a:t>ineinandergeschoben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4 + 5 = 8 Jahre </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sehr verdichtet</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stark</a:t>
                      </a:r>
                      <a:r>
                        <a:rPr lang="de-DE" sz="800" baseline="0" dirty="0" smtClean="0">
                          <a:latin typeface="Arial" panose="020B0604020202020204" pitchFamily="34" charset="0"/>
                          <a:cs typeface="Arial" panose="020B0604020202020204" pitchFamily="34" charset="0"/>
                        </a:rPr>
                        <a:t> ineinandergeschoben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9 </a:t>
                      </a:r>
                      <a:r>
                        <a:rPr lang="de-DE" sz="800" dirty="0" smtClean="0">
                          <a:latin typeface="Arial" panose="020B0604020202020204" pitchFamily="34" charset="0"/>
                          <a:cs typeface="Arial" panose="020B0604020202020204" pitchFamily="34" charset="0"/>
                          <a:sym typeface="Wingdings" pitchFamily="2" charset="2"/>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439200">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Projekt</a:t>
                      </a:r>
                      <a:r>
                        <a:rPr lang="de-DE" sz="800" b="1" baseline="0" dirty="0" smtClean="0">
                          <a:latin typeface="Arial" panose="020B0604020202020204" pitchFamily="34" charset="0"/>
                          <a:cs typeface="Arial" panose="020B0604020202020204" pitchFamily="34" charset="0"/>
                        </a:rPr>
                        <a:t> - Kosten</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0,6</a:t>
                      </a:r>
                      <a:r>
                        <a:rPr lang="de-DE" sz="800" baseline="0" dirty="0" smtClean="0">
                          <a:latin typeface="Arial" panose="020B0604020202020204" pitchFamily="34" charset="0"/>
                          <a:cs typeface="Arial" panose="020B0604020202020204" pitchFamily="34" charset="0"/>
                        </a:rPr>
                        <a:t> - 3,5 Mio.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3,6 - 15,0 Mio.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15,0 - 50,0 Mio. €</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Kostendeckel</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50,0 - 100,0 Mio. €</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enger</a:t>
                      </a:r>
                      <a:r>
                        <a:rPr lang="de-DE" sz="800" baseline="0" dirty="0" smtClean="0">
                          <a:latin typeface="Arial" panose="020B0604020202020204" pitchFamily="34" charset="0"/>
                          <a:cs typeface="Arial" panose="020B0604020202020204" pitchFamily="34" charset="0"/>
                        </a:rPr>
                        <a:t> Kostendeckel</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100,0 – 300,0 Mio. €</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sehr enger Kostendeckel</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300 </a:t>
                      </a:r>
                      <a:r>
                        <a:rPr lang="de-DE" sz="800" dirty="0" smtClean="0">
                          <a:latin typeface="Arial" panose="020B0604020202020204" pitchFamily="34" charset="0"/>
                          <a:cs typeface="Arial" panose="020B0604020202020204" pitchFamily="34" charset="0"/>
                          <a:sym typeface="Wingdings" pitchFamily="2" charset="2"/>
                        </a:rPr>
                        <a:t>-</a:t>
                      </a:r>
                      <a:r>
                        <a:rPr lang="de-DE" sz="800" baseline="0" dirty="0" smtClean="0">
                          <a:latin typeface="Arial" panose="020B0604020202020204" pitchFamily="34" charset="0"/>
                          <a:cs typeface="Arial" panose="020B0604020202020204" pitchFamily="34" charset="0"/>
                          <a:sym typeface="Wingdings" pitchFamily="2" charset="2"/>
                        </a:rPr>
                        <a:t>   500 = 6</a:t>
                      </a:r>
                    </a:p>
                    <a:p>
                      <a:r>
                        <a:rPr lang="de-DE" sz="800" baseline="0" dirty="0" smtClean="0">
                          <a:latin typeface="Arial" panose="020B0604020202020204" pitchFamily="34" charset="0"/>
                          <a:cs typeface="Arial" panose="020B0604020202020204" pitchFamily="34" charset="0"/>
                          <a:sym typeface="Wingdings" pitchFamily="2" charset="2"/>
                        </a:rPr>
                        <a:t>500 -   700 = 7</a:t>
                      </a:r>
                    </a:p>
                    <a:p>
                      <a:r>
                        <a:rPr lang="de-DE" sz="800" baseline="0" dirty="0" smtClean="0">
                          <a:latin typeface="Arial" panose="020B0604020202020204" pitchFamily="34" charset="0"/>
                          <a:cs typeface="Arial" panose="020B0604020202020204" pitchFamily="34" charset="0"/>
                          <a:sym typeface="Wingdings" pitchFamily="2" charset="2"/>
                        </a:rPr>
                        <a:t>750 - 1000 = 8</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Anzahl Planungsfelder,</a:t>
                      </a:r>
                      <a:br>
                        <a:rPr lang="de-DE" sz="800" b="1" dirty="0" smtClean="0">
                          <a:latin typeface="Arial" panose="020B0604020202020204" pitchFamily="34" charset="0"/>
                          <a:cs typeface="Arial" panose="020B0604020202020204" pitchFamily="34" charset="0"/>
                        </a:rPr>
                      </a:br>
                      <a:r>
                        <a:rPr lang="de-DE" sz="800" b="1" dirty="0" smtClean="0">
                          <a:latin typeface="Arial" panose="020B0604020202020204" pitchFamily="34" charset="0"/>
                          <a:cs typeface="Arial" panose="020B0604020202020204" pitchFamily="34" charset="0"/>
                        </a:rPr>
                        <a:t>Fachbereiche</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2 - 4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untereinander</a:t>
                      </a:r>
                      <a:r>
                        <a:rPr lang="de-DE" sz="800" baseline="0" dirty="0" smtClean="0">
                          <a:latin typeface="Arial" panose="020B0604020202020204" pitchFamily="34" charset="0"/>
                          <a:cs typeface="Arial" panose="020B0604020202020204" pitchFamily="34" charset="0"/>
                        </a:rPr>
                        <a:t> bekannt</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klare Aufgaben</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4 - 8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mehrere Büros</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klare Aufgaben</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8 - 12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mehrere</a:t>
                      </a:r>
                      <a:r>
                        <a:rPr lang="de-DE" sz="800" baseline="0" dirty="0" smtClean="0">
                          <a:latin typeface="Arial" panose="020B0604020202020204" pitchFamily="34" charset="0"/>
                          <a:cs typeface="Arial" panose="020B0604020202020204" pitchFamily="34" charset="0"/>
                        </a:rPr>
                        <a:t> Büros</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vermischte</a:t>
                      </a:r>
                      <a:r>
                        <a:rPr lang="de-DE" sz="800" baseline="0" dirty="0" smtClean="0">
                          <a:latin typeface="Arial" panose="020B0604020202020204" pitchFamily="34" charset="0"/>
                          <a:cs typeface="Arial" panose="020B0604020202020204" pitchFamily="34" charset="0"/>
                        </a:rPr>
                        <a:t> Aufgaben</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12 -16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viele Büros / Standorte</a:t>
                      </a:r>
                    </a:p>
                    <a:p>
                      <a:r>
                        <a:rPr lang="de-DE" sz="800" dirty="0" smtClean="0">
                          <a:latin typeface="Arial" panose="020B0604020202020204" pitchFamily="34" charset="0"/>
                          <a:cs typeface="Arial" panose="020B0604020202020204" pitchFamily="34" charset="0"/>
                        </a:rPr>
                        <a:t>vernetzte Interaktion</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16-18 </a:t>
                      </a:r>
                      <a:r>
                        <a:rPr lang="de-DE" sz="800" dirty="0" err="1" smtClean="0">
                          <a:latin typeface="Arial" panose="020B0604020202020204" pitchFamily="34" charset="0"/>
                          <a:cs typeface="Arial" panose="020B0604020202020204" pitchFamily="34" charset="0"/>
                        </a:rPr>
                        <a:t>Planerfelder</a:t>
                      </a:r>
                      <a:endParaRPr lang="de-DE" sz="800" dirty="0" smtClean="0">
                        <a:latin typeface="Arial" panose="020B0604020202020204" pitchFamily="34" charset="0"/>
                        <a:cs typeface="Arial" panose="020B0604020202020204" pitchFamily="34" charset="0"/>
                      </a:endParaRPr>
                    </a:p>
                    <a:p>
                      <a:r>
                        <a:rPr lang="de-DE" sz="800" dirty="0" err="1" smtClean="0">
                          <a:latin typeface="Arial" panose="020B0604020202020204" pitchFamily="34" charset="0"/>
                          <a:cs typeface="Arial" panose="020B0604020202020204" pitchFamily="34" charset="0"/>
                        </a:rPr>
                        <a:t>unterschiedl</a:t>
                      </a:r>
                      <a:r>
                        <a:rPr lang="de-DE" sz="800" dirty="0" smtClean="0">
                          <a:latin typeface="Arial" panose="020B0604020202020204" pitchFamily="34" charset="0"/>
                          <a:cs typeface="Arial" panose="020B0604020202020204" pitchFamily="34" charset="0"/>
                        </a:rPr>
                        <a:t>.</a:t>
                      </a:r>
                      <a:r>
                        <a:rPr lang="de-DE" sz="800" baseline="0" dirty="0" smtClean="0">
                          <a:latin typeface="Arial" panose="020B0604020202020204" pitchFamily="34" charset="0"/>
                          <a:cs typeface="Arial" panose="020B0604020202020204" pitchFamily="34" charset="0"/>
                        </a:rPr>
                        <a:t> Qualitäten</a:t>
                      </a:r>
                    </a:p>
                    <a:p>
                      <a:r>
                        <a:rPr lang="de-DE" sz="800" dirty="0" smtClean="0">
                          <a:latin typeface="Arial" panose="020B0604020202020204" pitchFamily="34" charset="0"/>
                          <a:cs typeface="Arial" panose="020B0604020202020204" pitchFamily="34" charset="0"/>
                        </a:rPr>
                        <a:t>viele </a:t>
                      </a:r>
                      <a:r>
                        <a:rPr lang="de-DE" sz="800" dirty="0" err="1" smtClean="0">
                          <a:latin typeface="Arial" panose="020B0604020202020204" pitchFamily="34" charset="0"/>
                          <a:cs typeface="Arial" panose="020B0604020202020204" pitchFamily="34" charset="0"/>
                        </a:rPr>
                        <a:t>freelancer</a:t>
                      </a:r>
                      <a:r>
                        <a:rPr lang="de-DE" sz="800" dirty="0" smtClean="0">
                          <a:latin typeface="Arial" panose="020B0604020202020204" pitchFamily="34" charset="0"/>
                          <a:cs typeface="Arial" panose="020B0604020202020204" pitchFamily="34" charset="0"/>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19 </a:t>
                      </a:r>
                      <a:r>
                        <a:rPr lang="de-DE" sz="800" dirty="0" smtClean="0">
                          <a:latin typeface="Arial" panose="020B0604020202020204" pitchFamily="34" charset="0"/>
                          <a:cs typeface="Arial" panose="020B0604020202020204" pitchFamily="34" charset="0"/>
                          <a:sym typeface="Wingdings" pitchFamily="2" charset="2"/>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336296">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endParaRPr lang="de-DE" sz="800" b="1" dirty="0" smtClean="0">
                        <a:latin typeface="Arial" panose="020B0604020202020204" pitchFamily="34" charset="0"/>
                        <a:cs typeface="Arial" panose="020B0604020202020204" pitchFamily="34" charset="0"/>
                      </a:endParaRPr>
                    </a:p>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         Anzahl ausführender</a:t>
                      </a:r>
                      <a:r>
                        <a:rPr lang="de-DE" sz="800" b="1" baseline="0" dirty="0" smtClean="0">
                          <a:latin typeface="Arial" panose="020B0604020202020204" pitchFamily="34" charset="0"/>
                          <a:cs typeface="Arial" panose="020B0604020202020204" pitchFamily="34" charset="0"/>
                        </a:rPr>
                        <a:t>   </a:t>
                      </a:r>
                      <a:r>
                        <a:rPr lang="de-DE" sz="800" b="1" dirty="0" smtClean="0">
                          <a:latin typeface="Arial" panose="020B0604020202020204" pitchFamily="34" charset="0"/>
                          <a:cs typeface="Arial" panose="020B0604020202020204" pitchFamily="34" charset="0"/>
                        </a:rPr>
                        <a:t>Firmen und </a:t>
                      </a:r>
                      <a:r>
                        <a:rPr lang="de-DE" sz="800" b="1" dirty="0" err="1" smtClean="0">
                          <a:latin typeface="Arial" panose="020B0604020202020204" pitchFamily="34" charset="0"/>
                          <a:cs typeface="Arial" panose="020B0604020202020204" pitchFamily="34" charset="0"/>
                        </a:rPr>
                        <a:t>Gewerke</a:t>
                      </a:r>
                      <a:r>
                        <a:rPr lang="de-DE" sz="800" b="1" baseline="30000" dirty="0" err="1" smtClean="0">
                          <a:latin typeface="Arial" panose="020B0604020202020204" pitchFamily="34" charset="0"/>
                          <a:cs typeface="Arial" panose="020B0604020202020204" pitchFamily="34" charset="0"/>
                        </a:rPr>
                        <a:t>x</a:t>
                      </a:r>
                      <a:r>
                        <a:rPr lang="de-DE" sz="800" b="1" baseline="30000" dirty="0" smtClean="0">
                          <a:latin typeface="Arial" panose="020B0604020202020204" pitchFamily="34" charset="0"/>
                          <a:cs typeface="Arial" panose="020B0604020202020204" pitchFamily="34" charset="0"/>
                        </a:rPr>
                        <a:t>)</a:t>
                      </a: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5 - 10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11 - 20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21 - 30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31 - 40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41 - 70</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70 </a:t>
                      </a:r>
                      <a:r>
                        <a:rPr lang="de-DE" sz="800" dirty="0" smtClean="0">
                          <a:latin typeface="Arial" panose="020B0604020202020204" pitchFamily="34" charset="0"/>
                          <a:cs typeface="Arial" panose="020B0604020202020204" pitchFamily="34" charset="0"/>
                          <a:sym typeface="Wingdings" pitchFamily="2" charset="2"/>
                        </a:rPr>
                        <a:t> </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439200">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Verträge + Genehmigungen</a:t>
                      </a:r>
                      <a:endParaRPr lang="de-DE" sz="800" b="1" strike="noStrike" baseline="30000"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übliche Verträge</a:t>
                      </a:r>
                      <a:br>
                        <a:rPr lang="de-DE" sz="800" dirty="0" smtClean="0">
                          <a:latin typeface="Arial" panose="020B0604020202020204" pitchFamily="34" charset="0"/>
                          <a:cs typeface="Arial" panose="020B0604020202020204" pitchFamily="34" charset="0"/>
                        </a:rPr>
                      </a:br>
                      <a:r>
                        <a:rPr lang="de-DE" sz="800" dirty="0" smtClean="0">
                          <a:latin typeface="Arial" panose="020B0604020202020204" pitchFamily="34" charset="0"/>
                          <a:cs typeface="Arial" panose="020B0604020202020204" pitchFamily="34" charset="0"/>
                        </a:rPr>
                        <a:t>unkomplizierte</a:t>
                      </a:r>
                      <a:r>
                        <a:rPr lang="de-DE" sz="800" baseline="0" dirty="0" smtClean="0">
                          <a:latin typeface="Arial" panose="020B0604020202020204" pitchFamily="34" charset="0"/>
                          <a:cs typeface="Arial" panose="020B0604020202020204" pitchFamily="34" charset="0"/>
                        </a:rPr>
                        <a:t> Freigabe</a:t>
                      </a:r>
                      <a:br>
                        <a:rPr lang="de-DE" sz="800" baseline="0" dirty="0" smtClean="0">
                          <a:latin typeface="Arial" panose="020B0604020202020204" pitchFamily="34" charset="0"/>
                          <a:cs typeface="Arial" panose="020B0604020202020204" pitchFamily="34" charset="0"/>
                        </a:rPr>
                      </a:br>
                      <a:r>
                        <a:rPr lang="de-DE" sz="800" baseline="0" dirty="0" smtClean="0">
                          <a:latin typeface="Arial" panose="020B0604020202020204" pitchFamily="34" charset="0"/>
                          <a:cs typeface="Arial" panose="020B0604020202020204" pitchFamily="34" charset="0"/>
                        </a:rPr>
                        <a:t>qualifizierte MW des AG</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übliche VT-Erweiterungen</a:t>
                      </a:r>
                    </a:p>
                    <a:p>
                      <a:r>
                        <a:rPr lang="de-DE" sz="800" dirty="0" smtClean="0">
                          <a:latin typeface="Arial" panose="020B0604020202020204" pitchFamily="34" charset="0"/>
                          <a:cs typeface="Arial" panose="020B0604020202020204" pitchFamily="34" charset="0"/>
                        </a:rPr>
                        <a:t>festgelegte Freigaberegeln</a:t>
                      </a:r>
                    </a:p>
                    <a:p>
                      <a:r>
                        <a:rPr lang="de-DE" sz="800" dirty="0" smtClean="0">
                          <a:latin typeface="Arial" panose="020B0604020202020204" pitchFamily="34" charset="0"/>
                          <a:cs typeface="Arial" panose="020B0604020202020204" pitchFamily="34" charset="0"/>
                        </a:rPr>
                        <a:t>qualifizierte MW des AG</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Vertragserweiterungen kalk.</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aufwendige Freigaberegeln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qualifizierte MW des AG</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sprachüberschreitend</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erhebliche VT-Erweiterungen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Risikoverschiebungen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schwierige Entscheidungen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sprachüberschreitend</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eigene Vertragswelt</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hohe</a:t>
                      </a:r>
                      <a:r>
                        <a:rPr lang="de-DE" sz="800" baseline="0" dirty="0" smtClean="0">
                          <a:latin typeface="Arial" panose="020B0604020202020204" pitchFamily="34" charset="0"/>
                          <a:cs typeface="Arial" panose="020B0604020202020204" pitchFamily="34" charset="0"/>
                        </a:rPr>
                        <a:t> Risikoverschiebung</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baseline="0" dirty="0" smtClean="0">
                          <a:latin typeface="Arial" panose="020B0604020202020204" pitchFamily="34" charset="0"/>
                          <a:cs typeface="Arial" panose="020B0604020202020204" pitchFamily="34" charset="0"/>
                        </a:rPr>
                        <a:t>sehr schw. Entscheidungen</a:t>
                      </a:r>
                    </a:p>
                    <a:p>
                      <a:pPr marL="0" marR="0" indent="0" algn="l" defTabSz="995690" rtl="0" eaLnBrk="1" fontAlgn="auto" latinLnBrk="0" hangingPunct="1">
                        <a:lnSpc>
                          <a:spcPct val="100000"/>
                        </a:lnSpc>
                        <a:spcBef>
                          <a:spcPts val="0"/>
                        </a:spcBef>
                        <a:spcAft>
                          <a:spcPts val="0"/>
                        </a:spcAft>
                        <a:buClrTx/>
                        <a:buSzTx/>
                        <a:buFontTx/>
                        <a:buNone/>
                        <a:tabLst/>
                        <a:defRPr/>
                      </a:pPr>
                      <a:r>
                        <a:rPr lang="de-DE" sz="800" dirty="0" smtClean="0">
                          <a:latin typeface="Arial" panose="020B0604020202020204" pitchFamily="34" charset="0"/>
                          <a:cs typeface="Arial" panose="020B0604020202020204" pitchFamily="34" charset="0"/>
                        </a:rPr>
                        <a:t>sprachüberschreitend</a:t>
                      </a: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6350" cap="flat" cmpd="sng" algn="ctr">
                      <a:solidFill>
                        <a:schemeClr val="bg1">
                          <a:lumMod val="75000"/>
                        </a:schemeClr>
                      </a:solidFill>
                      <a:prstDash val="solid"/>
                      <a:round/>
                      <a:headEnd type="none" w="med" len="med"/>
                      <a:tailEnd type="none" w="med" len="med"/>
                    </a:lnB>
                    <a:noFill/>
                  </a:tcPr>
                </a:tc>
              </a:tr>
              <a:tr h="439200">
                <a:tc>
                  <a:txBody>
                    <a:bodyPr/>
                    <a:lstStyle/>
                    <a:p>
                      <a:r>
                        <a:rPr lang="de-DE" sz="800" b="1" dirty="0" smtClean="0">
                          <a:latin typeface="Arial" panose="020B0604020202020204" pitchFamily="34" charset="0"/>
                          <a:cs typeface="Arial" panose="020B0604020202020204" pitchFamily="34" charset="0"/>
                        </a:rPr>
                        <a:t>Umfeld</a:t>
                      </a:r>
                      <a:endParaRPr lang="de-DE" sz="800" b="1" baseline="30000" dirty="0" smtClean="0">
                        <a:latin typeface="Arial" panose="020B0604020202020204" pitchFamily="34" charset="0"/>
                        <a:cs typeface="Arial" panose="020B0604020202020204" pitchFamily="34" charset="0"/>
                      </a:endParaRPr>
                    </a:p>
                  </a:txBody>
                  <a:tcPr marL="36000" marR="36000" marT="36000" marB="36000" anchor="b">
                    <a:lnL w="3175" cap="flat" cmpd="sng" algn="ctr">
                      <a:no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geringe </a:t>
                      </a:r>
                      <a:r>
                        <a:rPr lang="de-DE" sz="800" dirty="0" err="1" smtClean="0">
                          <a:latin typeface="Arial" panose="020B0604020202020204" pitchFamily="34" charset="0"/>
                          <a:cs typeface="Arial" panose="020B0604020202020204" pitchFamily="34" charset="0"/>
                        </a:rPr>
                        <a:t>Unmwelteinflüsse</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geringe Erwartungen</a:t>
                      </a:r>
                    </a:p>
                    <a:p>
                      <a:r>
                        <a:rPr lang="de-DE" sz="800" dirty="0" smtClean="0">
                          <a:latin typeface="Arial" panose="020B0604020202020204" pitchFamily="34" charset="0"/>
                          <a:cs typeface="Arial" panose="020B0604020202020204" pitchFamily="34" charset="0"/>
                        </a:rPr>
                        <a:t>geringe</a:t>
                      </a:r>
                      <a:r>
                        <a:rPr lang="de-DE" sz="800" baseline="0" dirty="0" smtClean="0">
                          <a:latin typeface="Arial" panose="020B0604020202020204" pitchFamily="34" charset="0"/>
                          <a:cs typeface="Arial" panose="020B0604020202020204" pitchFamily="34" charset="0"/>
                        </a:rPr>
                        <a:t> </a:t>
                      </a:r>
                      <a:r>
                        <a:rPr lang="de-DE" sz="800" dirty="0" smtClean="0">
                          <a:latin typeface="Arial" panose="020B0604020202020204" pitchFamily="34" charset="0"/>
                          <a:cs typeface="Arial" panose="020B0604020202020204" pitchFamily="34" charset="0"/>
                        </a:rPr>
                        <a:t>Veränderungszahl</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geringe Umwelteinflussgröße</a:t>
                      </a:r>
                    </a:p>
                    <a:p>
                      <a:r>
                        <a:rPr lang="de-DE" sz="800" dirty="0" smtClean="0">
                          <a:latin typeface="Arial" panose="020B0604020202020204" pitchFamily="34" charset="0"/>
                          <a:cs typeface="Arial" panose="020B0604020202020204" pitchFamily="34" charset="0"/>
                        </a:rPr>
                        <a:t>mittlere</a:t>
                      </a:r>
                      <a:r>
                        <a:rPr lang="de-DE" sz="800" baseline="0" dirty="0" smtClean="0">
                          <a:latin typeface="Arial" panose="020B0604020202020204" pitchFamily="34" charset="0"/>
                          <a:cs typeface="Arial" panose="020B0604020202020204" pitchFamily="34" charset="0"/>
                        </a:rPr>
                        <a:t> Erwartungen</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geringe </a:t>
                      </a:r>
                      <a:r>
                        <a:rPr lang="de-DE" sz="800" baseline="0" dirty="0" smtClean="0">
                          <a:latin typeface="Arial" panose="020B0604020202020204" pitchFamily="34" charset="0"/>
                          <a:cs typeface="Arial" panose="020B0604020202020204" pitchFamily="34" charset="0"/>
                        </a:rPr>
                        <a:t>Änderungen</a:t>
                      </a:r>
                      <a:endParaRPr lang="de-DE" sz="800" dirty="0" smtClean="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mittlere Umwelteinflüsse</a:t>
                      </a:r>
                    </a:p>
                    <a:p>
                      <a:r>
                        <a:rPr lang="de-DE" sz="800" dirty="0" smtClean="0">
                          <a:latin typeface="Arial" panose="020B0604020202020204" pitchFamily="34" charset="0"/>
                          <a:cs typeface="Arial" panose="020B0604020202020204" pitchFamily="34" charset="0"/>
                        </a:rPr>
                        <a:t>mittlere</a:t>
                      </a:r>
                      <a:r>
                        <a:rPr lang="de-DE" sz="800" baseline="0" dirty="0" smtClean="0">
                          <a:latin typeface="Arial" panose="020B0604020202020204" pitchFamily="34" charset="0"/>
                          <a:cs typeface="Arial" panose="020B0604020202020204" pitchFamily="34" charset="0"/>
                        </a:rPr>
                        <a:t> Erwartungen</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mittlere</a:t>
                      </a:r>
                      <a:r>
                        <a:rPr lang="de-DE" sz="800" baseline="0" dirty="0" smtClean="0">
                          <a:latin typeface="Arial" panose="020B0604020202020204" pitchFamily="34" charset="0"/>
                          <a:cs typeface="Arial" panose="020B0604020202020204" pitchFamily="34" charset="0"/>
                        </a:rPr>
                        <a:t> Änderungen</a:t>
                      </a:r>
                    </a:p>
                    <a:p>
                      <a:r>
                        <a:rPr lang="de-DE" sz="800" dirty="0" smtClean="0">
                          <a:latin typeface="Arial" panose="020B0604020202020204" pitchFamily="34" charset="0"/>
                          <a:cs typeface="Arial" panose="020B0604020202020204" pitchFamily="34" charset="0"/>
                        </a:rPr>
                        <a:t>grenzüberschreitend</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mittlere Umwelteinflüsse</a:t>
                      </a:r>
                    </a:p>
                    <a:p>
                      <a:r>
                        <a:rPr lang="de-DE" sz="800" dirty="0" smtClean="0">
                          <a:latin typeface="Arial" panose="020B0604020202020204" pitchFamily="34" charset="0"/>
                          <a:cs typeface="Arial" panose="020B0604020202020204" pitchFamily="34" charset="0"/>
                        </a:rPr>
                        <a:t>hohe </a:t>
                      </a:r>
                      <a:r>
                        <a:rPr lang="de-DE" sz="800" baseline="0" dirty="0" smtClean="0">
                          <a:latin typeface="Arial" panose="020B0604020202020204" pitchFamily="34" charset="0"/>
                          <a:cs typeface="Arial" panose="020B0604020202020204" pitchFamily="34" charset="0"/>
                        </a:rPr>
                        <a:t>Erwartungen</a:t>
                      </a:r>
                      <a:endParaRPr lang="de-DE" sz="800" dirty="0" smtClean="0">
                        <a:latin typeface="Arial" panose="020B0604020202020204" pitchFamily="34" charset="0"/>
                        <a:cs typeface="Arial" panose="020B0604020202020204" pitchFamily="34" charset="0"/>
                      </a:endParaRPr>
                    </a:p>
                    <a:p>
                      <a:r>
                        <a:rPr lang="de-DE" sz="800" dirty="0" smtClean="0">
                          <a:latin typeface="Arial" panose="020B0604020202020204" pitchFamily="34" charset="0"/>
                          <a:cs typeface="Arial" panose="020B0604020202020204" pitchFamily="34" charset="0"/>
                        </a:rPr>
                        <a:t>viele Änderungen</a:t>
                      </a:r>
                    </a:p>
                    <a:p>
                      <a:r>
                        <a:rPr lang="de-DE" sz="800" dirty="0" smtClean="0">
                          <a:latin typeface="Arial" panose="020B0604020202020204" pitchFamily="34" charset="0"/>
                          <a:cs typeface="Arial" panose="020B0604020202020204" pitchFamily="34" charset="0"/>
                        </a:rPr>
                        <a:t>grenzüberschreitend</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r>
                        <a:rPr lang="de-DE" sz="800" dirty="0" smtClean="0">
                          <a:latin typeface="Arial" panose="020B0604020202020204" pitchFamily="34" charset="0"/>
                          <a:cs typeface="Arial" panose="020B0604020202020204" pitchFamily="34" charset="0"/>
                        </a:rPr>
                        <a:t>hohe Umwelteinflüsse</a:t>
                      </a:r>
                    </a:p>
                    <a:p>
                      <a:r>
                        <a:rPr lang="de-DE" sz="800" dirty="0" smtClean="0">
                          <a:latin typeface="Arial" panose="020B0604020202020204" pitchFamily="34" charset="0"/>
                          <a:cs typeface="Arial" panose="020B0604020202020204" pitchFamily="34" charset="0"/>
                        </a:rPr>
                        <a:t>sehr hohe Erwartungen</a:t>
                      </a:r>
                    </a:p>
                    <a:p>
                      <a:r>
                        <a:rPr lang="de-DE" sz="800" dirty="0" smtClean="0">
                          <a:latin typeface="Arial" panose="020B0604020202020204" pitchFamily="34" charset="0"/>
                          <a:cs typeface="Arial" panose="020B0604020202020204" pitchFamily="34" charset="0"/>
                        </a:rPr>
                        <a:t>sehr viele </a:t>
                      </a:r>
                      <a:r>
                        <a:rPr lang="de-DE" sz="800" baseline="0" dirty="0" smtClean="0">
                          <a:latin typeface="Arial" panose="020B0604020202020204" pitchFamily="34" charset="0"/>
                          <a:cs typeface="Arial" panose="020B0604020202020204" pitchFamily="34" charset="0"/>
                        </a:rPr>
                        <a:t>Veränderungen</a:t>
                      </a:r>
                    </a:p>
                    <a:p>
                      <a:r>
                        <a:rPr lang="de-DE" sz="800" dirty="0" smtClean="0">
                          <a:latin typeface="Arial" panose="020B0604020202020204" pitchFamily="34" charset="0"/>
                          <a:cs typeface="Arial" panose="020B0604020202020204" pitchFamily="34" charset="0"/>
                        </a:rPr>
                        <a:t>grenzüberschreitend</a:t>
                      </a:r>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6350" cap="flat" cmpd="sng" algn="ctr">
                      <a:solidFill>
                        <a:schemeClr val="bg1">
                          <a:lumMod val="75000"/>
                        </a:schemeClr>
                      </a:solidFill>
                      <a:prstDash val="solid"/>
                      <a:round/>
                      <a:headEnd type="none" w="med" len="med"/>
                      <a:tailEnd type="none" w="med" len="med"/>
                    </a:lnL>
                    <a:lnR w="6350" cap="flat" cmpd="sng" algn="ctr">
                      <a:solidFill>
                        <a:schemeClr val="bg1">
                          <a:lumMod val="75000"/>
                        </a:schemeClr>
                      </a:solid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c>
                  <a:txBody>
                    <a:bodyPr/>
                    <a:lstStyle/>
                    <a:p>
                      <a:pPr algn="r"/>
                      <a:endParaRPr lang="de-DE" sz="1600" b="1" dirty="0">
                        <a:solidFill>
                          <a:srgbClr val="00B0F0"/>
                        </a:solidFill>
                        <a:latin typeface="Brush Script Std" pitchFamily="66" charset="0"/>
                        <a:cs typeface="Arial" panose="020B0604020202020204" pitchFamily="34" charset="0"/>
                      </a:endParaRPr>
                    </a:p>
                  </a:txBody>
                  <a:tcPr marL="36000" marR="36000" marT="36000" marB="36000" anchor="b">
                    <a:lnL w="6350" cap="flat" cmpd="sng" algn="ctr">
                      <a:solidFill>
                        <a:schemeClr val="bg1">
                          <a:lumMod val="75000"/>
                        </a:schemeClr>
                      </a:solidFill>
                      <a:prstDash val="solid"/>
                      <a:round/>
                      <a:headEnd type="none" w="med" len="med"/>
                      <a:tailEnd type="none" w="med" len="med"/>
                    </a:lnL>
                    <a:lnR w="3175" cap="flat" cmpd="sng" algn="ctr">
                      <a:noFill/>
                      <a:prstDash val="solid"/>
                      <a:round/>
                      <a:headEnd type="none" w="med" len="med"/>
                      <a:tailEnd type="none" w="med" len="med"/>
                    </a:lnR>
                    <a:lnT w="6350" cap="flat" cmpd="sng" algn="ctr">
                      <a:solidFill>
                        <a:schemeClr val="bg1">
                          <a:lumMod val="75000"/>
                        </a:schemeClr>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180000">
                <a:tc>
                  <a:txBody>
                    <a:bodyPr/>
                    <a:lstStyle/>
                    <a:p>
                      <a:endParaRPr lang="de-DE" sz="800" b="1"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gridSpan="2">
                  <a:txBody>
                    <a:bodyPr/>
                    <a:lstStyle/>
                    <a:p>
                      <a:pPr algn="r">
                        <a:spcBef>
                          <a:spcPts val="0"/>
                        </a:spcBef>
                      </a:pPr>
                      <a:endParaRPr lang="de-DE" sz="500" dirty="0" smtClean="0">
                        <a:latin typeface="Arial" panose="020B0604020202020204" pitchFamily="34" charset="0"/>
                        <a:cs typeface="Arial" panose="020B0604020202020204" pitchFamily="34" charset="0"/>
                      </a:endParaRPr>
                    </a:p>
                    <a:p>
                      <a:pPr algn="l">
                        <a:spcBef>
                          <a:spcPts val="0"/>
                        </a:spcBef>
                      </a:pPr>
                      <a:r>
                        <a:rPr lang="de-DE" sz="800" dirty="0" smtClean="0">
                          <a:latin typeface="Arial" panose="020B0604020202020204" pitchFamily="34" charset="0"/>
                          <a:cs typeface="Arial" panose="020B0604020202020204" pitchFamily="34" charset="0"/>
                        </a:rPr>
                        <a:t>                                                    </a:t>
                      </a:r>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noFill/>
                  </a:tcPr>
                </a:tc>
                <a:tc hMerge="1">
                  <a:txBody>
                    <a:bodyPr/>
                    <a:lstStyle/>
                    <a:p>
                      <a:endParaRPr lang="de-DE" sz="800" dirty="0">
                        <a:latin typeface="Arial" panose="020B0604020202020204" pitchFamily="34" charset="0"/>
                        <a:cs typeface="Arial" panose="020B0604020202020204" pitchFamily="34" charset="0"/>
                      </a:endParaRPr>
                    </a:p>
                  </a:txBody>
                  <a:tcPr marL="36000" marR="36000" marT="36000" marB="36000">
                    <a:lnL w="12700" cap="flat" cmpd="sng" algn="ctr">
                      <a:noFill/>
                      <a:prstDash val="solid"/>
                      <a:round/>
                      <a:headEnd type="none" w="med" len="med"/>
                      <a:tailEnd type="none" w="med" len="med"/>
                    </a:lnL>
                    <a:lnR w="12700"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noFill/>
                      <a:prstDash val="solid"/>
                      <a:round/>
                      <a:headEnd type="none" w="med" len="med"/>
                      <a:tailEnd type="none" w="med" len="med"/>
                    </a:lnB>
                    <a:solidFill>
                      <a:schemeClr val="bg1"/>
                    </a:solidFill>
                  </a:tcPr>
                </a:tc>
                <a:tc>
                  <a:txBody>
                    <a:bodyPr/>
                    <a:lstStyle/>
                    <a:p>
                      <a:pPr marL="0" marR="0" indent="0" algn="r" defTabSz="995690" rtl="0" eaLnBrk="1" fontAlgn="auto" latinLnBrk="0" hangingPunct="1">
                        <a:lnSpc>
                          <a:spcPct val="100000"/>
                        </a:lnSpc>
                        <a:spcBef>
                          <a:spcPts val="0"/>
                        </a:spcBef>
                        <a:spcAft>
                          <a:spcPts val="0"/>
                        </a:spcAft>
                        <a:buClrTx/>
                        <a:buSzTx/>
                        <a:buFontTx/>
                        <a:buNone/>
                        <a:tabLst/>
                        <a:defRPr/>
                      </a:pPr>
                      <a:endParaRPr lang="de-DE" sz="1600" b="1" kern="1200" dirty="0" smtClean="0">
                        <a:solidFill>
                          <a:srgbClr val="00B0F0"/>
                        </a:solidFill>
                        <a:latin typeface="Brush Script Std" pitchFamily="66" charset="0"/>
                        <a:ea typeface="+mn-ea"/>
                        <a:cs typeface="Arial" panose="020B0604020202020204" pitchFamily="34" charset="0"/>
                      </a:endParaRPr>
                    </a:p>
                  </a:txBody>
                  <a:tcPr marL="36000" marR="36000" marT="36000" marB="36000">
                    <a:lnL w="12700"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bl>
          </a:graphicData>
        </a:graphic>
      </p:graphicFrame>
      <p:sp>
        <p:nvSpPr>
          <p:cNvPr id="49" name="Text Box 4"/>
          <p:cNvSpPr txBox="1">
            <a:spLocks noChangeArrowheads="1"/>
          </p:cNvSpPr>
          <p:nvPr/>
        </p:nvSpPr>
        <p:spPr bwMode="auto">
          <a:xfrm>
            <a:off x="6066800" y="6482319"/>
            <a:ext cx="2593640" cy="330072"/>
          </a:xfrm>
          <a:prstGeom prst="rect">
            <a:avLst/>
          </a:prstGeom>
          <a:noFill/>
          <a:ln w="12700">
            <a:solidFill>
              <a:schemeClr val="tx1"/>
            </a:solidFill>
            <a:miter lim="800000"/>
            <a:headEnd/>
            <a:tailEnd/>
          </a:ln>
        </p:spPr>
        <p:txBody>
          <a:bodyPr wrap="square" lIns="36000" tIns="72000" rIns="36000" bIns="72000" anchor="ctr" anchorCtr="0">
            <a:spAutoFit/>
          </a:bodyPr>
          <a:lstStyle/>
          <a:p>
            <a:pPr algn="ctr" defTabSz="995690"/>
            <a:r>
              <a:rPr lang="de-DE" sz="1200" b="1" dirty="0" smtClean="0">
                <a:solidFill>
                  <a:srgbClr val="00B0F0"/>
                </a:solidFill>
                <a:latin typeface="Brush Script Std" pitchFamily="66" charset="0"/>
                <a:cs typeface="Arial" panose="020B0604020202020204" pitchFamily="34" charset="0"/>
              </a:rPr>
              <a:t>.. </a:t>
            </a:r>
            <a:r>
              <a:rPr lang="de-DE" sz="1200" b="1" dirty="0" smtClean="0"/>
              <a:t>/ 12  =  </a:t>
            </a:r>
            <a:r>
              <a:rPr lang="de-DE" sz="1200" b="1" dirty="0" smtClean="0">
                <a:solidFill>
                  <a:srgbClr val="00B0F0"/>
                </a:solidFill>
                <a:latin typeface="Brush Script Std" pitchFamily="66" charset="0"/>
                <a:cs typeface="Arial" panose="020B0604020202020204" pitchFamily="34" charset="0"/>
              </a:rPr>
              <a:t>. , .</a:t>
            </a:r>
            <a:r>
              <a:rPr lang="de-DE" sz="1200" b="1" dirty="0" smtClean="0"/>
              <a:t>   =  Projektklasse   </a:t>
            </a:r>
            <a:r>
              <a:rPr lang="de-DE" sz="1200" b="1" dirty="0" smtClean="0">
                <a:solidFill>
                  <a:srgbClr val="00B0F0"/>
                </a:solidFill>
                <a:latin typeface="Brush Script Std" pitchFamily="66" charset="0"/>
                <a:cs typeface="Arial" panose="020B0604020202020204" pitchFamily="34" charset="0"/>
              </a:rPr>
              <a:t>..</a:t>
            </a:r>
            <a:endParaRPr lang="de-DE" sz="1200" b="1" dirty="0">
              <a:solidFill>
                <a:srgbClr val="00B0F0"/>
              </a:solidFill>
              <a:latin typeface="Brush Script Std" pitchFamily="66" charset="0"/>
              <a:cs typeface="Arial" panose="020B0604020202020204" pitchFamily="34" charset="0"/>
            </a:endParaRPr>
          </a:p>
        </p:txBody>
      </p:sp>
      <p:sp>
        <p:nvSpPr>
          <p:cNvPr id="50" name="Text Box 4"/>
          <p:cNvSpPr txBox="1">
            <a:spLocks noChangeArrowheads="1"/>
          </p:cNvSpPr>
          <p:nvPr/>
        </p:nvSpPr>
        <p:spPr bwMode="auto">
          <a:xfrm>
            <a:off x="177854" y="6540990"/>
            <a:ext cx="3584625" cy="120041"/>
          </a:xfrm>
          <a:prstGeom prst="rect">
            <a:avLst/>
          </a:prstGeom>
          <a:noFill/>
          <a:ln w="9525">
            <a:noFill/>
            <a:miter lim="800000"/>
            <a:headEnd/>
            <a:tailEnd/>
          </a:ln>
        </p:spPr>
        <p:txBody>
          <a:bodyPr wrap="square" lIns="39200" tIns="19600" rIns="39200" bIns="7840" anchor="ctr" anchorCtr="0">
            <a:spAutoFit/>
          </a:bodyPr>
          <a:lstStyle/>
          <a:p>
            <a:pPr marL="155575" indent="-155575" defTabSz="271463">
              <a:spcBef>
                <a:spcPts val="0"/>
              </a:spcBef>
              <a:buSzPct val="80000"/>
              <a:defRPr/>
            </a:pPr>
            <a:r>
              <a:rPr lang="de-DE" sz="600" baseline="30000" dirty="0" smtClean="0">
                <a:solidFill>
                  <a:srgbClr val="808080"/>
                </a:solidFill>
              </a:rPr>
              <a:t>x)</a:t>
            </a:r>
            <a:r>
              <a:rPr lang="de-DE" sz="600" dirty="0" smtClean="0">
                <a:solidFill>
                  <a:srgbClr val="808080"/>
                </a:solidFill>
              </a:rPr>
              <a:t>	auch bei GP/GU sind die Subunternehmer / Gewerke im Einzelnen komplexitätswirksam</a:t>
            </a:r>
          </a:p>
        </p:txBody>
      </p:sp>
      <p:sp>
        <p:nvSpPr>
          <p:cNvPr id="51" name="Text Box 4"/>
          <p:cNvSpPr txBox="1">
            <a:spLocks noChangeArrowheads="1"/>
          </p:cNvSpPr>
          <p:nvPr/>
        </p:nvSpPr>
        <p:spPr bwMode="auto">
          <a:xfrm>
            <a:off x="8731170" y="6473921"/>
            <a:ext cx="1430675" cy="299295"/>
          </a:xfrm>
          <a:prstGeom prst="rect">
            <a:avLst/>
          </a:prstGeom>
          <a:noFill/>
          <a:ln w="12700">
            <a:noFill/>
            <a:miter lim="800000"/>
            <a:headEnd/>
            <a:tailEnd/>
          </a:ln>
        </p:spPr>
        <p:txBody>
          <a:bodyPr wrap="square" lIns="36000" tIns="72000" rIns="36000" bIns="72000" anchor="ctr" anchorCtr="0">
            <a:spAutoFit/>
          </a:bodyPr>
          <a:lstStyle/>
          <a:p>
            <a:pPr algn="r"/>
            <a:r>
              <a:rPr lang="de-DE" b="1" dirty="0" smtClean="0">
                <a:sym typeface="Wingdings 3"/>
              </a:rPr>
              <a:t>  </a:t>
            </a:r>
            <a:r>
              <a:rPr lang="de-DE" b="1" dirty="0" smtClean="0"/>
              <a:t>Bewertungspunkte</a:t>
            </a:r>
            <a:endParaRPr lang="de-DE" b="1" baseline="30000" dirty="0" smtClean="0"/>
          </a:p>
        </p:txBody>
      </p:sp>
      <p:sp>
        <p:nvSpPr>
          <p:cNvPr id="53" name="Text Box 3"/>
          <p:cNvSpPr txBox="1">
            <a:spLocks noChangeArrowheads="1"/>
          </p:cNvSpPr>
          <p:nvPr/>
        </p:nvSpPr>
        <p:spPr bwMode="auto">
          <a:xfrm>
            <a:off x="8569190" y="7244248"/>
            <a:ext cx="1943077" cy="107722"/>
          </a:xfrm>
          <a:prstGeom prst="rect">
            <a:avLst/>
          </a:prstGeom>
          <a:noFill/>
          <a:ln w="9525">
            <a:noFill/>
            <a:miter lim="800000"/>
            <a:headEnd/>
            <a:tailEnd/>
          </a:ln>
          <a:effectLst/>
        </p:spPr>
        <p:txBody>
          <a:bodyPr lIns="0" tIns="0" rIns="0" bIns="0">
            <a:spAutoFit/>
          </a:bodyPr>
          <a:lstStyle/>
          <a:p>
            <a:pPr algn="r" defTabSz="995300">
              <a:spcBef>
                <a:spcPct val="50000"/>
              </a:spcBef>
              <a:defRPr/>
            </a:pPr>
            <a:r>
              <a:rPr lang="de-AT" sz="700" dirty="0" smtClean="0">
                <a:solidFill>
                  <a:schemeClr val="bg2"/>
                </a:solidFill>
                <a:latin typeface="Arial"/>
                <a:cs typeface="Arial"/>
              </a:rPr>
              <a:t>11</a:t>
            </a:r>
            <a:r>
              <a:rPr lang="de-AT" sz="700" b="0" dirty="0" smtClean="0">
                <a:solidFill>
                  <a:schemeClr val="bg2"/>
                </a:solidFill>
                <a:latin typeface="Arial"/>
                <a:cs typeface="Arial"/>
              </a:rPr>
              <a:t>. Februar 2016</a:t>
            </a:r>
            <a:r>
              <a:rPr lang="de-AT" sz="700" b="0" baseline="0" dirty="0" smtClean="0">
                <a:solidFill>
                  <a:schemeClr val="bg2"/>
                </a:solidFill>
                <a:latin typeface="Arial"/>
                <a:cs typeface="Arial"/>
              </a:rPr>
              <a:t>   </a:t>
            </a:r>
            <a:r>
              <a:rPr lang="de-AT" sz="700" b="0" dirty="0" smtClean="0">
                <a:solidFill>
                  <a:schemeClr val="bg2"/>
                </a:solidFill>
                <a:latin typeface="Arial" charset="0"/>
                <a:cs typeface="Arial" charset="0"/>
                <a:sym typeface="Wingdings 2"/>
              </a:rPr>
              <a:t>|  </a:t>
            </a:r>
            <a:r>
              <a:rPr lang="de-AT" sz="700" b="0" dirty="0" smtClean="0">
                <a:solidFill>
                  <a:schemeClr val="bg2"/>
                </a:solidFill>
                <a:latin typeface="Arial" charset="0"/>
                <a:cs typeface="Arial" charset="0"/>
              </a:rPr>
              <a:t> ö-VS 1   </a:t>
            </a:r>
            <a:r>
              <a:rPr lang="de-AT" sz="700" b="0" dirty="0" smtClean="0">
                <a:solidFill>
                  <a:schemeClr val="bg2"/>
                </a:solidFill>
                <a:latin typeface="Arial" charset="0"/>
                <a:cs typeface="Arial" charset="0"/>
                <a:sym typeface="Wingdings 2"/>
              </a:rPr>
              <a:t>|</a:t>
            </a:r>
            <a:r>
              <a:rPr lang="de-AT" sz="700" b="1" baseline="0" dirty="0" smtClean="0">
                <a:solidFill>
                  <a:schemeClr val="bg2"/>
                </a:solidFill>
                <a:latin typeface="Arial" charset="0"/>
                <a:sym typeface="Wingdings 2"/>
              </a:rPr>
              <a:t> </a:t>
            </a:r>
            <a:r>
              <a:rPr lang="de-AT" sz="700" b="1" dirty="0" smtClean="0">
                <a:solidFill>
                  <a:schemeClr val="bg2"/>
                </a:solidFill>
                <a:latin typeface="Arial" charset="0"/>
                <a:sym typeface="Wingdings 2"/>
              </a:rPr>
              <a:t>  </a:t>
            </a:r>
            <a:r>
              <a:rPr lang="de-DE" sz="700" dirty="0" smtClean="0">
                <a:solidFill>
                  <a:schemeClr val="bg2"/>
                </a:solidFill>
                <a:latin typeface="Arial" charset="0"/>
              </a:rPr>
              <a:t> 1 von 2</a:t>
            </a:r>
            <a:endParaRPr lang="de-AT" sz="700" b="0" dirty="0">
              <a:solidFill>
                <a:schemeClr val="bg2"/>
              </a:solidFill>
              <a:latin typeface="Arial" charset="0"/>
              <a:cs typeface="Arial" charset="0"/>
              <a:sym typeface="Wingdings 3" pitchFamily="18" charset="2"/>
            </a:endParaRPr>
          </a:p>
        </p:txBody>
      </p:sp>
      <p:sp>
        <p:nvSpPr>
          <p:cNvPr id="54" name="Oval 40"/>
          <p:cNvSpPr>
            <a:spLocks noChangeArrowheads="1"/>
          </p:cNvSpPr>
          <p:nvPr/>
        </p:nvSpPr>
        <p:spPr bwMode="auto">
          <a:xfrm>
            <a:off x="161980" y="638936"/>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A1</a:t>
            </a:r>
            <a:endParaRPr lang="de-DE" sz="1050" b="1" dirty="0">
              <a:solidFill>
                <a:schemeClr val="bg1"/>
              </a:solidFill>
              <a:latin typeface="Dutch801 XBd BT" panose="02020903060505020304" pitchFamily="18" charset="0"/>
            </a:endParaRPr>
          </a:p>
        </p:txBody>
      </p:sp>
      <p:sp>
        <p:nvSpPr>
          <p:cNvPr id="55" name="Oval 40"/>
          <p:cNvSpPr>
            <a:spLocks noChangeArrowheads="1"/>
          </p:cNvSpPr>
          <p:nvPr/>
        </p:nvSpPr>
        <p:spPr bwMode="auto">
          <a:xfrm>
            <a:off x="161980" y="1077116"/>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A2</a:t>
            </a:r>
            <a:endParaRPr lang="de-DE" sz="1050" b="1" dirty="0">
              <a:solidFill>
                <a:schemeClr val="bg1"/>
              </a:solidFill>
              <a:latin typeface="Dutch801 XBd BT" panose="02020903060505020304" pitchFamily="18" charset="0"/>
            </a:endParaRPr>
          </a:p>
        </p:txBody>
      </p:sp>
      <p:sp>
        <p:nvSpPr>
          <p:cNvPr id="56" name="Oval 40"/>
          <p:cNvSpPr>
            <a:spLocks noChangeArrowheads="1"/>
          </p:cNvSpPr>
          <p:nvPr/>
        </p:nvSpPr>
        <p:spPr bwMode="auto">
          <a:xfrm>
            <a:off x="164999" y="154832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A3</a:t>
            </a:r>
            <a:endParaRPr lang="de-DE" sz="1050" b="1" dirty="0">
              <a:solidFill>
                <a:schemeClr val="bg1"/>
              </a:solidFill>
              <a:latin typeface="Dutch801 XBd BT" panose="02020903060505020304" pitchFamily="18" charset="0"/>
            </a:endParaRPr>
          </a:p>
        </p:txBody>
      </p:sp>
      <p:sp>
        <p:nvSpPr>
          <p:cNvPr id="57" name="Oval 40"/>
          <p:cNvSpPr>
            <a:spLocks noChangeArrowheads="1"/>
          </p:cNvSpPr>
          <p:nvPr/>
        </p:nvSpPr>
        <p:spPr bwMode="auto">
          <a:xfrm>
            <a:off x="161980" y="208843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A4</a:t>
            </a:r>
            <a:endParaRPr lang="de-DE" sz="1050" b="1" dirty="0">
              <a:solidFill>
                <a:schemeClr val="bg1"/>
              </a:solidFill>
              <a:latin typeface="Dutch801 XBd BT" panose="02020903060505020304" pitchFamily="18" charset="0"/>
            </a:endParaRPr>
          </a:p>
        </p:txBody>
      </p:sp>
      <p:sp>
        <p:nvSpPr>
          <p:cNvPr id="58" name="Oval 40"/>
          <p:cNvSpPr>
            <a:spLocks noChangeArrowheads="1"/>
          </p:cNvSpPr>
          <p:nvPr/>
        </p:nvSpPr>
        <p:spPr bwMode="auto">
          <a:xfrm>
            <a:off x="161980" y="252478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A5</a:t>
            </a:r>
            <a:endParaRPr lang="de-DE" sz="1050" b="1" dirty="0">
              <a:solidFill>
                <a:schemeClr val="bg1"/>
              </a:solidFill>
              <a:latin typeface="Dutch801 XBd BT" panose="02020903060505020304" pitchFamily="18" charset="0"/>
            </a:endParaRPr>
          </a:p>
        </p:txBody>
      </p:sp>
      <p:sp>
        <p:nvSpPr>
          <p:cNvPr id="59" name="Oval 40"/>
          <p:cNvSpPr>
            <a:spLocks noChangeArrowheads="1"/>
          </p:cNvSpPr>
          <p:nvPr/>
        </p:nvSpPr>
        <p:spPr bwMode="auto">
          <a:xfrm>
            <a:off x="164999" y="309244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A6</a:t>
            </a:r>
            <a:endParaRPr lang="de-DE" sz="1050" b="1" dirty="0">
              <a:solidFill>
                <a:schemeClr val="bg1"/>
              </a:solidFill>
              <a:latin typeface="Dutch801 XBd BT" panose="02020903060505020304" pitchFamily="18" charset="0"/>
            </a:endParaRPr>
          </a:p>
        </p:txBody>
      </p:sp>
      <p:sp>
        <p:nvSpPr>
          <p:cNvPr id="60" name="Oval 40"/>
          <p:cNvSpPr>
            <a:spLocks noChangeArrowheads="1"/>
          </p:cNvSpPr>
          <p:nvPr/>
        </p:nvSpPr>
        <p:spPr bwMode="auto">
          <a:xfrm>
            <a:off x="161980" y="3520449"/>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A7</a:t>
            </a:r>
            <a:endParaRPr lang="de-DE" sz="1050" b="1" dirty="0">
              <a:solidFill>
                <a:schemeClr val="bg1"/>
              </a:solidFill>
              <a:latin typeface="Dutch801 XBd BT" panose="02020903060505020304" pitchFamily="18" charset="0"/>
            </a:endParaRPr>
          </a:p>
        </p:txBody>
      </p:sp>
      <p:sp>
        <p:nvSpPr>
          <p:cNvPr id="61" name="Oval 40"/>
          <p:cNvSpPr>
            <a:spLocks noChangeArrowheads="1"/>
          </p:cNvSpPr>
          <p:nvPr/>
        </p:nvSpPr>
        <p:spPr bwMode="auto">
          <a:xfrm>
            <a:off x="161980" y="3971797"/>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A8</a:t>
            </a:r>
            <a:endParaRPr lang="de-DE" sz="1050" b="1" dirty="0">
              <a:solidFill>
                <a:schemeClr val="bg1"/>
              </a:solidFill>
              <a:latin typeface="Dutch801 XBd BT" panose="02020903060505020304" pitchFamily="18" charset="0"/>
            </a:endParaRPr>
          </a:p>
        </p:txBody>
      </p:sp>
      <p:sp>
        <p:nvSpPr>
          <p:cNvPr id="62" name="Oval 40"/>
          <p:cNvSpPr>
            <a:spLocks noChangeArrowheads="1"/>
          </p:cNvSpPr>
          <p:nvPr/>
        </p:nvSpPr>
        <p:spPr bwMode="auto">
          <a:xfrm>
            <a:off x="167380" y="4406822"/>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1050" b="1" dirty="0" smtClean="0">
                <a:solidFill>
                  <a:schemeClr val="bg1"/>
                </a:solidFill>
                <a:latin typeface="Arial" panose="020B0604020202020204" pitchFamily="34" charset="0"/>
                <a:cs typeface="Arial" panose="020B0604020202020204" pitchFamily="34" charset="0"/>
              </a:rPr>
              <a:t>A9</a:t>
            </a:r>
            <a:endParaRPr lang="de-DE" sz="1050" b="1" dirty="0">
              <a:solidFill>
                <a:schemeClr val="bg1"/>
              </a:solidFill>
              <a:latin typeface="Dutch801 XBd BT" panose="02020903060505020304" pitchFamily="18" charset="0"/>
            </a:endParaRPr>
          </a:p>
        </p:txBody>
      </p:sp>
      <p:sp>
        <p:nvSpPr>
          <p:cNvPr id="63" name="Oval 40"/>
          <p:cNvSpPr>
            <a:spLocks noChangeArrowheads="1"/>
          </p:cNvSpPr>
          <p:nvPr/>
        </p:nvSpPr>
        <p:spPr bwMode="auto">
          <a:xfrm>
            <a:off x="162305" y="4968613"/>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750" b="1" dirty="0" smtClean="0">
                <a:solidFill>
                  <a:schemeClr val="bg1"/>
                </a:solidFill>
                <a:latin typeface="Arial" panose="020B0604020202020204" pitchFamily="34" charset="0"/>
                <a:cs typeface="Arial" panose="020B0604020202020204" pitchFamily="34" charset="0"/>
              </a:rPr>
              <a:t>A10</a:t>
            </a:r>
            <a:endParaRPr lang="de-DE" sz="750" b="1" dirty="0">
              <a:solidFill>
                <a:schemeClr val="bg1"/>
              </a:solidFill>
              <a:latin typeface="Dutch801 XBd BT" panose="02020903060505020304" pitchFamily="18" charset="0"/>
            </a:endParaRPr>
          </a:p>
        </p:txBody>
      </p:sp>
      <p:sp>
        <p:nvSpPr>
          <p:cNvPr id="64" name="Oval 40"/>
          <p:cNvSpPr>
            <a:spLocks noChangeArrowheads="1"/>
          </p:cNvSpPr>
          <p:nvPr/>
        </p:nvSpPr>
        <p:spPr bwMode="auto">
          <a:xfrm>
            <a:off x="162995" y="5431047"/>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750" b="1" dirty="0" smtClean="0">
                <a:solidFill>
                  <a:schemeClr val="bg1"/>
                </a:solidFill>
                <a:latin typeface="Arial" panose="020B0604020202020204" pitchFamily="34" charset="0"/>
                <a:cs typeface="Arial" panose="020B0604020202020204" pitchFamily="34" charset="0"/>
              </a:rPr>
              <a:t>A11</a:t>
            </a:r>
            <a:endParaRPr lang="de-DE" sz="750" b="1" dirty="0">
              <a:solidFill>
                <a:schemeClr val="bg1"/>
              </a:solidFill>
              <a:latin typeface="Dutch801 XBd BT" panose="02020903060505020304" pitchFamily="18" charset="0"/>
            </a:endParaRPr>
          </a:p>
        </p:txBody>
      </p:sp>
      <p:sp>
        <p:nvSpPr>
          <p:cNvPr id="65" name="Oval 40"/>
          <p:cNvSpPr>
            <a:spLocks noChangeArrowheads="1"/>
          </p:cNvSpPr>
          <p:nvPr/>
        </p:nvSpPr>
        <p:spPr bwMode="auto">
          <a:xfrm>
            <a:off x="161252" y="5976971"/>
            <a:ext cx="252000" cy="252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algn="ctr"/>
            <a:r>
              <a:rPr lang="de-DE" sz="750" b="1" dirty="0" smtClean="0">
                <a:solidFill>
                  <a:schemeClr val="bg1"/>
                </a:solidFill>
                <a:latin typeface="Arial" panose="020B0604020202020204" pitchFamily="34" charset="0"/>
                <a:cs typeface="Arial" panose="020B0604020202020204" pitchFamily="34" charset="0"/>
              </a:rPr>
              <a:t>A12</a:t>
            </a:r>
            <a:endParaRPr lang="de-DE" sz="750" b="1" dirty="0">
              <a:solidFill>
                <a:schemeClr val="bg1"/>
              </a:solidFill>
              <a:latin typeface="Dutch801 XBd BT" panose="02020903060505020304" pitchFamily="18" charset="0"/>
            </a:endParaRPr>
          </a:p>
        </p:txBody>
      </p:sp>
      <p:sp>
        <p:nvSpPr>
          <p:cNvPr id="19" name="Text Box 3"/>
          <p:cNvSpPr txBox="1">
            <a:spLocks noChangeArrowheads="1"/>
          </p:cNvSpPr>
          <p:nvPr/>
        </p:nvSpPr>
        <p:spPr bwMode="auto">
          <a:xfrm>
            <a:off x="166405" y="7237111"/>
            <a:ext cx="5832475" cy="107722"/>
          </a:xfrm>
          <a:prstGeom prst="rect">
            <a:avLst/>
          </a:prstGeom>
          <a:solidFill>
            <a:schemeClr val="bg1"/>
          </a:solidFill>
          <a:ln w="9525">
            <a:noFill/>
            <a:miter lim="800000"/>
            <a:headEnd/>
            <a:tailEnd/>
          </a:ln>
          <a:effectLst/>
        </p:spPr>
        <p:txBody>
          <a:bodyPr lIns="0" tIns="0" rIns="0" bIns="0">
            <a:spAutoFit/>
          </a:bodyPr>
          <a:lstStyle/>
          <a:p>
            <a:pPr algn="l" defTabSz="995300">
              <a:spcBef>
                <a:spcPct val="50000"/>
              </a:spcBef>
              <a:defRPr/>
            </a:pPr>
            <a:r>
              <a:rPr lang="de-AT" sz="700" b="1" dirty="0" smtClean="0">
                <a:solidFill>
                  <a:schemeClr val="bg2"/>
                </a:solidFill>
                <a:latin typeface="Arial" charset="0"/>
                <a:cs typeface="Arial" charset="0"/>
              </a:rPr>
              <a:t>HLZTG </a:t>
            </a:r>
            <a:r>
              <a:rPr lang="de-AT" sz="700" b="0" dirty="0" smtClean="0">
                <a:solidFill>
                  <a:schemeClr val="bg2"/>
                </a:solidFill>
                <a:latin typeface="Arial" charset="0"/>
                <a:cs typeface="Arial" charset="0"/>
                <a:sym typeface="Wingdings 2"/>
              </a:rPr>
              <a:t>|</a:t>
            </a:r>
            <a:r>
              <a:rPr lang="de-AT" sz="700" b="0" dirty="0" smtClean="0">
                <a:solidFill>
                  <a:schemeClr val="bg2"/>
                </a:solidFill>
                <a:latin typeface="Arial" charset="0"/>
                <a:cs typeface="Arial" charset="0"/>
              </a:rPr>
              <a:t>   Projektklassen [PKL]</a:t>
            </a:r>
            <a:endParaRPr lang="de-AT" sz="700" b="0" dirty="0">
              <a:solidFill>
                <a:schemeClr val="bg2"/>
              </a:solidFill>
              <a:latin typeface="Arial" charset="0"/>
              <a:cs typeface="Arial" charset="0"/>
              <a:sym typeface="Wingdings 3" pitchFamily="18" charset="2"/>
            </a:endParaRPr>
          </a:p>
        </p:txBody>
      </p:sp>
    </p:spTree>
    <p:extLst>
      <p:ext uri="{BB962C8B-B14F-4D97-AF65-F5344CB8AC3E}">
        <p14:creationId xmlns:p14="http://schemas.microsoft.com/office/powerpoint/2010/main" val="4202557445"/>
      </p:ext>
    </p:extLst>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9" name="Inhaltsplatzhalter 5"/>
          <p:cNvGraphicFramePr>
            <a:graphicFrameLocks/>
          </p:cNvGraphicFramePr>
          <p:nvPr>
            <p:extLst>
              <p:ext uri="{D42A27DB-BD31-4B8C-83A1-F6EECF244321}">
                <p14:modId xmlns:p14="http://schemas.microsoft.com/office/powerpoint/2010/main" val="393863518"/>
              </p:ext>
            </p:extLst>
          </p:nvPr>
        </p:nvGraphicFramePr>
        <p:xfrm>
          <a:off x="2218136" y="628901"/>
          <a:ext cx="1382400" cy="6237236"/>
        </p:xfrm>
        <a:graphic>
          <a:graphicData uri="http://schemas.openxmlformats.org/drawingml/2006/table">
            <a:tbl>
              <a:tblPr firstRow="1" bandRow="1">
                <a:tableStyleId>{2D5ABB26-0587-4C30-8999-92F81FD0307C}</a:tableStyleId>
              </a:tblPr>
              <a:tblGrid>
                <a:gridCol w="1382400"/>
              </a:tblGrid>
              <a:tr h="561600">
                <a:tc>
                  <a:txBody>
                    <a:bodyPr/>
                    <a:lstStyle/>
                    <a:p>
                      <a:r>
                        <a:rPr lang="de-DE" sz="800" b="1" dirty="0" smtClean="0">
                          <a:latin typeface="Arial" panose="020B0604020202020204" pitchFamily="34" charset="0"/>
                          <a:cs typeface="Arial" panose="020B0604020202020204" pitchFamily="34" charset="0"/>
                        </a:rPr>
                        <a:t>Anzahl</a:t>
                      </a:r>
                      <a:r>
                        <a:rPr lang="de-DE" sz="800" b="1" baseline="0" dirty="0" smtClean="0">
                          <a:latin typeface="Arial" panose="020B0604020202020204" pitchFamily="34" charset="0"/>
                          <a:cs typeface="Arial" panose="020B0604020202020204" pitchFamily="34" charset="0"/>
                        </a:rPr>
                        <a:t> Projektziele</a:t>
                      </a:r>
                      <a:endParaRPr lang="de-DE" sz="800" b="1"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Ressourcen AG</a:t>
                      </a:r>
                      <a:br>
                        <a:rPr lang="de-DE" sz="800" b="1" dirty="0" smtClean="0">
                          <a:latin typeface="Arial" panose="020B0604020202020204" pitchFamily="34" charset="0"/>
                          <a:cs typeface="Arial" panose="020B0604020202020204" pitchFamily="34" charset="0"/>
                        </a:rPr>
                      </a:br>
                      <a:r>
                        <a:rPr lang="de-DE" sz="800" b="1" dirty="0" smtClean="0">
                          <a:latin typeface="Arial" panose="020B0604020202020204" pitchFamily="34" charset="0"/>
                          <a:cs typeface="Arial" panose="020B0604020202020204" pitchFamily="34" charset="0"/>
                        </a:rPr>
                        <a:t>Besteller + Ersteller</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strategische</a:t>
                      </a:r>
                      <a:r>
                        <a:rPr lang="de-DE" sz="800" b="1" baseline="0" dirty="0" smtClean="0">
                          <a:latin typeface="Arial" panose="020B0604020202020204" pitchFamily="34" charset="0"/>
                          <a:cs typeface="Arial" panose="020B0604020202020204" pitchFamily="34" charset="0"/>
                        </a:rPr>
                        <a:t> Bedeutung</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Neuartigkeit</a:t>
                      </a:r>
                      <a:endParaRPr lang="de-DE" sz="800" b="1" baseline="0"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Neubau</a:t>
                      </a:r>
                      <a:r>
                        <a:rPr lang="de-DE" sz="800" b="1" baseline="0" dirty="0" smtClean="0">
                          <a:latin typeface="Arial" panose="020B0604020202020204" pitchFamily="34" charset="0"/>
                          <a:cs typeface="Arial" panose="020B0604020202020204" pitchFamily="34" charset="0"/>
                        </a:rPr>
                        <a:t> / Umbau / in Betrieb </a:t>
                      </a:r>
                      <a:endParaRPr lang="de-DE" sz="800" b="1"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r>
                        <a:rPr lang="de-DE" sz="800" b="1" dirty="0" smtClean="0">
                          <a:latin typeface="Arial" panose="020B0604020202020204" pitchFamily="34" charset="0"/>
                          <a:cs typeface="Arial" panose="020B0604020202020204" pitchFamily="34" charset="0"/>
                        </a:rPr>
                        <a:t>Risikoeinschätzung</a:t>
                      </a:r>
                      <a:endParaRPr lang="de-DE" sz="800" b="1" baseline="0"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Projekt - Dauer</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Projekt</a:t>
                      </a:r>
                      <a:r>
                        <a:rPr lang="de-DE" sz="800" b="1" baseline="0" dirty="0" smtClean="0">
                          <a:latin typeface="Arial" panose="020B0604020202020204" pitchFamily="34" charset="0"/>
                          <a:cs typeface="Arial" panose="020B0604020202020204" pitchFamily="34" charset="0"/>
                        </a:rPr>
                        <a:t> - Kosten</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r>
                        <a:rPr lang="de-DE" sz="800" b="1" dirty="0" smtClean="0">
                          <a:latin typeface="Arial" panose="020B0604020202020204" pitchFamily="34" charset="0"/>
                          <a:cs typeface="Arial" panose="020B0604020202020204" pitchFamily="34" charset="0"/>
                        </a:rPr>
                        <a:t>Anzahl Planungsfelder,</a:t>
                      </a:r>
                      <a:br>
                        <a:rPr lang="de-DE" sz="800" b="1" dirty="0" smtClean="0">
                          <a:latin typeface="Arial" panose="020B0604020202020204" pitchFamily="34" charset="0"/>
                          <a:cs typeface="Arial" panose="020B0604020202020204" pitchFamily="34" charset="0"/>
                        </a:rPr>
                      </a:br>
                      <a:r>
                        <a:rPr lang="de-DE" sz="800" b="1" dirty="0" smtClean="0">
                          <a:latin typeface="Arial" panose="020B0604020202020204" pitchFamily="34" charset="0"/>
                          <a:cs typeface="Arial" panose="020B0604020202020204" pitchFamily="34" charset="0"/>
                        </a:rPr>
                        <a:t>Fachbereiche</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Anzahl ausführender</a:t>
                      </a:r>
                      <a:r>
                        <a:rPr lang="de-DE" sz="800" b="1" baseline="0" dirty="0" smtClean="0">
                          <a:latin typeface="Arial" panose="020B0604020202020204" pitchFamily="34" charset="0"/>
                          <a:cs typeface="Arial" panose="020B0604020202020204" pitchFamily="34" charset="0"/>
                        </a:rPr>
                        <a:t> </a:t>
                      </a:r>
                      <a:r>
                        <a:rPr lang="de-DE" sz="800" b="1" dirty="0" smtClean="0">
                          <a:latin typeface="Arial" panose="020B0604020202020204" pitchFamily="34" charset="0"/>
                          <a:cs typeface="Arial" panose="020B0604020202020204" pitchFamily="34" charset="0"/>
                        </a:rPr>
                        <a:t>Firmen und Gewerke</a:t>
                      </a: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26836">
                <a:tc>
                  <a:txBody>
                    <a:bodyPr/>
                    <a:lstStyle/>
                    <a:p>
                      <a:pPr marL="0" marR="0" indent="0" algn="l" defTabSz="995690" rtl="0" eaLnBrk="1" fontAlgn="auto" latinLnBrk="0" hangingPunct="1">
                        <a:lnSpc>
                          <a:spcPct val="100000"/>
                        </a:lnSpc>
                        <a:spcBef>
                          <a:spcPts val="0"/>
                        </a:spcBef>
                        <a:spcAft>
                          <a:spcPts val="0"/>
                        </a:spcAft>
                        <a:buClrTx/>
                        <a:buSzTx/>
                        <a:buFontTx/>
                        <a:buNone/>
                        <a:tabLst/>
                        <a:defRPr/>
                      </a:pPr>
                      <a:r>
                        <a:rPr lang="de-DE" sz="800" b="1" dirty="0" smtClean="0">
                          <a:latin typeface="Arial" panose="020B0604020202020204" pitchFamily="34" charset="0"/>
                          <a:cs typeface="Arial" panose="020B0604020202020204" pitchFamily="34" charset="0"/>
                        </a:rPr>
                        <a:t>Verträge + Genehmigungen</a:t>
                      </a:r>
                      <a:endParaRPr lang="de-DE" sz="800" b="1" baseline="0"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r>
                        <a:rPr lang="de-DE" sz="800" b="1" dirty="0" smtClean="0">
                          <a:latin typeface="Arial" panose="020B0604020202020204" pitchFamily="34" charset="0"/>
                          <a:cs typeface="Arial" panose="020B0604020202020204" pitchFamily="34" charset="0"/>
                        </a:rPr>
                        <a:t>Umfeld </a:t>
                      </a:r>
                      <a:endParaRPr lang="de-DE" sz="800" b="1" baseline="30000" dirty="0" smtClean="0">
                        <a:latin typeface="Arial" panose="020B0604020202020204" pitchFamily="34" charset="0"/>
                        <a:cs typeface="Arial" panose="020B0604020202020204" pitchFamily="34" charset="0"/>
                      </a:endParaRPr>
                    </a:p>
                  </a:txBody>
                  <a:tcPr marL="36000" marR="36000" marT="36000" marB="36000">
                    <a:lnL w="3175" cap="flat" cmpd="sng" algn="ctr">
                      <a:no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bl>
          </a:graphicData>
        </a:graphic>
      </p:graphicFrame>
      <p:sp>
        <p:nvSpPr>
          <p:cNvPr id="2" name="Textfeld 1"/>
          <p:cNvSpPr txBox="1"/>
          <p:nvPr/>
        </p:nvSpPr>
        <p:spPr>
          <a:xfrm>
            <a:off x="6714890" y="431227"/>
            <a:ext cx="3978510" cy="261610"/>
          </a:xfrm>
          <a:prstGeom prst="rect">
            <a:avLst/>
          </a:prstGeom>
          <a:noFill/>
        </p:spPr>
        <p:txBody>
          <a:bodyPr wrap="square" rtlCol="0">
            <a:spAutoFit/>
          </a:bodyPr>
          <a:lstStyle/>
          <a:p>
            <a:r>
              <a:rPr lang="de-DE" sz="1100" b="1" dirty="0" smtClean="0"/>
              <a:t>Projekt: </a:t>
            </a:r>
            <a:r>
              <a:rPr lang="de-DE" sz="1100" dirty="0" smtClean="0">
                <a:solidFill>
                  <a:schemeClr val="bg1">
                    <a:lumMod val="75000"/>
                  </a:schemeClr>
                </a:solidFill>
              </a:rPr>
              <a:t>________________________________________</a:t>
            </a:r>
            <a:endParaRPr lang="de-DE" sz="1100" dirty="0">
              <a:solidFill>
                <a:schemeClr val="bg1">
                  <a:lumMod val="75000"/>
                </a:schemeClr>
              </a:solidFill>
            </a:endParaRPr>
          </a:p>
        </p:txBody>
      </p:sp>
      <p:sp>
        <p:nvSpPr>
          <p:cNvPr id="7" name="Rechteck 6"/>
          <p:cNvSpPr/>
          <p:nvPr/>
        </p:nvSpPr>
        <p:spPr>
          <a:xfrm>
            <a:off x="191261" y="612190"/>
            <a:ext cx="1728240" cy="6245809"/>
          </a:xfrm>
          <a:prstGeom prst="rect">
            <a:avLst/>
          </a:prstGeom>
          <a:solidFill>
            <a:srgbClr val="EAF1DD"/>
          </a:solidFill>
          <a:ln>
            <a:noFill/>
          </a:ln>
        </p:spPr>
        <p:style>
          <a:lnRef idx="2">
            <a:schemeClr val="accent1">
              <a:shade val="50000"/>
            </a:schemeClr>
          </a:lnRef>
          <a:fillRef idx="1">
            <a:schemeClr val="accent1"/>
          </a:fillRef>
          <a:effectRef idx="0">
            <a:schemeClr val="accent1"/>
          </a:effectRef>
          <a:fontRef idx="minor">
            <a:schemeClr val="lt1"/>
          </a:fontRef>
        </p:style>
        <p:txBody>
          <a:bodyPr lIns="99569" tIns="49785" rIns="99569" bIns="49785" rtlCol="0" anchor="ctr"/>
          <a:lstStyle/>
          <a:p>
            <a:pPr algn="ctr"/>
            <a:endParaRPr lang="de-AT"/>
          </a:p>
        </p:txBody>
      </p:sp>
      <p:sp>
        <p:nvSpPr>
          <p:cNvPr id="8" name="Oval 40"/>
          <p:cNvSpPr>
            <a:spLocks noChangeArrowheads="1"/>
          </p:cNvSpPr>
          <p:nvPr/>
        </p:nvSpPr>
        <p:spPr bwMode="auto">
          <a:xfrm>
            <a:off x="191260" y="436733"/>
            <a:ext cx="360000" cy="360000"/>
          </a:xfrm>
          <a:prstGeom prst="ellipse">
            <a:avLst/>
          </a:prstGeom>
          <a:solidFill>
            <a:srgbClr val="3366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0" tIns="0" rIns="0" bIns="0" numCol="1" anchor="ctr"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de-DE" altLang="de-DE" sz="2800" b="1" i="0" u="none" strike="noStrike" cap="none" normalizeH="0" baseline="0" dirty="0" smtClean="0">
                <a:ln>
                  <a:noFill/>
                </a:ln>
                <a:solidFill>
                  <a:schemeClr val="bg1"/>
                </a:solidFill>
                <a:effectLst/>
                <a:latin typeface="Dutch801 XBd BT" panose="02020903060505020304" pitchFamily="18" charset="0"/>
                <a:cs typeface="Arial" pitchFamily="34" charset="0"/>
              </a:rPr>
              <a:t>!</a:t>
            </a:r>
          </a:p>
        </p:txBody>
      </p:sp>
      <p:sp>
        <p:nvSpPr>
          <p:cNvPr id="11" name="Inhaltsplatzhalter 2"/>
          <p:cNvSpPr txBox="1">
            <a:spLocks/>
          </p:cNvSpPr>
          <p:nvPr/>
        </p:nvSpPr>
        <p:spPr>
          <a:xfrm>
            <a:off x="237632" y="672013"/>
            <a:ext cx="1652588" cy="6263809"/>
          </a:xfrm>
          <a:prstGeom prst="rect">
            <a:avLst/>
          </a:prstGeom>
        </p:spPr>
        <p:txBody>
          <a:bodyPr lIns="18000" rIns="18000"/>
          <a:lstStyle>
            <a:lvl1pPr marL="373384" indent="-373384" algn="l" rtl="0" fontAlgn="base">
              <a:spcBef>
                <a:spcPct val="50000"/>
              </a:spcBef>
              <a:spcAft>
                <a:spcPct val="0"/>
              </a:spcAft>
              <a:buChar char="•"/>
              <a:defRPr sz="1000">
                <a:solidFill>
                  <a:schemeClr val="tx1"/>
                </a:solidFill>
                <a:latin typeface="+mn-lt"/>
                <a:ea typeface="+mn-ea"/>
                <a:cs typeface="+mn-cs"/>
              </a:defRPr>
            </a:lvl1pPr>
            <a:lvl2pPr marL="808998" indent="-311153" algn="l" rtl="0" fontAlgn="base">
              <a:spcBef>
                <a:spcPct val="50000"/>
              </a:spcBef>
              <a:spcAft>
                <a:spcPct val="0"/>
              </a:spcAft>
              <a:buChar char="–"/>
              <a:defRPr sz="1000">
                <a:solidFill>
                  <a:schemeClr val="tx1"/>
                </a:solidFill>
                <a:latin typeface="+mn-lt"/>
              </a:defRPr>
            </a:lvl2pPr>
            <a:lvl3pPr marL="1244613" indent="-248923" algn="l" rtl="0" fontAlgn="base">
              <a:spcBef>
                <a:spcPct val="50000"/>
              </a:spcBef>
              <a:spcAft>
                <a:spcPct val="0"/>
              </a:spcAft>
              <a:buChar char="•"/>
              <a:defRPr sz="1000">
                <a:solidFill>
                  <a:schemeClr val="tx1"/>
                </a:solidFill>
                <a:latin typeface="+mn-lt"/>
              </a:defRPr>
            </a:lvl3pPr>
            <a:lvl4pPr marL="1742458" indent="-248923" algn="l" rtl="0" fontAlgn="base">
              <a:spcBef>
                <a:spcPct val="50000"/>
              </a:spcBef>
              <a:spcAft>
                <a:spcPct val="0"/>
              </a:spcAft>
              <a:buChar char="–"/>
              <a:defRPr sz="1000">
                <a:solidFill>
                  <a:schemeClr val="tx1"/>
                </a:solidFill>
                <a:latin typeface="+mn-lt"/>
              </a:defRPr>
            </a:lvl4pPr>
            <a:lvl5pPr marL="2240303" indent="-248923" algn="l" rtl="0" fontAlgn="base">
              <a:spcBef>
                <a:spcPct val="50000"/>
              </a:spcBef>
              <a:spcAft>
                <a:spcPct val="0"/>
              </a:spcAft>
              <a:buChar char="»"/>
              <a:defRPr sz="1000">
                <a:solidFill>
                  <a:schemeClr val="tx1"/>
                </a:solidFill>
                <a:latin typeface="+mn-lt"/>
              </a:defRPr>
            </a:lvl5pPr>
            <a:lvl6pPr marL="2738148" indent="-248923" algn="l" rtl="0" fontAlgn="base">
              <a:spcBef>
                <a:spcPct val="50000"/>
              </a:spcBef>
              <a:spcAft>
                <a:spcPct val="0"/>
              </a:spcAft>
              <a:buChar char="»"/>
              <a:defRPr sz="1000">
                <a:solidFill>
                  <a:schemeClr val="tx1"/>
                </a:solidFill>
                <a:latin typeface="+mn-lt"/>
              </a:defRPr>
            </a:lvl6pPr>
            <a:lvl7pPr marL="3235993" indent="-248923" algn="l" rtl="0" fontAlgn="base">
              <a:spcBef>
                <a:spcPct val="50000"/>
              </a:spcBef>
              <a:spcAft>
                <a:spcPct val="0"/>
              </a:spcAft>
              <a:buChar char="»"/>
              <a:defRPr sz="1000">
                <a:solidFill>
                  <a:schemeClr val="tx1"/>
                </a:solidFill>
                <a:latin typeface="+mn-lt"/>
              </a:defRPr>
            </a:lvl7pPr>
            <a:lvl8pPr marL="3733838" indent="-248923" algn="l" rtl="0" fontAlgn="base">
              <a:spcBef>
                <a:spcPct val="50000"/>
              </a:spcBef>
              <a:spcAft>
                <a:spcPct val="0"/>
              </a:spcAft>
              <a:buChar char="»"/>
              <a:defRPr sz="1000">
                <a:solidFill>
                  <a:schemeClr val="tx1"/>
                </a:solidFill>
                <a:latin typeface="+mn-lt"/>
              </a:defRPr>
            </a:lvl8pPr>
            <a:lvl9pPr marL="4231683" indent="-248923" algn="l" rtl="0" fontAlgn="base">
              <a:spcBef>
                <a:spcPct val="50000"/>
              </a:spcBef>
              <a:spcAft>
                <a:spcPct val="0"/>
              </a:spcAft>
              <a:buChar char="»"/>
              <a:defRPr sz="1000">
                <a:solidFill>
                  <a:schemeClr val="tx1"/>
                </a:solidFill>
                <a:latin typeface="+mn-lt"/>
              </a:defRPr>
            </a:lvl9pPr>
          </a:lstStyle>
          <a:p>
            <a:pPr marL="0" indent="0">
              <a:buNone/>
            </a:pPr>
            <a:r>
              <a:rPr lang="de-DE" b="1" kern="0" dirty="0" smtClean="0"/>
              <a:t>          </a:t>
            </a:r>
            <a:r>
              <a:rPr lang="de-DE" b="1" kern="0" dirty="0"/>
              <a:t>Mathematisch   einfache Einordnung:</a:t>
            </a:r>
            <a:endParaRPr lang="de-DE" kern="0" dirty="0"/>
          </a:p>
          <a:p>
            <a:pPr marL="0" indent="0">
              <a:buNone/>
            </a:pPr>
            <a:r>
              <a:rPr lang="de-DE" kern="0" dirty="0"/>
              <a:t>Die drei Spalten der </a:t>
            </a:r>
            <a:r>
              <a:rPr lang="de-DE" kern="0" dirty="0" err="1"/>
              <a:t>Be-urteilungsmatrix</a:t>
            </a:r>
            <a:r>
              <a:rPr lang="de-DE" kern="0" dirty="0"/>
              <a:t> werden in der Bewertungsmatrix auf 5 Spalten aufgegliedert. </a:t>
            </a:r>
          </a:p>
          <a:p>
            <a:pPr marL="0" indent="0">
              <a:buNone/>
            </a:pPr>
            <a:r>
              <a:rPr lang="de-DE" kern="0" dirty="0"/>
              <a:t>Jede Spalte ergibt eine ein-stellige Zahl von 1-5 (bei Überschreitung auch 6 oder 7), die Summe dividiert durch 12 Kategorien ergibt gerundet die </a:t>
            </a:r>
            <a:r>
              <a:rPr lang="de-DE" kern="0" dirty="0" smtClean="0"/>
              <a:t>Projektklasse</a:t>
            </a:r>
            <a:r>
              <a:rPr lang="de-DE" kern="0" dirty="0"/>
              <a:t>.</a:t>
            </a:r>
          </a:p>
          <a:p>
            <a:pPr marL="0" indent="0">
              <a:buNone/>
            </a:pPr>
            <a:r>
              <a:rPr lang="de-DE" kern="0" dirty="0"/>
              <a:t>Projekte der Klasse 4 oder 5 sollten mit intensiver Vor-bereitung und konkretem Risikomanagement in der PPH 1 Projektvorbereitung starten und eine sehr </a:t>
            </a:r>
            <a:r>
              <a:rPr lang="de-DE" kern="0" dirty="0" err="1"/>
              <a:t>quali-fizierte</a:t>
            </a:r>
            <a:r>
              <a:rPr lang="de-DE" kern="0" dirty="0"/>
              <a:t> Besetzung auf AG-Seite und in den </a:t>
            </a:r>
            <a:r>
              <a:rPr lang="de-DE" kern="0" dirty="0" err="1"/>
              <a:t>Eskala-tionsgremien</a:t>
            </a:r>
            <a:r>
              <a:rPr lang="de-DE" kern="0" dirty="0"/>
              <a:t> erhalten.</a:t>
            </a:r>
          </a:p>
          <a:p>
            <a:pPr marL="0" indent="0">
              <a:buNone/>
            </a:pPr>
            <a:r>
              <a:rPr lang="de-DE" kern="0" dirty="0"/>
              <a:t>Die Spinnenmatrix gibt nach einiger Anwendung einen schnell verständlichen finger-print mit dem </a:t>
            </a:r>
            <a:r>
              <a:rPr lang="de-DE" kern="0" dirty="0" err="1"/>
              <a:t>indivi</a:t>
            </a:r>
            <a:r>
              <a:rPr lang="de-DE" kern="0" dirty="0"/>
              <a:t>-duelle Projekte rasch und treffsicher eingeschätzt werden können, um diese „richtig“ aufzusetzen. </a:t>
            </a:r>
          </a:p>
          <a:p>
            <a:pPr marL="0" indent="0">
              <a:buNone/>
            </a:pPr>
            <a:endParaRPr lang="de-DE" kern="0" dirty="0"/>
          </a:p>
        </p:txBody>
      </p:sp>
      <p:graphicFrame>
        <p:nvGraphicFramePr>
          <p:cNvPr id="13" name="Inhaltsplatzhalter 5"/>
          <p:cNvGraphicFramePr>
            <a:graphicFrameLocks/>
          </p:cNvGraphicFramePr>
          <p:nvPr>
            <p:extLst>
              <p:ext uri="{D42A27DB-BD31-4B8C-83A1-F6EECF244321}">
                <p14:modId xmlns:p14="http://schemas.microsoft.com/office/powerpoint/2010/main" val="1315473421"/>
              </p:ext>
            </p:extLst>
          </p:nvPr>
        </p:nvGraphicFramePr>
        <p:xfrm>
          <a:off x="3601866" y="434075"/>
          <a:ext cx="360053" cy="6719860"/>
        </p:xfrm>
        <a:graphic>
          <a:graphicData uri="http://schemas.openxmlformats.org/drawingml/2006/table">
            <a:tbl>
              <a:tblPr firstRow="1" bandRow="1">
                <a:tableStyleId>{2D5ABB26-0587-4C30-8999-92F81FD0307C}</a:tableStyleId>
              </a:tblPr>
              <a:tblGrid>
                <a:gridCol w="360053"/>
              </a:tblGrid>
              <a:tr h="154961">
                <a:tc>
                  <a:txBody>
                    <a:bodyPr/>
                    <a:lstStyle/>
                    <a:p>
                      <a:pPr marL="0" marR="0" indent="0" algn="r" defTabSz="995690" rtl="0" eaLnBrk="1" fontAlgn="auto" latinLnBrk="0" hangingPunct="1">
                        <a:lnSpc>
                          <a:spcPct val="100000"/>
                        </a:lnSpc>
                        <a:spcBef>
                          <a:spcPts val="0"/>
                        </a:spcBef>
                        <a:spcAft>
                          <a:spcPts val="0"/>
                        </a:spcAft>
                        <a:buClrTx/>
                        <a:buSzTx/>
                        <a:buFontTx/>
                        <a:buNone/>
                        <a:tabLst/>
                        <a:defRPr/>
                      </a:pPr>
                      <a:r>
                        <a:rPr lang="de-DE" sz="800" dirty="0" smtClean="0"/>
                        <a:t>∑</a:t>
                      </a:r>
                      <a:endParaRPr lang="de-DE" sz="800" dirty="0" smtClean="0">
                        <a:latin typeface="Arial" panose="020B0604020202020204" pitchFamily="34" charset="0"/>
                        <a:cs typeface="Arial" panose="020B0604020202020204" pitchFamily="34" charset="0"/>
                      </a:endParaRPr>
                    </a:p>
                  </a:txBody>
                  <a:tcPr marL="36000" marR="36000" marT="36000" marB="36000">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12700" cap="flat" cmpd="sng" algn="ctr">
                      <a:no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5616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018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noFill/>
                  </a:tcPr>
                </a:tc>
              </a:tr>
              <a:tr h="439200">
                <a:tc>
                  <a:txBody>
                    <a:bodyPr/>
                    <a:lstStyle/>
                    <a:p>
                      <a:pPr algn="r"/>
                      <a:endParaRPr lang="de-DE" sz="1400" b="1" dirty="0">
                        <a:solidFill>
                          <a:srgbClr val="00B0F0"/>
                        </a:solidFill>
                        <a:latin typeface="Arial" panose="020B0604020202020204" pitchFamily="34" charset="0"/>
                        <a:cs typeface="Arial" panose="020B0604020202020204" pitchFamily="34" charset="0"/>
                      </a:endParaRPr>
                    </a:p>
                  </a:txBody>
                  <a:tcPr marL="36000" marR="36000" marT="36000" marB="36000" anchor="b">
                    <a:lnL w="3175" cap="flat" cmpd="sng" algn="ctr">
                      <a:solidFill>
                        <a:schemeClr val="tx1"/>
                      </a:solidFill>
                      <a:prstDash val="solid"/>
                      <a:round/>
                      <a:headEnd type="none" w="med" len="med"/>
                      <a:tailEnd type="none" w="med" len="med"/>
                    </a:lnL>
                    <a:lnR w="3175" cap="flat" cmpd="sng" algn="ctr">
                      <a:noFill/>
                      <a:prstDash val="solid"/>
                      <a:round/>
                      <a:headEnd type="none" w="med" len="med"/>
                      <a:tailEnd type="none" w="med" len="med"/>
                    </a:lnR>
                    <a:lnT w="31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r h="180000">
                <a:tc>
                  <a:txBody>
                    <a:bodyPr/>
                    <a:lstStyle/>
                    <a:p>
                      <a:pPr marL="0" marR="0" indent="0" algn="r" defTabSz="995690" rtl="0" eaLnBrk="1" fontAlgn="auto" latinLnBrk="0" hangingPunct="1">
                        <a:lnSpc>
                          <a:spcPct val="100000"/>
                        </a:lnSpc>
                        <a:spcBef>
                          <a:spcPts val="0"/>
                        </a:spcBef>
                        <a:spcAft>
                          <a:spcPts val="0"/>
                        </a:spcAft>
                        <a:buClrTx/>
                        <a:buSzTx/>
                        <a:buFontTx/>
                        <a:buNone/>
                        <a:tabLst/>
                        <a:defRPr/>
                      </a:pPr>
                      <a:endParaRPr lang="de-DE" sz="1400" b="1" kern="1200" dirty="0" smtClean="0">
                        <a:solidFill>
                          <a:srgbClr val="00B0F0"/>
                        </a:solidFill>
                        <a:latin typeface="Arial" panose="020B0604020202020204" pitchFamily="34" charset="0"/>
                        <a:ea typeface="+mn-ea"/>
                        <a:cs typeface="Arial" panose="020B0604020202020204" pitchFamily="34" charset="0"/>
                      </a:endParaRPr>
                    </a:p>
                  </a:txBody>
                  <a:tcPr marL="36000" marR="36000" marT="36000" marB="36000">
                    <a:lnL w="12700"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bl>
          </a:graphicData>
        </a:graphic>
      </p:graphicFrame>
      <p:graphicFrame>
        <p:nvGraphicFramePr>
          <p:cNvPr id="16" name="Diagramm 15"/>
          <p:cNvGraphicFramePr>
            <a:graphicFrameLocks/>
          </p:cNvGraphicFramePr>
          <p:nvPr>
            <p:extLst>
              <p:ext uri="{D42A27DB-BD31-4B8C-83A1-F6EECF244321}">
                <p14:modId xmlns:p14="http://schemas.microsoft.com/office/powerpoint/2010/main" val="1389420835"/>
              </p:ext>
            </p:extLst>
          </p:nvPr>
        </p:nvGraphicFramePr>
        <p:xfrm>
          <a:off x="3690470" y="1332291"/>
          <a:ext cx="7345020" cy="4896680"/>
        </p:xfrm>
        <a:graphic>
          <a:graphicData uri="http://schemas.openxmlformats.org/drawingml/2006/chart">
            <c:chart xmlns:c="http://schemas.openxmlformats.org/drawingml/2006/chart" xmlns:r="http://schemas.openxmlformats.org/officeDocument/2006/relationships" r:id="rId3"/>
          </a:graphicData>
        </a:graphic>
      </p:graphicFrame>
      <p:sp>
        <p:nvSpPr>
          <p:cNvPr id="15" name="Textfeld 14"/>
          <p:cNvSpPr txBox="1"/>
          <p:nvPr/>
        </p:nvSpPr>
        <p:spPr>
          <a:xfrm>
            <a:off x="4266550" y="431408"/>
            <a:ext cx="2448340" cy="261610"/>
          </a:xfrm>
          <a:prstGeom prst="rect">
            <a:avLst/>
          </a:prstGeom>
          <a:noFill/>
        </p:spPr>
        <p:txBody>
          <a:bodyPr wrap="square" rtlCol="0">
            <a:spAutoFit/>
          </a:bodyPr>
          <a:lstStyle/>
          <a:p>
            <a:r>
              <a:rPr lang="de-DE" sz="1100" b="1" dirty="0" smtClean="0"/>
              <a:t>Büro: </a:t>
            </a:r>
            <a:r>
              <a:rPr lang="de-DE" sz="1100" dirty="0" smtClean="0">
                <a:solidFill>
                  <a:schemeClr val="bg1">
                    <a:lumMod val="75000"/>
                  </a:schemeClr>
                </a:solidFill>
              </a:rPr>
              <a:t>_______________________</a:t>
            </a:r>
            <a:endParaRPr lang="de-DE" sz="1100" dirty="0">
              <a:solidFill>
                <a:schemeClr val="bg1">
                  <a:lumMod val="75000"/>
                </a:schemeClr>
              </a:solidFill>
            </a:endParaRPr>
          </a:p>
        </p:txBody>
      </p:sp>
      <p:sp>
        <p:nvSpPr>
          <p:cNvPr id="18" name="Text Box 3"/>
          <p:cNvSpPr txBox="1">
            <a:spLocks noChangeArrowheads="1"/>
          </p:cNvSpPr>
          <p:nvPr/>
        </p:nvSpPr>
        <p:spPr bwMode="auto">
          <a:xfrm>
            <a:off x="8569190" y="7244248"/>
            <a:ext cx="1943077" cy="107722"/>
          </a:xfrm>
          <a:prstGeom prst="rect">
            <a:avLst/>
          </a:prstGeom>
          <a:noFill/>
          <a:ln w="9525">
            <a:noFill/>
            <a:miter lim="800000"/>
            <a:headEnd/>
            <a:tailEnd/>
          </a:ln>
          <a:effectLst/>
        </p:spPr>
        <p:txBody>
          <a:bodyPr lIns="0" tIns="0" rIns="0" bIns="0">
            <a:spAutoFit/>
          </a:bodyPr>
          <a:lstStyle/>
          <a:p>
            <a:pPr algn="r" defTabSz="995300">
              <a:spcBef>
                <a:spcPct val="50000"/>
              </a:spcBef>
              <a:defRPr/>
            </a:pPr>
            <a:r>
              <a:rPr lang="de-AT" sz="700" dirty="0" smtClean="0">
                <a:solidFill>
                  <a:schemeClr val="bg2"/>
                </a:solidFill>
                <a:latin typeface="Arial"/>
                <a:cs typeface="Arial"/>
              </a:rPr>
              <a:t>11</a:t>
            </a:r>
            <a:r>
              <a:rPr lang="de-AT" sz="700" b="0" dirty="0" smtClean="0">
                <a:solidFill>
                  <a:schemeClr val="bg2"/>
                </a:solidFill>
                <a:latin typeface="Arial"/>
                <a:cs typeface="Arial"/>
              </a:rPr>
              <a:t>. Februar 2016</a:t>
            </a:r>
            <a:r>
              <a:rPr lang="de-AT" sz="700" b="0" baseline="0" dirty="0" smtClean="0">
                <a:solidFill>
                  <a:schemeClr val="bg2"/>
                </a:solidFill>
                <a:latin typeface="Arial"/>
                <a:cs typeface="Arial"/>
              </a:rPr>
              <a:t>   </a:t>
            </a:r>
            <a:r>
              <a:rPr lang="de-AT" sz="700" b="0" smtClean="0">
                <a:solidFill>
                  <a:schemeClr val="bg2"/>
                </a:solidFill>
                <a:latin typeface="Arial" charset="0"/>
                <a:cs typeface="Arial" charset="0"/>
                <a:sym typeface="Wingdings 2"/>
              </a:rPr>
              <a:t>|  </a:t>
            </a:r>
            <a:r>
              <a:rPr lang="de-AT" sz="700" b="0" smtClean="0">
                <a:solidFill>
                  <a:schemeClr val="bg2"/>
                </a:solidFill>
                <a:latin typeface="Arial" charset="0"/>
                <a:cs typeface="Arial" charset="0"/>
              </a:rPr>
              <a:t> ö-VS </a:t>
            </a:r>
            <a:r>
              <a:rPr lang="de-AT" sz="700" b="0" dirty="0" smtClean="0">
                <a:solidFill>
                  <a:schemeClr val="bg2"/>
                </a:solidFill>
                <a:latin typeface="Arial" charset="0"/>
                <a:cs typeface="Arial" charset="0"/>
              </a:rPr>
              <a:t>1   </a:t>
            </a:r>
            <a:r>
              <a:rPr lang="de-AT" sz="700" b="0" dirty="0" smtClean="0">
                <a:solidFill>
                  <a:schemeClr val="bg2"/>
                </a:solidFill>
                <a:latin typeface="Arial" charset="0"/>
                <a:cs typeface="Arial" charset="0"/>
                <a:sym typeface="Wingdings 2"/>
              </a:rPr>
              <a:t>|</a:t>
            </a:r>
            <a:r>
              <a:rPr lang="de-AT" sz="700" b="1" baseline="0" dirty="0" smtClean="0">
                <a:solidFill>
                  <a:schemeClr val="bg2"/>
                </a:solidFill>
                <a:latin typeface="Arial" charset="0"/>
                <a:sym typeface="Wingdings 2"/>
              </a:rPr>
              <a:t> </a:t>
            </a:r>
            <a:r>
              <a:rPr lang="de-AT" sz="700" b="1" dirty="0" smtClean="0">
                <a:solidFill>
                  <a:schemeClr val="bg2"/>
                </a:solidFill>
                <a:latin typeface="Arial" charset="0"/>
                <a:sym typeface="Wingdings 2"/>
              </a:rPr>
              <a:t>  </a:t>
            </a:r>
            <a:r>
              <a:rPr lang="de-DE" sz="700" dirty="0" smtClean="0">
                <a:solidFill>
                  <a:schemeClr val="bg2"/>
                </a:solidFill>
                <a:latin typeface="Arial" charset="0"/>
              </a:rPr>
              <a:t> 2 von 2</a:t>
            </a:r>
            <a:endParaRPr lang="de-AT" sz="700" b="0" dirty="0">
              <a:solidFill>
                <a:schemeClr val="bg2"/>
              </a:solidFill>
              <a:latin typeface="Arial" charset="0"/>
              <a:cs typeface="Arial" charset="0"/>
              <a:sym typeface="Wingdings 3" pitchFamily="18" charset="2"/>
            </a:endParaRPr>
          </a:p>
        </p:txBody>
      </p:sp>
      <p:sp>
        <p:nvSpPr>
          <p:cNvPr id="3" name="Textfeld 2"/>
          <p:cNvSpPr txBox="1"/>
          <p:nvPr/>
        </p:nvSpPr>
        <p:spPr>
          <a:xfrm>
            <a:off x="7666895" y="3719486"/>
            <a:ext cx="108000" cy="123111"/>
          </a:xfrm>
          <a:prstGeom prst="rect">
            <a:avLst/>
          </a:prstGeom>
          <a:solidFill>
            <a:schemeClr val="bg1"/>
          </a:solidFill>
        </p:spPr>
        <p:txBody>
          <a:bodyPr wrap="square" lIns="36000" tIns="0" rIns="36000" bIns="0" rtlCol="0">
            <a:spAutoFit/>
          </a:bodyPr>
          <a:lstStyle/>
          <a:p>
            <a:pPr algn="ctr"/>
            <a:r>
              <a:rPr lang="de-DE" sz="800" dirty="0" smtClean="0"/>
              <a:t>1</a:t>
            </a:r>
            <a:endParaRPr lang="de-DE" sz="800" dirty="0"/>
          </a:p>
        </p:txBody>
      </p:sp>
      <p:sp>
        <p:nvSpPr>
          <p:cNvPr id="21" name="Textfeld 20"/>
          <p:cNvSpPr txBox="1"/>
          <p:nvPr/>
        </p:nvSpPr>
        <p:spPr>
          <a:xfrm>
            <a:off x="7962170" y="3719486"/>
            <a:ext cx="108000" cy="123111"/>
          </a:xfrm>
          <a:prstGeom prst="rect">
            <a:avLst/>
          </a:prstGeom>
          <a:solidFill>
            <a:schemeClr val="bg1"/>
          </a:solidFill>
        </p:spPr>
        <p:txBody>
          <a:bodyPr wrap="square" lIns="36000" tIns="0" rIns="36000" bIns="0" rtlCol="0">
            <a:spAutoFit/>
          </a:bodyPr>
          <a:lstStyle/>
          <a:p>
            <a:pPr algn="ctr"/>
            <a:r>
              <a:rPr lang="de-DE" sz="800" dirty="0" smtClean="0"/>
              <a:t>2</a:t>
            </a:r>
            <a:endParaRPr lang="de-DE" sz="800" dirty="0"/>
          </a:p>
        </p:txBody>
      </p:sp>
      <p:sp>
        <p:nvSpPr>
          <p:cNvPr id="22" name="Textfeld 21"/>
          <p:cNvSpPr txBox="1"/>
          <p:nvPr/>
        </p:nvSpPr>
        <p:spPr>
          <a:xfrm>
            <a:off x="8266970" y="3719486"/>
            <a:ext cx="108000" cy="123111"/>
          </a:xfrm>
          <a:prstGeom prst="rect">
            <a:avLst/>
          </a:prstGeom>
          <a:solidFill>
            <a:schemeClr val="bg1"/>
          </a:solidFill>
        </p:spPr>
        <p:txBody>
          <a:bodyPr wrap="square" lIns="36000" tIns="0" rIns="36000" bIns="0" rtlCol="0">
            <a:spAutoFit/>
          </a:bodyPr>
          <a:lstStyle/>
          <a:p>
            <a:pPr algn="ctr"/>
            <a:r>
              <a:rPr lang="de-DE" sz="800" dirty="0" smtClean="0"/>
              <a:t>3</a:t>
            </a:r>
            <a:endParaRPr lang="de-DE" sz="800" dirty="0"/>
          </a:p>
        </p:txBody>
      </p:sp>
      <p:sp>
        <p:nvSpPr>
          <p:cNvPr id="23" name="Textfeld 22"/>
          <p:cNvSpPr txBox="1"/>
          <p:nvPr/>
        </p:nvSpPr>
        <p:spPr>
          <a:xfrm>
            <a:off x="8578120" y="3719486"/>
            <a:ext cx="108000" cy="123111"/>
          </a:xfrm>
          <a:prstGeom prst="rect">
            <a:avLst/>
          </a:prstGeom>
          <a:solidFill>
            <a:schemeClr val="bg1"/>
          </a:solidFill>
        </p:spPr>
        <p:txBody>
          <a:bodyPr wrap="square" lIns="36000" tIns="0" rIns="36000" bIns="0" rtlCol="0">
            <a:spAutoFit/>
          </a:bodyPr>
          <a:lstStyle/>
          <a:p>
            <a:pPr algn="ctr"/>
            <a:r>
              <a:rPr lang="de-DE" sz="800" dirty="0" smtClean="0"/>
              <a:t>4</a:t>
            </a:r>
            <a:endParaRPr lang="de-DE" sz="800" dirty="0"/>
          </a:p>
        </p:txBody>
      </p:sp>
      <p:sp>
        <p:nvSpPr>
          <p:cNvPr id="24" name="Textfeld 23"/>
          <p:cNvSpPr txBox="1"/>
          <p:nvPr/>
        </p:nvSpPr>
        <p:spPr>
          <a:xfrm>
            <a:off x="8873395" y="3719486"/>
            <a:ext cx="108000" cy="123111"/>
          </a:xfrm>
          <a:prstGeom prst="rect">
            <a:avLst/>
          </a:prstGeom>
          <a:solidFill>
            <a:schemeClr val="bg1"/>
          </a:solidFill>
        </p:spPr>
        <p:txBody>
          <a:bodyPr wrap="square" lIns="36000" tIns="0" rIns="36000" bIns="0" rtlCol="0">
            <a:spAutoFit/>
          </a:bodyPr>
          <a:lstStyle/>
          <a:p>
            <a:pPr algn="ctr"/>
            <a:r>
              <a:rPr lang="de-DE" sz="800" dirty="0" smtClean="0"/>
              <a:t>5</a:t>
            </a:r>
            <a:endParaRPr lang="de-DE" sz="800" dirty="0"/>
          </a:p>
        </p:txBody>
      </p:sp>
      <p:graphicFrame>
        <p:nvGraphicFramePr>
          <p:cNvPr id="19" name="Inhaltsplatzhalter 5"/>
          <p:cNvGraphicFramePr>
            <a:graphicFrameLocks/>
          </p:cNvGraphicFramePr>
          <p:nvPr>
            <p:extLst>
              <p:ext uri="{D42A27DB-BD31-4B8C-83A1-F6EECF244321}">
                <p14:modId xmlns:p14="http://schemas.microsoft.com/office/powerpoint/2010/main" val="390037059"/>
              </p:ext>
            </p:extLst>
          </p:nvPr>
        </p:nvGraphicFramePr>
        <p:xfrm>
          <a:off x="4159170" y="6879741"/>
          <a:ext cx="2589904" cy="285360"/>
        </p:xfrm>
        <a:graphic>
          <a:graphicData uri="http://schemas.openxmlformats.org/drawingml/2006/table">
            <a:tbl>
              <a:tblPr firstRow="1" bandRow="1">
                <a:tableStyleId>{2D5ABB26-0587-4C30-8999-92F81FD0307C}</a:tableStyleId>
              </a:tblPr>
              <a:tblGrid>
                <a:gridCol w="2589904"/>
              </a:tblGrid>
              <a:tr h="284400">
                <a:tc>
                  <a:txBody>
                    <a:bodyPr/>
                    <a:lstStyle/>
                    <a:p>
                      <a:r>
                        <a:rPr lang="de-DE" sz="1400" b="1" kern="1200" dirty="0" smtClean="0">
                          <a:solidFill>
                            <a:srgbClr val="00B0F0"/>
                          </a:solidFill>
                          <a:latin typeface="Brush Script Std" pitchFamily="66" charset="0"/>
                          <a:ea typeface="+mn-ea"/>
                          <a:cs typeface="Arial" panose="020B0604020202020204" pitchFamily="34" charset="0"/>
                        </a:rPr>
                        <a:t>..</a:t>
                      </a:r>
                      <a:r>
                        <a:rPr lang="de-DE" sz="1400" dirty="0" smtClean="0"/>
                        <a:t>/12 =</a:t>
                      </a:r>
                      <a:r>
                        <a:rPr lang="de-DE" sz="1400" b="1" kern="1200" dirty="0" smtClean="0">
                          <a:solidFill>
                            <a:srgbClr val="00B0F0"/>
                          </a:solidFill>
                          <a:latin typeface="Brush Script Std" pitchFamily="66" charset="0"/>
                          <a:ea typeface="+mn-ea"/>
                          <a:cs typeface="Arial" panose="020B0604020202020204" pitchFamily="34" charset="0"/>
                        </a:rPr>
                        <a:t>.,..</a:t>
                      </a:r>
                      <a:r>
                        <a:rPr lang="de-DE" sz="1400" dirty="0" smtClean="0"/>
                        <a:t>  = Projektklasse </a:t>
                      </a:r>
                      <a:r>
                        <a:rPr lang="de-DE" sz="1400" b="1" kern="1200" dirty="0" smtClean="0">
                          <a:solidFill>
                            <a:srgbClr val="00B0F0"/>
                          </a:solidFill>
                          <a:latin typeface="Brush Script Std" pitchFamily="66" charset="0"/>
                          <a:ea typeface="+mn-ea"/>
                          <a:cs typeface="Arial" panose="020B0604020202020204" pitchFamily="34" charset="0"/>
                        </a:rPr>
                        <a:t>..</a:t>
                      </a:r>
                    </a:p>
                  </a:txBody>
                  <a:tcPr marL="36000" marR="36000" marT="36000" marB="3600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bl>
          </a:graphicData>
        </a:graphic>
      </p:graphicFrame>
      <p:graphicFrame>
        <p:nvGraphicFramePr>
          <p:cNvPr id="25" name="Inhaltsplatzhalter 5"/>
          <p:cNvGraphicFramePr>
            <a:graphicFrameLocks/>
          </p:cNvGraphicFramePr>
          <p:nvPr>
            <p:extLst>
              <p:ext uri="{D42A27DB-BD31-4B8C-83A1-F6EECF244321}">
                <p14:modId xmlns:p14="http://schemas.microsoft.com/office/powerpoint/2010/main" val="1911049242"/>
              </p:ext>
            </p:extLst>
          </p:nvPr>
        </p:nvGraphicFramePr>
        <p:xfrm>
          <a:off x="6786900" y="6877061"/>
          <a:ext cx="1143892" cy="285360"/>
        </p:xfrm>
        <a:graphic>
          <a:graphicData uri="http://schemas.openxmlformats.org/drawingml/2006/table">
            <a:tbl>
              <a:tblPr firstRow="1" bandRow="1">
                <a:tableStyleId>{2D5ABB26-0587-4C30-8999-92F81FD0307C}</a:tableStyleId>
              </a:tblPr>
              <a:tblGrid>
                <a:gridCol w="303775"/>
                <a:gridCol w="840117"/>
              </a:tblGrid>
              <a:tr h="284400">
                <a:tc>
                  <a:txBody>
                    <a:bodyPr/>
                    <a:lstStyle/>
                    <a:p>
                      <a:pPr marL="0" marR="0" indent="0" algn="ctr" defTabSz="995690" rtl="0" eaLnBrk="1" fontAlgn="auto" latinLnBrk="0" hangingPunct="1">
                        <a:lnSpc>
                          <a:spcPct val="100000"/>
                        </a:lnSpc>
                        <a:spcBef>
                          <a:spcPts val="0"/>
                        </a:spcBef>
                        <a:spcAft>
                          <a:spcPts val="0"/>
                        </a:spcAft>
                        <a:buClrTx/>
                        <a:buSzTx/>
                        <a:buFontTx/>
                        <a:buNone/>
                        <a:tabLst/>
                        <a:defRPr/>
                      </a:pPr>
                      <a:r>
                        <a:rPr lang="de-DE" sz="1400" b="1" kern="1200" baseline="0" dirty="0" smtClean="0">
                          <a:solidFill>
                            <a:schemeClr val="tx1"/>
                          </a:solidFill>
                          <a:latin typeface="Arial" panose="020B0604020202020204" pitchFamily="34" charset="0"/>
                          <a:ea typeface="+mn-ea"/>
                          <a:cs typeface="Arial" panose="020B0604020202020204" pitchFamily="34" charset="0"/>
                          <a:sym typeface="Wingdings 3"/>
                        </a:rPr>
                        <a:t></a:t>
                      </a:r>
                      <a:endParaRPr lang="de-DE" sz="1400" b="1" kern="1200" baseline="0" dirty="0" smtClean="0">
                        <a:solidFill>
                          <a:schemeClr val="tx1"/>
                        </a:solidFill>
                        <a:latin typeface="Arial" panose="020B0604020202020204" pitchFamily="34" charset="0"/>
                        <a:ea typeface="+mn-ea"/>
                        <a:cs typeface="Arial" panose="020B0604020202020204" pitchFamily="34" charset="0"/>
                      </a:endParaRPr>
                    </a:p>
                  </a:txBody>
                  <a:tcPr marL="36000" marR="36000" marT="36000" marB="36000">
                    <a:lnL w="6350" cap="flat" cmpd="sng" algn="ctr">
                      <a:noFill/>
                      <a:prstDash val="solid"/>
                      <a:round/>
                      <a:headEnd type="none" w="med" len="med"/>
                      <a:tailEnd type="none" w="med" len="med"/>
                    </a:lnL>
                    <a:lnR w="12700" cap="flat" cmpd="sng" algn="ctr">
                      <a:solidFill>
                        <a:schemeClr val="tx1"/>
                      </a:solidFill>
                      <a:prstDash val="solid"/>
                      <a:round/>
                      <a:headEnd type="none" w="med" len="med"/>
                      <a:tailEnd type="none" w="med" len="med"/>
                    </a:lnR>
                    <a:lnT w="3175" cap="flat" cmpd="sng" algn="ctr">
                      <a:noFill/>
                      <a:prstDash val="solid"/>
                      <a:round/>
                      <a:headEnd type="none" w="med" len="med"/>
                      <a:tailEnd type="none" w="med" len="med"/>
                    </a:lnT>
                    <a:lnB w="3175" cap="flat" cmpd="sng" algn="ctr">
                      <a:noFill/>
                      <a:prstDash val="solid"/>
                      <a:round/>
                      <a:headEnd type="none" w="med" len="med"/>
                      <a:tailEnd type="none" w="med" len="med"/>
                    </a:lnB>
                    <a:noFill/>
                  </a:tcPr>
                </a:tc>
                <a:tc>
                  <a:txBody>
                    <a:bodyPr/>
                    <a:lstStyle/>
                    <a:p>
                      <a:pPr marL="0" marR="0" indent="0" algn="ctr" defTabSz="995690" rtl="0" eaLnBrk="1" fontAlgn="auto" latinLnBrk="0" hangingPunct="1">
                        <a:lnSpc>
                          <a:spcPct val="100000"/>
                        </a:lnSpc>
                        <a:spcBef>
                          <a:spcPts val="0"/>
                        </a:spcBef>
                        <a:spcAft>
                          <a:spcPts val="0"/>
                        </a:spcAft>
                        <a:buClrTx/>
                        <a:buSzTx/>
                        <a:buFontTx/>
                        <a:buNone/>
                        <a:tabLst/>
                        <a:defRPr/>
                      </a:pPr>
                      <a:r>
                        <a:rPr lang="de-DE" sz="1400" b="1" kern="1200" baseline="0" dirty="0" smtClean="0">
                          <a:solidFill>
                            <a:schemeClr val="tx1"/>
                          </a:solidFill>
                          <a:latin typeface="Arial" panose="020B0604020202020204" pitchFamily="34" charset="0"/>
                          <a:ea typeface="+mn-ea"/>
                          <a:cs typeface="Arial" panose="020B0604020202020204" pitchFamily="34" charset="0"/>
                        </a:rPr>
                        <a:t>PKL </a:t>
                      </a:r>
                      <a:r>
                        <a:rPr lang="de-DE" sz="1400" b="1" kern="1200" baseline="0" dirty="0" smtClean="0">
                          <a:solidFill>
                            <a:srgbClr val="00B0F0"/>
                          </a:solidFill>
                          <a:latin typeface="Brush Script Std" pitchFamily="66" charset="0"/>
                          <a:ea typeface="+mn-ea"/>
                          <a:cs typeface="Arial" panose="020B0604020202020204" pitchFamily="34" charset="0"/>
                        </a:rPr>
                        <a:t>___</a:t>
                      </a:r>
                      <a:endParaRPr lang="de-DE" sz="1400" b="1" kern="1200" dirty="0" smtClean="0">
                        <a:solidFill>
                          <a:srgbClr val="00B0F0"/>
                        </a:solidFill>
                        <a:latin typeface="Brush Script Std" pitchFamily="66" charset="0"/>
                        <a:ea typeface="+mn-ea"/>
                        <a:cs typeface="Arial" panose="020B0604020202020204" pitchFamily="34" charset="0"/>
                      </a:endParaRPr>
                    </a:p>
                  </a:txBody>
                  <a:tcPr marL="36000" marR="36000" marT="36000" marB="3600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r>
            </a:tbl>
          </a:graphicData>
        </a:graphic>
      </p:graphicFrame>
      <p:sp>
        <p:nvSpPr>
          <p:cNvPr id="20" name="Text Box 3"/>
          <p:cNvSpPr txBox="1">
            <a:spLocks noChangeArrowheads="1"/>
          </p:cNvSpPr>
          <p:nvPr/>
        </p:nvSpPr>
        <p:spPr bwMode="auto">
          <a:xfrm>
            <a:off x="166405" y="7237111"/>
            <a:ext cx="5832475" cy="107722"/>
          </a:xfrm>
          <a:prstGeom prst="rect">
            <a:avLst/>
          </a:prstGeom>
          <a:solidFill>
            <a:schemeClr val="bg1"/>
          </a:solidFill>
          <a:ln w="9525">
            <a:noFill/>
            <a:miter lim="800000"/>
            <a:headEnd/>
            <a:tailEnd/>
          </a:ln>
          <a:effectLst/>
        </p:spPr>
        <p:txBody>
          <a:bodyPr lIns="0" tIns="0" rIns="0" bIns="0">
            <a:spAutoFit/>
          </a:bodyPr>
          <a:lstStyle/>
          <a:p>
            <a:pPr algn="l" defTabSz="995300">
              <a:spcBef>
                <a:spcPct val="50000"/>
              </a:spcBef>
              <a:defRPr/>
            </a:pPr>
            <a:r>
              <a:rPr lang="de-AT" sz="700" b="1" dirty="0" smtClean="0">
                <a:solidFill>
                  <a:schemeClr val="bg2"/>
                </a:solidFill>
                <a:latin typeface="Arial" charset="0"/>
                <a:cs typeface="Arial" charset="0"/>
              </a:rPr>
              <a:t>HLZTG </a:t>
            </a:r>
            <a:r>
              <a:rPr lang="de-AT" sz="700" b="0" dirty="0" smtClean="0">
                <a:solidFill>
                  <a:schemeClr val="bg2"/>
                </a:solidFill>
                <a:latin typeface="Arial" charset="0"/>
                <a:cs typeface="Arial" charset="0"/>
                <a:sym typeface="Wingdings 2"/>
              </a:rPr>
              <a:t>|</a:t>
            </a:r>
            <a:r>
              <a:rPr lang="de-AT" sz="700" b="0" dirty="0" smtClean="0">
                <a:solidFill>
                  <a:schemeClr val="bg2"/>
                </a:solidFill>
                <a:latin typeface="Arial" charset="0"/>
                <a:cs typeface="Arial" charset="0"/>
              </a:rPr>
              <a:t>   Projektklassen [PKL]</a:t>
            </a:r>
            <a:endParaRPr lang="de-AT" sz="700" b="0" dirty="0">
              <a:solidFill>
                <a:schemeClr val="bg2"/>
              </a:solidFill>
              <a:latin typeface="Arial" charset="0"/>
              <a:cs typeface="Arial" charset="0"/>
              <a:sym typeface="Wingdings 3" pitchFamily="18" charset="2"/>
            </a:endParaRPr>
          </a:p>
        </p:txBody>
      </p:sp>
    </p:spTree>
    <p:extLst>
      <p:ext uri="{BB962C8B-B14F-4D97-AF65-F5344CB8AC3E}">
        <p14:creationId xmlns:p14="http://schemas.microsoft.com/office/powerpoint/2010/main" val="904029516"/>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theme/theme1.xml><?xml version="1.0" encoding="utf-8"?>
<a:theme xmlns:a="http://schemas.openxmlformats.org/drawingml/2006/main" name="3_Standarddesign">
  <a:themeElements>
    <a:clrScheme name="1_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1_Standarddesign">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ln w="6350">
          <a:solidFill>
            <a:schemeClr val="tx1"/>
          </a:solidFill>
        </a:ln>
      </a:spPr>
      <a:bodyPr rtlCol="0" anchor="ctr"/>
      <a:lstStyle>
        <a:defPPr algn="ctr">
          <a:defRPr dirty="0"/>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raClrScheme>
      <a:clrScheme name="1_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Standard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Standard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Standard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Standard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Standard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Standard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Standard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Standard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Standard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Standard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Standard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4_Standarddesign">
  <a:themeElements>
    <a:clrScheme name="1_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1_Standarddesign">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ln w="6350">
          <a:solidFill>
            <a:schemeClr val="tx1"/>
          </a:solidFill>
        </a:ln>
      </a:spPr>
      <a:bodyPr rtlCol="0" anchor="ctr"/>
      <a:lstStyle>
        <a:defPPr algn="ctr">
          <a:defRPr dirty="0"/>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raClrScheme>
      <a:clrScheme name="1_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Standard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Standard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Standard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Standard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Standard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Standard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Standard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Standard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Standard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Standard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Standard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5_Standarddesign">
  <a:themeElements>
    <a:clrScheme name="1_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1_Standarddesign">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ln w="6350">
          <a:solidFill>
            <a:schemeClr val="tx1"/>
          </a:solidFill>
        </a:ln>
      </a:spPr>
      <a:bodyPr rtlCol="0" anchor="ctr"/>
      <a:lstStyle>
        <a:defPPr algn="ctr">
          <a:defRPr dirty="0"/>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raClrScheme>
      <a:clrScheme name="1_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Standard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Standard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Standard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Standard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Standard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Standard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Standard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Standard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Standard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Standard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Standard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Larissa">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Larissa">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1893</Words>
  <Application>Microsoft Office PowerPoint</Application>
  <PresentationFormat>Benutzerdefiniert</PresentationFormat>
  <Paragraphs>567</Paragraphs>
  <Slides>8</Slides>
  <Notes>7</Notes>
  <HiddenSlides>0</HiddenSlides>
  <MMClips>0</MMClips>
  <ScaleCrop>false</ScaleCrop>
  <HeadingPairs>
    <vt:vector size="4" baseType="variant">
      <vt:variant>
        <vt:lpstr>Design</vt:lpstr>
      </vt:variant>
      <vt:variant>
        <vt:i4>3</vt:i4>
      </vt:variant>
      <vt:variant>
        <vt:lpstr>Folientitel</vt:lpstr>
      </vt:variant>
      <vt:variant>
        <vt:i4>8</vt:i4>
      </vt:variant>
    </vt:vector>
  </HeadingPairs>
  <TitlesOfParts>
    <vt:vector size="11" baseType="lpstr">
      <vt:lpstr>3_Standarddesign</vt:lpstr>
      <vt:lpstr>4_Standarddesign</vt:lpstr>
      <vt:lpstr>5_Standarddesign</vt:lpstr>
      <vt:lpstr>PowerPoint-Präsentation</vt:lpstr>
      <vt:lpstr>PowerPoint-Präsentation</vt:lpstr>
      <vt:lpstr>PowerPoint-Präsentation</vt:lpstr>
      <vt:lpstr>PowerPoint-Präsentation</vt:lpstr>
      <vt:lpstr>PowerPoint-Präsentation</vt:lpstr>
      <vt:lpstr>PowerPoint-Präsentation</vt:lpstr>
      <vt:lpstr>PowerPoint-Präsentation</vt:lpstr>
      <vt:lpstr>PowerPoint-Präsentation</vt:lpstr>
    </vt:vector>
  </TitlesOfParts>
  <Company>Hans Lechner ZT GmbH</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Folie 0</dc:title>
  <dc:creator>Stanic Jana</dc:creator>
  <cp:lastModifiedBy>Stanic Jana</cp:lastModifiedBy>
  <cp:revision>1832</cp:revision>
  <cp:lastPrinted>2016-02-16T13:25:13Z</cp:lastPrinted>
  <dcterms:created xsi:type="dcterms:W3CDTF">2006-09-28T08:31:47Z</dcterms:created>
  <dcterms:modified xsi:type="dcterms:W3CDTF">2016-02-29T07:56:30Z</dcterms:modified>
</cp:coreProperties>
</file>

<file path=docProps/thumbnail.jpeg>
</file>